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89"/>
  </p:notesMasterIdLst>
  <p:sldIdLst>
    <p:sldId id="279" r:id="rId3"/>
    <p:sldId id="281" r:id="rId4"/>
    <p:sldId id="295" r:id="rId5"/>
    <p:sldId id="373" r:id="rId6"/>
    <p:sldId id="303" r:id="rId7"/>
    <p:sldId id="277" r:id="rId8"/>
    <p:sldId id="304" r:id="rId9"/>
    <p:sldId id="307" r:id="rId10"/>
    <p:sldId id="308" r:id="rId11"/>
    <p:sldId id="309" r:id="rId12"/>
    <p:sldId id="310" r:id="rId13"/>
    <p:sldId id="283" r:id="rId14"/>
    <p:sldId id="285" r:id="rId15"/>
    <p:sldId id="319" r:id="rId16"/>
    <p:sldId id="322" r:id="rId17"/>
    <p:sldId id="323" r:id="rId18"/>
    <p:sldId id="306" r:id="rId19"/>
    <p:sldId id="293" r:id="rId20"/>
    <p:sldId id="326" r:id="rId21"/>
    <p:sldId id="280" r:id="rId22"/>
    <p:sldId id="327" r:id="rId23"/>
    <p:sldId id="311" r:id="rId24"/>
    <p:sldId id="328" r:id="rId25"/>
    <p:sldId id="329" r:id="rId26"/>
    <p:sldId id="331" r:id="rId27"/>
    <p:sldId id="334" r:id="rId28"/>
    <p:sldId id="333" r:id="rId29"/>
    <p:sldId id="335" r:id="rId30"/>
    <p:sldId id="336" r:id="rId31"/>
    <p:sldId id="337" r:id="rId32"/>
    <p:sldId id="312" r:id="rId33"/>
    <p:sldId id="339" r:id="rId34"/>
    <p:sldId id="340" r:id="rId35"/>
    <p:sldId id="341" r:id="rId36"/>
    <p:sldId id="338" r:id="rId37"/>
    <p:sldId id="342" r:id="rId38"/>
    <p:sldId id="343" r:id="rId39"/>
    <p:sldId id="344" r:id="rId40"/>
    <p:sldId id="345" r:id="rId41"/>
    <p:sldId id="313" r:id="rId42"/>
    <p:sldId id="314" r:id="rId43"/>
    <p:sldId id="347" r:id="rId44"/>
    <p:sldId id="348" r:id="rId45"/>
    <p:sldId id="350" r:id="rId46"/>
    <p:sldId id="351" r:id="rId47"/>
    <p:sldId id="349" r:id="rId48"/>
    <p:sldId id="352" r:id="rId49"/>
    <p:sldId id="353" r:id="rId50"/>
    <p:sldId id="354" r:id="rId51"/>
    <p:sldId id="356" r:id="rId52"/>
    <p:sldId id="315" r:id="rId53"/>
    <p:sldId id="369" r:id="rId54"/>
    <p:sldId id="357" r:id="rId55"/>
    <p:sldId id="358" r:id="rId56"/>
    <p:sldId id="359" r:id="rId57"/>
    <p:sldId id="360" r:id="rId58"/>
    <p:sldId id="361" r:id="rId59"/>
    <p:sldId id="362" r:id="rId60"/>
    <p:sldId id="363" r:id="rId61"/>
    <p:sldId id="366" r:id="rId62"/>
    <p:sldId id="365" r:id="rId63"/>
    <p:sldId id="364" r:id="rId64"/>
    <p:sldId id="367" r:id="rId65"/>
    <p:sldId id="368" r:id="rId66"/>
    <p:sldId id="370" r:id="rId67"/>
    <p:sldId id="318" r:id="rId68"/>
    <p:sldId id="371" r:id="rId69"/>
    <p:sldId id="374" r:id="rId70"/>
    <p:sldId id="375" r:id="rId71"/>
    <p:sldId id="377" r:id="rId72"/>
    <p:sldId id="378" r:id="rId73"/>
    <p:sldId id="379" r:id="rId74"/>
    <p:sldId id="380" r:id="rId75"/>
    <p:sldId id="381" r:id="rId76"/>
    <p:sldId id="382" r:id="rId77"/>
    <p:sldId id="384" r:id="rId78"/>
    <p:sldId id="383" r:id="rId79"/>
    <p:sldId id="386" r:id="rId80"/>
    <p:sldId id="316" r:id="rId81"/>
    <p:sldId id="387" r:id="rId82"/>
    <p:sldId id="388" r:id="rId83"/>
    <p:sldId id="389" r:id="rId84"/>
    <p:sldId id="390" r:id="rId85"/>
    <p:sldId id="317" r:id="rId86"/>
    <p:sldId id="391" r:id="rId87"/>
    <p:sldId id="298" r:id="rId8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B0240D-D6A6-4627-9986-391BCF407BF7}" v="5130" dt="2025-11-23T11:47:26.4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47" autoAdjust="0"/>
    <p:restoredTop sz="94624"/>
  </p:normalViewPr>
  <p:slideViewPr>
    <p:cSldViewPr>
      <p:cViewPr varScale="1">
        <p:scale>
          <a:sx n="65" d="100"/>
          <a:sy n="65" d="100"/>
        </p:scale>
        <p:origin x="43" y="27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ory Pinchinat" userId="7eda1bfc49f6fc5e" providerId="LiveId" clId="{E248EB12-4FEA-4A66-A2A1-166980F462BE}"/>
    <pc:docChg chg="undo custSel addSld delSld modSld sldOrd">
      <pc:chgData name="Gregory Pinchinat" userId="7eda1bfc49f6fc5e" providerId="LiveId" clId="{E248EB12-4FEA-4A66-A2A1-166980F462BE}" dt="2025-11-23T11:50:28.156" v="36008" actId="2696"/>
      <pc:docMkLst>
        <pc:docMk/>
      </pc:docMkLst>
      <pc:sldChg chg="del">
        <pc:chgData name="Gregory Pinchinat" userId="7eda1bfc49f6fc5e" providerId="LiveId" clId="{E248EB12-4FEA-4A66-A2A1-166980F462BE}" dt="2025-11-23T11:50:28.156" v="36008" actId="2696"/>
        <pc:sldMkLst>
          <pc:docMk/>
          <pc:sldMk cId="896161359" sldId="268"/>
        </pc:sldMkLst>
      </pc:sldChg>
      <pc:sldChg chg="modSp mod">
        <pc:chgData name="Gregory Pinchinat" userId="7eda1bfc49f6fc5e" providerId="LiveId" clId="{E248EB12-4FEA-4A66-A2A1-166980F462BE}" dt="2025-10-25T12:25:56.842" v="171" actId="20577"/>
        <pc:sldMkLst>
          <pc:docMk/>
          <pc:sldMk cId="756945547" sldId="277"/>
        </pc:sldMkLst>
        <pc:spChg chg="mod">
          <ac:chgData name="Gregory Pinchinat" userId="7eda1bfc49f6fc5e" providerId="LiveId" clId="{E248EB12-4FEA-4A66-A2A1-166980F462BE}" dt="2025-10-25T12:25:56.842" v="171" actId="20577"/>
          <ac:spMkLst>
            <pc:docMk/>
            <pc:sldMk cId="756945547" sldId="277"/>
            <ac:spMk id="13" creationId="{6A07518E-A7DF-4E84-8A2D-32782BE667EE}"/>
          </ac:spMkLst>
        </pc:spChg>
      </pc:sldChg>
      <pc:sldChg chg="del">
        <pc:chgData name="Gregory Pinchinat" userId="7eda1bfc49f6fc5e" providerId="LiveId" clId="{E248EB12-4FEA-4A66-A2A1-166980F462BE}" dt="2025-11-23T11:50:28.156" v="36008" actId="2696"/>
        <pc:sldMkLst>
          <pc:docMk/>
          <pc:sldMk cId="2557925436" sldId="278"/>
        </pc:sldMkLst>
      </pc:sldChg>
      <pc:sldChg chg="addSp modSp mod ord">
        <pc:chgData name="Gregory Pinchinat" userId="7eda1bfc49f6fc5e" providerId="LiveId" clId="{E248EB12-4FEA-4A66-A2A1-166980F462BE}" dt="2025-11-15T23:24:10.613" v="28069" actId="1035"/>
        <pc:sldMkLst>
          <pc:docMk/>
          <pc:sldMk cId="1828343424" sldId="280"/>
        </pc:sldMkLst>
        <pc:spChg chg="mod">
          <ac:chgData name="Gregory Pinchinat" userId="7eda1bfc49f6fc5e" providerId="LiveId" clId="{E248EB12-4FEA-4A66-A2A1-166980F462BE}" dt="2025-11-01T09:27:45.771" v="10481" actId="1036"/>
          <ac:spMkLst>
            <pc:docMk/>
            <pc:sldMk cId="1828343424" sldId="280"/>
            <ac:spMk id="2" creationId="{05F2F92D-5E3F-48DD-8C02-C972A8708B7F}"/>
          </ac:spMkLst>
        </pc:spChg>
        <pc:spChg chg="mod">
          <ac:chgData name="Gregory Pinchinat" userId="7eda1bfc49f6fc5e" providerId="LiveId" clId="{E248EB12-4FEA-4A66-A2A1-166980F462BE}" dt="2025-11-01T10:17:56.385" v="12721" actId="1037"/>
          <ac:spMkLst>
            <pc:docMk/>
            <pc:sldMk cId="1828343424" sldId="280"/>
            <ac:spMk id="3" creationId="{09E4C399-69EB-4AB8-9664-F1ACA6A6831B}"/>
          </ac:spMkLst>
        </pc:spChg>
        <pc:spChg chg="mod">
          <ac:chgData name="Gregory Pinchinat" userId="7eda1bfc49f6fc5e" providerId="LiveId" clId="{E248EB12-4FEA-4A66-A2A1-166980F462BE}" dt="2025-11-01T09:25:43.492" v="10333" actId="1035"/>
          <ac:spMkLst>
            <pc:docMk/>
            <pc:sldMk cId="1828343424" sldId="280"/>
            <ac:spMk id="4" creationId="{4A1AD3CF-3133-4342-A8F9-D6D6FF9B22CA}"/>
          </ac:spMkLst>
        </pc:spChg>
        <pc:spChg chg="mod">
          <ac:chgData name="Gregory Pinchinat" userId="7eda1bfc49f6fc5e" providerId="LiveId" clId="{E248EB12-4FEA-4A66-A2A1-166980F462BE}" dt="2025-11-01T09:25:43.492" v="10333" actId="1035"/>
          <ac:spMkLst>
            <pc:docMk/>
            <pc:sldMk cId="1828343424" sldId="280"/>
            <ac:spMk id="5" creationId="{ED3B003B-46A6-4905-A935-EC7AEB47C841}"/>
          </ac:spMkLst>
        </pc:spChg>
        <pc:spChg chg="add mod">
          <ac:chgData name="Gregory Pinchinat" userId="7eda1bfc49f6fc5e" providerId="LiveId" clId="{E248EB12-4FEA-4A66-A2A1-166980F462BE}" dt="2025-11-01T09:27:45.771" v="10481" actId="1036"/>
          <ac:spMkLst>
            <pc:docMk/>
            <pc:sldMk cId="1828343424" sldId="280"/>
            <ac:spMk id="6" creationId="{649DE9EB-2266-E03B-25DD-1069092DAC05}"/>
          </ac:spMkLst>
        </pc:spChg>
        <pc:spChg chg="mod">
          <ac:chgData name="Gregory Pinchinat" userId="7eda1bfc49f6fc5e" providerId="LiveId" clId="{E248EB12-4FEA-4A66-A2A1-166980F462BE}" dt="2025-11-15T23:24:10.613" v="28069" actId="1035"/>
          <ac:spMkLst>
            <pc:docMk/>
            <pc:sldMk cId="1828343424" sldId="280"/>
            <ac:spMk id="9" creationId="{7B5EFF69-5E18-49FC-AD3B-08F33EC7D3A6}"/>
          </ac:spMkLst>
        </pc:spChg>
        <pc:spChg chg="mod">
          <ac:chgData name="Gregory Pinchinat" userId="7eda1bfc49f6fc5e" providerId="LiveId" clId="{E248EB12-4FEA-4A66-A2A1-166980F462BE}" dt="2025-11-01T10:17:49.133" v="12718" actId="14100"/>
          <ac:spMkLst>
            <pc:docMk/>
            <pc:sldMk cId="1828343424" sldId="280"/>
            <ac:spMk id="14" creationId="{5D7CDA1E-9E34-40EA-97F2-A7143F8F7D50}"/>
          </ac:spMkLst>
        </pc:spChg>
        <pc:spChg chg="mod">
          <ac:chgData name="Gregory Pinchinat" userId="7eda1bfc49f6fc5e" providerId="LiveId" clId="{E248EB12-4FEA-4A66-A2A1-166980F462BE}" dt="2025-11-01T09:25:43.492" v="10333" actId="1035"/>
          <ac:spMkLst>
            <pc:docMk/>
            <pc:sldMk cId="1828343424" sldId="280"/>
            <ac:spMk id="15" creationId="{6DFD1C30-6B63-4734-831C-1DC36A90BE8A}"/>
          </ac:spMkLst>
        </pc:spChg>
        <pc:spChg chg="mod">
          <ac:chgData name="Gregory Pinchinat" userId="7eda1bfc49f6fc5e" providerId="LiveId" clId="{E248EB12-4FEA-4A66-A2A1-166980F462BE}" dt="2025-11-01T09:25:43.492" v="10333" actId="1035"/>
          <ac:spMkLst>
            <pc:docMk/>
            <pc:sldMk cId="1828343424" sldId="280"/>
            <ac:spMk id="16" creationId="{200554CE-899C-486D-9EA2-3CA394DEF8C8}"/>
          </ac:spMkLst>
        </pc:spChg>
        <pc:spChg chg="mod">
          <ac:chgData name="Gregory Pinchinat" userId="7eda1bfc49f6fc5e" providerId="LiveId" clId="{E248EB12-4FEA-4A66-A2A1-166980F462BE}" dt="2025-11-01T09:25:43.492" v="10333" actId="1035"/>
          <ac:spMkLst>
            <pc:docMk/>
            <pc:sldMk cId="1828343424" sldId="280"/>
            <ac:spMk id="17" creationId="{5EB9CACC-F19C-4F3B-87F6-1FB5296E14B3}"/>
          </ac:spMkLst>
        </pc:spChg>
        <pc:spChg chg="mod">
          <ac:chgData name="Gregory Pinchinat" userId="7eda1bfc49f6fc5e" providerId="LiveId" clId="{E248EB12-4FEA-4A66-A2A1-166980F462BE}" dt="2025-11-01T09:26:43.719" v="10362" actId="20577"/>
          <ac:spMkLst>
            <pc:docMk/>
            <pc:sldMk cId="1828343424" sldId="280"/>
            <ac:spMk id="18" creationId="{90E8E9EB-179F-460D-B106-0A58568EB7C7}"/>
          </ac:spMkLst>
        </pc:spChg>
      </pc:sldChg>
      <pc:sldChg chg="del">
        <pc:chgData name="Gregory Pinchinat" userId="7eda1bfc49f6fc5e" providerId="LiveId" clId="{E248EB12-4FEA-4A66-A2A1-166980F462BE}" dt="2025-11-23T11:50:28.156" v="36008" actId="2696"/>
        <pc:sldMkLst>
          <pc:docMk/>
          <pc:sldMk cId="1046442024" sldId="282"/>
        </pc:sldMkLst>
      </pc:sldChg>
      <pc:sldChg chg="delSp modSp mod ord">
        <pc:chgData name="Gregory Pinchinat" userId="7eda1bfc49f6fc5e" providerId="LiveId" clId="{E248EB12-4FEA-4A66-A2A1-166980F462BE}" dt="2025-10-25T13:20:01.350" v="1287" actId="207"/>
        <pc:sldMkLst>
          <pc:docMk/>
          <pc:sldMk cId="4051958912" sldId="283"/>
        </pc:sldMkLst>
        <pc:spChg chg="mod">
          <ac:chgData name="Gregory Pinchinat" userId="7eda1bfc49f6fc5e" providerId="LiveId" clId="{E248EB12-4FEA-4A66-A2A1-166980F462BE}" dt="2025-10-25T13:19:27.298" v="1283" actId="1076"/>
          <ac:spMkLst>
            <pc:docMk/>
            <pc:sldMk cId="4051958912" sldId="283"/>
            <ac:spMk id="2" creationId="{05F2F92D-5E3F-48DD-8C02-C972A8708B7F}"/>
          </ac:spMkLst>
        </pc:spChg>
        <pc:spChg chg="mod">
          <ac:chgData name="Gregory Pinchinat" userId="7eda1bfc49f6fc5e" providerId="LiveId" clId="{E248EB12-4FEA-4A66-A2A1-166980F462BE}" dt="2025-10-25T13:14:41.628" v="1160" actId="1076"/>
          <ac:spMkLst>
            <pc:docMk/>
            <pc:sldMk cId="4051958912" sldId="283"/>
            <ac:spMk id="11" creationId="{B1FD1E26-1457-4FF8-ABB9-37AF1AD45E7F}"/>
          </ac:spMkLst>
        </pc:spChg>
        <pc:spChg chg="mod">
          <ac:chgData name="Gregory Pinchinat" userId="7eda1bfc49f6fc5e" providerId="LiveId" clId="{E248EB12-4FEA-4A66-A2A1-166980F462BE}" dt="2025-10-25T13:20:01.350" v="1287" actId="207"/>
          <ac:spMkLst>
            <pc:docMk/>
            <pc:sldMk cId="4051958912" sldId="283"/>
            <ac:spMk id="17" creationId="{6B0AC79E-11FD-40CC-829A-13FC6BAF26D5}"/>
          </ac:spMkLst>
        </pc:spChg>
      </pc:sldChg>
      <pc:sldChg chg="modSp mod ord">
        <pc:chgData name="Gregory Pinchinat" userId="7eda1bfc49f6fc5e" providerId="LiveId" clId="{E248EB12-4FEA-4A66-A2A1-166980F462BE}" dt="2025-10-31T20:50:39.994" v="7056" actId="20577"/>
        <pc:sldMkLst>
          <pc:docMk/>
          <pc:sldMk cId="156526683" sldId="285"/>
        </pc:sldMkLst>
        <pc:spChg chg="mod">
          <ac:chgData name="Gregory Pinchinat" userId="7eda1bfc49f6fc5e" providerId="LiveId" clId="{E248EB12-4FEA-4A66-A2A1-166980F462BE}" dt="2025-10-25T14:14:16.219" v="1727" actId="20577"/>
          <ac:spMkLst>
            <pc:docMk/>
            <pc:sldMk cId="156526683" sldId="285"/>
            <ac:spMk id="2" creationId="{05F2F92D-5E3F-48DD-8C02-C972A8708B7F}"/>
          </ac:spMkLst>
        </pc:spChg>
        <pc:spChg chg="mod">
          <ac:chgData name="Gregory Pinchinat" userId="7eda1bfc49f6fc5e" providerId="LiveId" clId="{E248EB12-4FEA-4A66-A2A1-166980F462BE}" dt="2025-10-25T13:37:48.576" v="1700" actId="1076"/>
          <ac:spMkLst>
            <pc:docMk/>
            <pc:sldMk cId="156526683" sldId="285"/>
            <ac:spMk id="3" creationId="{D8353AD6-4589-4B65-BAEB-D1521C87D414}"/>
          </ac:spMkLst>
        </pc:spChg>
        <pc:spChg chg="mod">
          <ac:chgData name="Gregory Pinchinat" userId="7eda1bfc49f6fc5e" providerId="LiveId" clId="{E248EB12-4FEA-4A66-A2A1-166980F462BE}" dt="2025-10-25T14:17:07.279" v="1779" actId="113"/>
          <ac:spMkLst>
            <pc:docMk/>
            <pc:sldMk cId="156526683" sldId="285"/>
            <ac:spMk id="5" creationId="{E1BDECEB-3B30-4FD7-AAA7-196649E9CCFB}"/>
          </ac:spMkLst>
        </pc:spChg>
        <pc:spChg chg="mod">
          <ac:chgData name="Gregory Pinchinat" userId="7eda1bfc49f6fc5e" providerId="LiveId" clId="{E248EB12-4FEA-4A66-A2A1-166980F462BE}" dt="2025-10-25T13:38:08.182" v="1703" actId="14100"/>
          <ac:spMkLst>
            <pc:docMk/>
            <pc:sldMk cId="156526683" sldId="285"/>
            <ac:spMk id="11" creationId="{25185E07-CCE1-4B71-94B3-EEEFA64B7CC5}"/>
          </ac:spMkLst>
        </pc:spChg>
        <pc:spChg chg="mod">
          <ac:chgData name="Gregory Pinchinat" userId="7eda1bfc49f6fc5e" providerId="LiveId" clId="{E248EB12-4FEA-4A66-A2A1-166980F462BE}" dt="2025-10-25T14:33:55.727" v="2183" actId="1076"/>
          <ac:spMkLst>
            <pc:docMk/>
            <pc:sldMk cId="156526683" sldId="285"/>
            <ac:spMk id="18" creationId="{80BB504F-ADE5-4513-9B89-6AED52BC405E}"/>
          </ac:spMkLst>
        </pc:spChg>
        <pc:spChg chg="mod">
          <ac:chgData name="Gregory Pinchinat" userId="7eda1bfc49f6fc5e" providerId="LiveId" clId="{E248EB12-4FEA-4A66-A2A1-166980F462BE}" dt="2025-10-25T14:17:11.471" v="1780" actId="1076"/>
          <ac:spMkLst>
            <pc:docMk/>
            <pc:sldMk cId="156526683" sldId="285"/>
            <ac:spMk id="21" creationId="{00B3E968-0CA0-4A39-A2BD-450A706E9B13}"/>
          </ac:spMkLst>
        </pc:spChg>
        <pc:spChg chg="mod">
          <ac:chgData name="Gregory Pinchinat" userId="7eda1bfc49f6fc5e" providerId="LiveId" clId="{E248EB12-4FEA-4A66-A2A1-166980F462BE}" dt="2025-10-25T14:34:04.366" v="2184" actId="1076"/>
          <ac:spMkLst>
            <pc:docMk/>
            <pc:sldMk cId="156526683" sldId="285"/>
            <ac:spMk id="22" creationId="{840A3A9C-0E87-4E60-93CF-28AE11D26D90}"/>
          </ac:spMkLst>
        </pc:spChg>
        <pc:spChg chg="mod">
          <ac:chgData name="Gregory Pinchinat" userId="7eda1bfc49f6fc5e" providerId="LiveId" clId="{E248EB12-4FEA-4A66-A2A1-166980F462BE}" dt="2025-10-25T14:18:35.154" v="2008" actId="14100"/>
          <ac:spMkLst>
            <pc:docMk/>
            <pc:sldMk cId="156526683" sldId="285"/>
            <ac:spMk id="35" creationId="{6149AE6A-F219-44FD-9F7C-D0408B1F68ED}"/>
          </ac:spMkLst>
        </pc:spChg>
        <pc:spChg chg="mod">
          <ac:chgData name="Gregory Pinchinat" userId="7eda1bfc49f6fc5e" providerId="LiveId" clId="{E248EB12-4FEA-4A66-A2A1-166980F462BE}" dt="2025-10-25T14:33:43.154" v="2182" actId="14100"/>
          <ac:spMkLst>
            <pc:docMk/>
            <pc:sldMk cId="156526683" sldId="285"/>
            <ac:spMk id="36" creationId="{0BAA12B6-3AFE-4791-9481-E49B8D4B2E59}"/>
          </ac:spMkLst>
        </pc:spChg>
        <pc:spChg chg="mod">
          <ac:chgData name="Gregory Pinchinat" userId="7eda1bfc49f6fc5e" providerId="LiveId" clId="{E248EB12-4FEA-4A66-A2A1-166980F462BE}" dt="2025-10-31T20:50:13.258" v="7054" actId="20577"/>
          <ac:spMkLst>
            <pc:docMk/>
            <pc:sldMk cId="156526683" sldId="285"/>
            <ac:spMk id="37" creationId="{8C730790-62F4-4CBB-9091-31D2ABBC0881}"/>
          </ac:spMkLst>
        </pc:spChg>
        <pc:spChg chg="mod">
          <ac:chgData name="Gregory Pinchinat" userId="7eda1bfc49f6fc5e" providerId="LiveId" clId="{E248EB12-4FEA-4A66-A2A1-166980F462BE}" dt="2025-10-25T14:18:40.535" v="2009" actId="1076"/>
          <ac:spMkLst>
            <pc:docMk/>
            <pc:sldMk cId="156526683" sldId="285"/>
            <ac:spMk id="38" creationId="{A3FB7276-6E86-42BA-8C99-08F615C85101}"/>
          </ac:spMkLst>
        </pc:spChg>
        <pc:spChg chg="mod">
          <ac:chgData name="Gregory Pinchinat" userId="7eda1bfc49f6fc5e" providerId="LiveId" clId="{E248EB12-4FEA-4A66-A2A1-166980F462BE}" dt="2025-10-31T20:50:39.994" v="7056" actId="20577"/>
          <ac:spMkLst>
            <pc:docMk/>
            <pc:sldMk cId="156526683" sldId="285"/>
            <ac:spMk id="39" creationId="{FD547A96-C208-454E-96EC-9A37E042BE24}"/>
          </ac:spMkLst>
        </pc:spChg>
      </pc:sldChg>
      <pc:sldChg chg="del">
        <pc:chgData name="Gregory Pinchinat" userId="7eda1bfc49f6fc5e" providerId="LiveId" clId="{E248EB12-4FEA-4A66-A2A1-166980F462BE}" dt="2025-11-23T11:50:28.156" v="36008" actId="2696"/>
        <pc:sldMkLst>
          <pc:docMk/>
          <pc:sldMk cId="3759914356" sldId="286"/>
        </pc:sldMkLst>
      </pc:sldChg>
      <pc:sldChg chg="del">
        <pc:chgData name="Gregory Pinchinat" userId="7eda1bfc49f6fc5e" providerId="LiveId" clId="{E248EB12-4FEA-4A66-A2A1-166980F462BE}" dt="2025-11-23T11:50:28.156" v="36008" actId="2696"/>
        <pc:sldMkLst>
          <pc:docMk/>
          <pc:sldMk cId="2118344817" sldId="287"/>
        </pc:sldMkLst>
      </pc:sldChg>
      <pc:sldChg chg="del">
        <pc:chgData name="Gregory Pinchinat" userId="7eda1bfc49f6fc5e" providerId="LiveId" clId="{E248EB12-4FEA-4A66-A2A1-166980F462BE}" dt="2025-11-23T11:50:28.156" v="36008" actId="2696"/>
        <pc:sldMkLst>
          <pc:docMk/>
          <pc:sldMk cId="284049695" sldId="288"/>
        </pc:sldMkLst>
      </pc:sldChg>
      <pc:sldChg chg="del">
        <pc:chgData name="Gregory Pinchinat" userId="7eda1bfc49f6fc5e" providerId="LiveId" clId="{E248EB12-4FEA-4A66-A2A1-166980F462BE}" dt="2025-11-23T11:50:28.156" v="36008" actId="2696"/>
        <pc:sldMkLst>
          <pc:docMk/>
          <pc:sldMk cId="2894003906" sldId="289"/>
        </pc:sldMkLst>
      </pc:sldChg>
      <pc:sldChg chg="del">
        <pc:chgData name="Gregory Pinchinat" userId="7eda1bfc49f6fc5e" providerId="LiveId" clId="{E248EB12-4FEA-4A66-A2A1-166980F462BE}" dt="2025-11-23T11:50:28.156" v="36008" actId="2696"/>
        <pc:sldMkLst>
          <pc:docMk/>
          <pc:sldMk cId="2713969513" sldId="290"/>
        </pc:sldMkLst>
      </pc:sldChg>
      <pc:sldChg chg="del">
        <pc:chgData name="Gregory Pinchinat" userId="7eda1bfc49f6fc5e" providerId="LiveId" clId="{E248EB12-4FEA-4A66-A2A1-166980F462BE}" dt="2025-11-23T11:50:28.156" v="36008" actId="2696"/>
        <pc:sldMkLst>
          <pc:docMk/>
          <pc:sldMk cId="3813236057" sldId="291"/>
        </pc:sldMkLst>
      </pc:sldChg>
      <pc:sldChg chg="del">
        <pc:chgData name="Gregory Pinchinat" userId="7eda1bfc49f6fc5e" providerId="LiveId" clId="{E248EB12-4FEA-4A66-A2A1-166980F462BE}" dt="2025-11-23T11:50:28.156" v="36008" actId="2696"/>
        <pc:sldMkLst>
          <pc:docMk/>
          <pc:sldMk cId="3910133026" sldId="292"/>
        </pc:sldMkLst>
      </pc:sldChg>
      <pc:sldChg chg="addSp delSp modSp mod ord">
        <pc:chgData name="Gregory Pinchinat" userId="7eda1bfc49f6fc5e" providerId="LiveId" clId="{E248EB12-4FEA-4A66-A2A1-166980F462BE}" dt="2025-11-01T10:15:56.887" v="12701" actId="1035"/>
        <pc:sldMkLst>
          <pc:docMk/>
          <pc:sldMk cId="1073115083" sldId="293"/>
        </pc:sldMkLst>
        <pc:spChg chg="mod">
          <ac:chgData name="Gregory Pinchinat" userId="7eda1bfc49f6fc5e" providerId="LiveId" clId="{E248EB12-4FEA-4A66-A2A1-166980F462BE}" dt="2025-11-01T08:43:22.267" v="8084" actId="20577"/>
          <ac:spMkLst>
            <pc:docMk/>
            <pc:sldMk cId="1073115083" sldId="293"/>
            <ac:spMk id="2" creationId="{05F2F92D-5E3F-48DD-8C02-C972A8708B7F}"/>
          </ac:spMkLst>
        </pc:spChg>
        <pc:spChg chg="add mod">
          <ac:chgData name="Gregory Pinchinat" userId="7eda1bfc49f6fc5e" providerId="LiveId" clId="{E248EB12-4FEA-4A66-A2A1-166980F462BE}" dt="2025-11-01T10:15:19.178" v="12694" actId="1035"/>
          <ac:spMkLst>
            <pc:docMk/>
            <pc:sldMk cId="1073115083" sldId="293"/>
            <ac:spMk id="3" creationId="{C4A9C212-AD28-2E84-AB0F-3B3827B997D9}"/>
          </ac:spMkLst>
        </pc:spChg>
        <pc:spChg chg="mod">
          <ac:chgData name="Gregory Pinchinat" userId="7eda1bfc49f6fc5e" providerId="LiveId" clId="{E248EB12-4FEA-4A66-A2A1-166980F462BE}" dt="2025-10-31T20:46:01.035" v="7009" actId="1076"/>
          <ac:spMkLst>
            <pc:docMk/>
            <pc:sldMk cId="1073115083" sldId="293"/>
            <ac:spMk id="6" creationId="{9A36003D-F632-4F33-8040-DDECA7AEB334}"/>
          </ac:spMkLst>
        </pc:spChg>
        <pc:spChg chg="mod">
          <ac:chgData name="Gregory Pinchinat" userId="7eda1bfc49f6fc5e" providerId="LiveId" clId="{E248EB12-4FEA-4A66-A2A1-166980F462BE}" dt="2025-11-01T10:15:56.887" v="12701" actId="1035"/>
          <ac:spMkLst>
            <pc:docMk/>
            <pc:sldMk cId="1073115083" sldId="293"/>
            <ac:spMk id="37" creationId="{1B0E0F80-62FE-4451-BAA5-EBC545793DE1}"/>
          </ac:spMkLst>
        </pc:spChg>
        <pc:spChg chg="mod">
          <ac:chgData name="Gregory Pinchinat" userId="7eda1bfc49f6fc5e" providerId="LiveId" clId="{E248EB12-4FEA-4A66-A2A1-166980F462BE}" dt="2025-10-31T20:52:51.964" v="7059" actId="20577"/>
          <ac:spMkLst>
            <pc:docMk/>
            <pc:sldMk cId="1073115083" sldId="293"/>
            <ac:spMk id="38" creationId="{BD5859B0-5D96-491A-A05B-64F69D41E118}"/>
          </ac:spMkLst>
        </pc:spChg>
        <pc:spChg chg="mod">
          <ac:chgData name="Gregory Pinchinat" userId="7eda1bfc49f6fc5e" providerId="LiveId" clId="{E248EB12-4FEA-4A66-A2A1-166980F462BE}" dt="2025-11-01T10:15:56.887" v="12701" actId="1035"/>
          <ac:spMkLst>
            <pc:docMk/>
            <pc:sldMk cId="1073115083" sldId="293"/>
            <ac:spMk id="44" creationId="{D21CDAD0-8296-4691-81EE-AB7A2E00424A}"/>
          </ac:spMkLst>
        </pc:spChg>
        <pc:cxnChg chg="add mod">
          <ac:chgData name="Gregory Pinchinat" userId="7eda1bfc49f6fc5e" providerId="LiveId" clId="{E248EB12-4FEA-4A66-A2A1-166980F462BE}" dt="2025-10-31T20:39:29.037" v="6511" actId="1036"/>
          <ac:cxnSpMkLst>
            <pc:docMk/>
            <pc:sldMk cId="1073115083" sldId="293"/>
            <ac:cxnSpMk id="7" creationId="{3FCEAD08-D916-517A-3B18-0F979B7A48E2}"/>
          </ac:cxnSpMkLst>
        </pc:cxnChg>
      </pc:sldChg>
      <pc:sldChg chg="del">
        <pc:chgData name="Gregory Pinchinat" userId="7eda1bfc49f6fc5e" providerId="LiveId" clId="{E248EB12-4FEA-4A66-A2A1-166980F462BE}" dt="2025-11-23T11:50:28.156" v="36008" actId="2696"/>
        <pc:sldMkLst>
          <pc:docMk/>
          <pc:sldMk cId="689297268" sldId="294"/>
        </pc:sldMkLst>
      </pc:sldChg>
      <pc:sldChg chg="del">
        <pc:chgData name="Gregory Pinchinat" userId="7eda1bfc49f6fc5e" providerId="LiveId" clId="{E248EB12-4FEA-4A66-A2A1-166980F462BE}" dt="2025-11-23T11:50:28.156" v="36008" actId="2696"/>
        <pc:sldMkLst>
          <pc:docMk/>
          <pc:sldMk cId="2045883828" sldId="296"/>
        </pc:sldMkLst>
      </pc:sldChg>
      <pc:sldChg chg="del">
        <pc:chgData name="Gregory Pinchinat" userId="7eda1bfc49f6fc5e" providerId="LiveId" clId="{E248EB12-4FEA-4A66-A2A1-166980F462BE}" dt="2025-11-23T11:50:28.156" v="36008" actId="2696"/>
        <pc:sldMkLst>
          <pc:docMk/>
          <pc:sldMk cId="205726819" sldId="297"/>
        </pc:sldMkLst>
      </pc:sldChg>
      <pc:sldChg chg="modSp mod">
        <pc:chgData name="Gregory Pinchinat" userId="7eda1bfc49f6fc5e" providerId="LiveId" clId="{E248EB12-4FEA-4A66-A2A1-166980F462BE}" dt="2025-11-23T11:50:11.239" v="36007" actId="1037"/>
        <pc:sldMkLst>
          <pc:docMk/>
          <pc:sldMk cId="1518360002" sldId="298"/>
        </pc:sldMkLst>
        <pc:spChg chg="mod">
          <ac:chgData name="Gregory Pinchinat" userId="7eda1bfc49f6fc5e" providerId="LiveId" clId="{E248EB12-4FEA-4A66-A2A1-166980F462BE}" dt="2025-11-23T11:49:51.635" v="36002" actId="1076"/>
          <ac:spMkLst>
            <pc:docMk/>
            <pc:sldMk cId="1518360002" sldId="298"/>
            <ac:spMk id="21" creationId="{00000000-0000-0000-0000-000000000000}"/>
          </ac:spMkLst>
        </pc:spChg>
        <pc:spChg chg="mod">
          <ac:chgData name="Gregory Pinchinat" userId="7eda1bfc49f6fc5e" providerId="LiveId" clId="{E248EB12-4FEA-4A66-A2A1-166980F462BE}" dt="2025-11-23T11:49:35.988" v="36001" actId="20577"/>
          <ac:spMkLst>
            <pc:docMk/>
            <pc:sldMk cId="1518360002" sldId="298"/>
            <ac:spMk id="31" creationId="{00000000-0000-0000-0000-000000000000}"/>
          </ac:spMkLst>
        </pc:spChg>
        <pc:spChg chg="mod">
          <ac:chgData name="Gregory Pinchinat" userId="7eda1bfc49f6fc5e" providerId="LiveId" clId="{E248EB12-4FEA-4A66-A2A1-166980F462BE}" dt="2025-11-23T11:50:11.239" v="36007" actId="1037"/>
          <ac:spMkLst>
            <pc:docMk/>
            <pc:sldMk cId="1518360002" sldId="298"/>
            <ac:spMk id="39" creationId="{00000000-0000-0000-0000-000000000000}"/>
          </ac:spMkLst>
        </pc:spChg>
        <pc:spChg chg="mod">
          <ac:chgData name="Gregory Pinchinat" userId="7eda1bfc49f6fc5e" providerId="LiveId" clId="{E248EB12-4FEA-4A66-A2A1-166980F462BE}" dt="2025-11-23T11:50:11.239" v="36007" actId="1037"/>
          <ac:spMkLst>
            <pc:docMk/>
            <pc:sldMk cId="1518360002" sldId="298"/>
            <ac:spMk id="41" creationId="{00000000-0000-0000-0000-000000000000}"/>
          </ac:spMkLst>
        </pc:spChg>
      </pc:sldChg>
      <pc:sldChg chg="del">
        <pc:chgData name="Gregory Pinchinat" userId="7eda1bfc49f6fc5e" providerId="LiveId" clId="{E248EB12-4FEA-4A66-A2A1-166980F462BE}" dt="2025-11-23T11:50:28.156" v="36008" actId="2696"/>
        <pc:sldMkLst>
          <pc:docMk/>
          <pc:sldMk cId="3882567069" sldId="299"/>
        </pc:sldMkLst>
      </pc:sldChg>
      <pc:sldChg chg="del">
        <pc:chgData name="Gregory Pinchinat" userId="7eda1bfc49f6fc5e" providerId="LiveId" clId="{E248EB12-4FEA-4A66-A2A1-166980F462BE}" dt="2025-11-23T11:50:28.156" v="36008" actId="2696"/>
        <pc:sldMkLst>
          <pc:docMk/>
          <pc:sldMk cId="3737970632" sldId="300"/>
        </pc:sldMkLst>
      </pc:sldChg>
      <pc:sldChg chg="modSp mod">
        <pc:chgData name="Gregory Pinchinat" userId="7eda1bfc49f6fc5e" providerId="LiveId" clId="{E248EB12-4FEA-4A66-A2A1-166980F462BE}" dt="2025-11-23T11:47:57.156" v="35946" actId="20577"/>
        <pc:sldMkLst>
          <pc:docMk/>
          <pc:sldMk cId="2446558336" sldId="303"/>
        </pc:sldMkLst>
        <pc:spChg chg="mod">
          <ac:chgData name="Gregory Pinchinat" userId="7eda1bfc49f6fc5e" providerId="LiveId" clId="{E248EB12-4FEA-4A66-A2A1-166980F462BE}" dt="2025-11-23T11:47:28.925" v="35929" actId="20577"/>
          <ac:spMkLst>
            <pc:docMk/>
            <pc:sldMk cId="2446558336" sldId="303"/>
            <ac:spMk id="7" creationId="{66A0BF51-4CEF-5444-407A-AE34D15FE133}"/>
          </ac:spMkLst>
        </pc:spChg>
        <pc:spChg chg="mod">
          <ac:chgData name="Gregory Pinchinat" userId="7eda1bfc49f6fc5e" providerId="LiveId" clId="{E248EB12-4FEA-4A66-A2A1-166980F462BE}" dt="2025-11-23T11:47:07.737" v="35924" actId="1036"/>
          <ac:spMkLst>
            <pc:docMk/>
            <pc:sldMk cId="2446558336" sldId="303"/>
            <ac:spMk id="11" creationId="{0CF7650F-C39F-FAA4-E5F6-F524AA14883E}"/>
          </ac:spMkLst>
        </pc:spChg>
        <pc:spChg chg="mod">
          <ac:chgData name="Gregory Pinchinat" userId="7eda1bfc49f6fc5e" providerId="LiveId" clId="{E248EB12-4FEA-4A66-A2A1-166980F462BE}" dt="2025-11-23T11:47:57.156" v="35946" actId="20577"/>
          <ac:spMkLst>
            <pc:docMk/>
            <pc:sldMk cId="2446558336" sldId="303"/>
            <ac:spMk id="12" creationId="{6073EDF6-5805-490E-4E3E-B78A928EB8BB}"/>
          </ac:spMkLst>
        </pc:spChg>
        <pc:spChg chg="mod">
          <ac:chgData name="Gregory Pinchinat" userId="7eda1bfc49f6fc5e" providerId="LiveId" clId="{E248EB12-4FEA-4A66-A2A1-166980F462BE}" dt="2025-11-23T11:46:01.244" v="35878" actId="1038"/>
          <ac:spMkLst>
            <pc:docMk/>
            <pc:sldMk cId="2446558336" sldId="303"/>
            <ac:spMk id="37" creationId="{1B0E0F80-62FE-4451-BAA5-EBC545793DE1}"/>
          </ac:spMkLst>
        </pc:spChg>
        <pc:spChg chg="mod">
          <ac:chgData name="Gregory Pinchinat" userId="7eda1bfc49f6fc5e" providerId="LiveId" clId="{E248EB12-4FEA-4A66-A2A1-166980F462BE}" dt="2025-11-23T11:46:51.733" v="35919" actId="20577"/>
          <ac:spMkLst>
            <pc:docMk/>
            <pc:sldMk cId="2446558336" sldId="303"/>
            <ac:spMk id="38" creationId="{BD5859B0-5D96-491A-A05B-64F69D41E118}"/>
          </ac:spMkLst>
        </pc:spChg>
        <pc:spChg chg="mod">
          <ac:chgData name="Gregory Pinchinat" userId="7eda1bfc49f6fc5e" providerId="LiveId" clId="{E248EB12-4FEA-4A66-A2A1-166980F462BE}" dt="2025-11-23T11:47:22.397" v="35925" actId="21"/>
          <ac:spMkLst>
            <pc:docMk/>
            <pc:sldMk cId="2446558336" sldId="303"/>
            <ac:spMk id="47" creationId="{AA112C82-B23E-4E94-A837-C15DB47AD746}"/>
          </ac:spMkLst>
        </pc:spChg>
      </pc:sldChg>
      <pc:sldChg chg="addSp delSp modSp mod ord">
        <pc:chgData name="Gregory Pinchinat" userId="7eda1bfc49f6fc5e" providerId="LiveId" clId="{E248EB12-4FEA-4A66-A2A1-166980F462BE}" dt="2025-10-31T20:48:37.752" v="7053" actId="20577"/>
        <pc:sldMkLst>
          <pc:docMk/>
          <pc:sldMk cId="3657948216" sldId="306"/>
        </pc:sldMkLst>
        <pc:spChg chg="mod">
          <ac:chgData name="Gregory Pinchinat" userId="7eda1bfc49f6fc5e" providerId="LiveId" clId="{E248EB12-4FEA-4A66-A2A1-166980F462BE}" dt="2025-10-31T20:48:37.752" v="7053" actId="20577"/>
          <ac:spMkLst>
            <pc:docMk/>
            <pc:sldMk cId="3657948216" sldId="306"/>
            <ac:spMk id="2" creationId="{05F2F92D-5E3F-48DD-8C02-C972A8708B7F}"/>
          </ac:spMkLst>
        </pc:spChg>
        <pc:spChg chg="mod">
          <ac:chgData name="Gregory Pinchinat" userId="7eda1bfc49f6fc5e" providerId="LiveId" clId="{E248EB12-4FEA-4A66-A2A1-166980F462BE}" dt="2025-10-31T19:51:48.285" v="5061" actId="20577"/>
          <ac:spMkLst>
            <pc:docMk/>
            <pc:sldMk cId="3657948216" sldId="306"/>
            <ac:spMk id="24" creationId="{6FEFD1A6-69FA-4C35-8A2F-6EB991B4E303}"/>
          </ac:spMkLst>
        </pc:spChg>
        <pc:spChg chg="mod">
          <ac:chgData name="Gregory Pinchinat" userId="7eda1bfc49f6fc5e" providerId="LiveId" clId="{E248EB12-4FEA-4A66-A2A1-166980F462BE}" dt="2025-10-31T19:37:59.838" v="4385" actId="20577"/>
          <ac:spMkLst>
            <pc:docMk/>
            <pc:sldMk cId="3657948216" sldId="306"/>
            <ac:spMk id="29" creationId="{1651C769-D2B2-4C1C-960C-2E1FECF7CD05}"/>
          </ac:spMkLst>
        </pc:spChg>
        <pc:spChg chg="mod">
          <ac:chgData name="Gregory Pinchinat" userId="7eda1bfc49f6fc5e" providerId="LiveId" clId="{E248EB12-4FEA-4A66-A2A1-166980F462BE}" dt="2025-10-31T19:36:50.638" v="4378" actId="20577"/>
          <ac:spMkLst>
            <pc:docMk/>
            <pc:sldMk cId="3657948216" sldId="306"/>
            <ac:spMk id="30" creationId="{5B24ABAA-04E0-448D-9703-28A6572A8C58}"/>
          </ac:spMkLst>
        </pc:spChg>
        <pc:spChg chg="mod">
          <ac:chgData name="Gregory Pinchinat" userId="7eda1bfc49f6fc5e" providerId="LiveId" clId="{E248EB12-4FEA-4A66-A2A1-166980F462BE}" dt="2025-10-31T19:36:08.767" v="4283" actId="20577"/>
          <ac:spMkLst>
            <pc:docMk/>
            <pc:sldMk cId="3657948216" sldId="306"/>
            <ac:spMk id="31" creationId="{4A63A93C-4954-40CB-A1AC-98D9A927E92D}"/>
          </ac:spMkLst>
        </pc:spChg>
        <pc:spChg chg="mod">
          <ac:chgData name="Gregory Pinchinat" userId="7eda1bfc49f6fc5e" providerId="LiveId" clId="{E248EB12-4FEA-4A66-A2A1-166980F462BE}" dt="2025-10-31T19:36:47.522" v="4377" actId="20577"/>
          <ac:spMkLst>
            <pc:docMk/>
            <pc:sldMk cId="3657948216" sldId="306"/>
            <ac:spMk id="32" creationId="{3A5078CA-BCFC-4A06-A227-50A2EC2191E8}"/>
          </ac:spMkLst>
        </pc:spChg>
        <pc:spChg chg="mod">
          <ac:chgData name="Gregory Pinchinat" userId="7eda1bfc49f6fc5e" providerId="LiveId" clId="{E248EB12-4FEA-4A66-A2A1-166980F462BE}" dt="2025-10-31T20:46:51.199" v="7034" actId="20577"/>
          <ac:spMkLst>
            <pc:docMk/>
            <pc:sldMk cId="3657948216" sldId="306"/>
            <ac:spMk id="33" creationId="{6620F806-0B40-4032-AB6A-17F7D9C90FBE}"/>
          </ac:spMkLst>
        </pc:spChg>
        <pc:spChg chg="mod">
          <ac:chgData name="Gregory Pinchinat" userId="7eda1bfc49f6fc5e" providerId="LiveId" clId="{E248EB12-4FEA-4A66-A2A1-166980F462BE}" dt="2025-10-31T19:45:03.679" v="4968" actId="20577"/>
          <ac:spMkLst>
            <pc:docMk/>
            <pc:sldMk cId="3657948216" sldId="306"/>
            <ac:spMk id="34" creationId="{F9DBF75A-D071-4498-8D25-3BD9B8005A48}"/>
          </ac:spMkLst>
        </pc:spChg>
        <pc:spChg chg="mod">
          <ac:chgData name="Gregory Pinchinat" userId="7eda1bfc49f6fc5e" providerId="LiveId" clId="{E248EB12-4FEA-4A66-A2A1-166980F462BE}" dt="2025-10-31T19:50:59.614" v="4990" actId="1076"/>
          <ac:spMkLst>
            <pc:docMk/>
            <pc:sldMk cId="3657948216" sldId="306"/>
            <ac:spMk id="41" creationId="{D4648A69-5192-4658-AD9B-1C743C2CADA5}"/>
          </ac:spMkLst>
        </pc:spChg>
        <pc:picChg chg="add mod ord">
          <ac:chgData name="Gregory Pinchinat" userId="7eda1bfc49f6fc5e" providerId="LiveId" clId="{E248EB12-4FEA-4A66-A2A1-166980F462BE}" dt="2025-10-31T19:49:50.139" v="4984" actId="167"/>
          <ac:picMkLst>
            <pc:docMk/>
            <pc:sldMk cId="3657948216" sldId="306"/>
            <ac:picMk id="7" creationId="{B99BCDF1-3B8B-969F-AA1F-F126EB337ED7}"/>
          </ac:picMkLst>
        </pc:picChg>
      </pc:sldChg>
      <pc:sldChg chg="addSp modSp mod">
        <pc:chgData name="Gregory Pinchinat" userId="7eda1bfc49f6fc5e" providerId="LiveId" clId="{E248EB12-4FEA-4A66-A2A1-166980F462BE}" dt="2025-10-25T12:24:26.630" v="163" actId="1076"/>
        <pc:sldMkLst>
          <pc:docMk/>
          <pc:sldMk cId="1932064016" sldId="308"/>
        </pc:sldMkLst>
        <pc:spChg chg="mod">
          <ac:chgData name="Gregory Pinchinat" userId="7eda1bfc49f6fc5e" providerId="LiveId" clId="{E248EB12-4FEA-4A66-A2A1-166980F462BE}" dt="2025-10-25T12:00:09.072" v="94" actId="114"/>
          <ac:spMkLst>
            <pc:docMk/>
            <pc:sldMk cId="1932064016" sldId="308"/>
            <ac:spMk id="3" creationId="{6C0F3434-06E3-AB4F-BD5C-11DC17DBB563}"/>
          </ac:spMkLst>
        </pc:spChg>
        <pc:spChg chg="add mod">
          <ac:chgData name="Gregory Pinchinat" userId="7eda1bfc49f6fc5e" providerId="LiveId" clId="{E248EB12-4FEA-4A66-A2A1-166980F462BE}" dt="2025-10-25T11:58:26.758" v="86" actId="113"/>
          <ac:spMkLst>
            <pc:docMk/>
            <pc:sldMk cId="1932064016" sldId="308"/>
            <ac:spMk id="5" creationId="{6B794FD9-A5D3-24E7-1E5E-EE44CBB25A14}"/>
          </ac:spMkLst>
        </pc:spChg>
        <pc:spChg chg="add mod">
          <ac:chgData name="Gregory Pinchinat" userId="7eda1bfc49f6fc5e" providerId="LiveId" clId="{E248EB12-4FEA-4A66-A2A1-166980F462BE}" dt="2025-10-25T12:24:01.347" v="158" actId="207"/>
          <ac:spMkLst>
            <pc:docMk/>
            <pc:sldMk cId="1932064016" sldId="308"/>
            <ac:spMk id="7" creationId="{615D0183-B498-FAE5-A8E9-F53730F575F9}"/>
          </ac:spMkLst>
        </pc:spChg>
        <pc:spChg chg="add mod">
          <ac:chgData name="Gregory Pinchinat" userId="7eda1bfc49f6fc5e" providerId="LiveId" clId="{E248EB12-4FEA-4A66-A2A1-166980F462BE}" dt="2025-10-25T12:23:14.677" v="152" actId="20577"/>
          <ac:spMkLst>
            <pc:docMk/>
            <pc:sldMk cId="1932064016" sldId="308"/>
            <ac:spMk id="8" creationId="{EB6C4A05-B45B-FD10-9076-083F5006FDC5}"/>
          </ac:spMkLst>
        </pc:spChg>
        <pc:spChg chg="mod">
          <ac:chgData name="Gregory Pinchinat" userId="7eda1bfc49f6fc5e" providerId="LiveId" clId="{E248EB12-4FEA-4A66-A2A1-166980F462BE}" dt="2025-10-25T12:24:14.458" v="160" actId="20577"/>
          <ac:spMkLst>
            <pc:docMk/>
            <pc:sldMk cId="1932064016" sldId="308"/>
            <ac:spMk id="38" creationId="{BD5859B0-5D96-491A-A05B-64F69D41E118}"/>
          </ac:spMkLst>
        </pc:spChg>
        <pc:spChg chg="mod">
          <ac:chgData name="Gregory Pinchinat" userId="7eda1bfc49f6fc5e" providerId="LiveId" clId="{E248EB12-4FEA-4A66-A2A1-166980F462BE}" dt="2025-10-25T12:24:18.933" v="161" actId="114"/>
          <ac:spMkLst>
            <pc:docMk/>
            <pc:sldMk cId="1932064016" sldId="308"/>
            <ac:spMk id="45" creationId="{776D3851-4666-47C9-8270-BDAC72696115}"/>
          </ac:spMkLst>
        </pc:spChg>
        <pc:spChg chg="mod">
          <ac:chgData name="Gregory Pinchinat" userId="7eda1bfc49f6fc5e" providerId="LiveId" clId="{E248EB12-4FEA-4A66-A2A1-166980F462BE}" dt="2025-10-25T12:24:26.630" v="163" actId="1076"/>
          <ac:spMkLst>
            <pc:docMk/>
            <pc:sldMk cId="1932064016" sldId="308"/>
            <ac:spMk id="46" creationId="{DB1D250B-800E-4EB8-9B13-0E2C3356B8BF}"/>
          </ac:spMkLst>
        </pc:spChg>
        <pc:spChg chg="mod">
          <ac:chgData name="Gregory Pinchinat" userId="7eda1bfc49f6fc5e" providerId="LiveId" clId="{E248EB12-4FEA-4A66-A2A1-166980F462BE}" dt="2025-10-25T11:59:59.027" v="93" actId="20577"/>
          <ac:spMkLst>
            <pc:docMk/>
            <pc:sldMk cId="1932064016" sldId="308"/>
            <ac:spMk id="47" creationId="{AA112C82-B23E-4E94-A837-C15DB47AD746}"/>
          </ac:spMkLst>
        </pc:spChg>
      </pc:sldChg>
      <pc:sldChg chg="addSp delSp modSp add mod ord">
        <pc:chgData name="Gregory Pinchinat" userId="7eda1bfc49f6fc5e" providerId="LiveId" clId="{E248EB12-4FEA-4A66-A2A1-166980F462BE}" dt="2025-10-25T13:13:01.540" v="1117"/>
        <pc:sldMkLst>
          <pc:docMk/>
          <pc:sldMk cId="686749958" sldId="310"/>
        </pc:sldMkLst>
        <pc:spChg chg="mod">
          <ac:chgData name="Gregory Pinchinat" userId="7eda1bfc49f6fc5e" providerId="LiveId" clId="{E248EB12-4FEA-4A66-A2A1-166980F462BE}" dt="2025-10-25T12:27:47.180" v="227" actId="20577"/>
          <ac:spMkLst>
            <pc:docMk/>
            <pc:sldMk cId="686749958" sldId="310"/>
            <ac:spMk id="2" creationId="{3A322B30-4AF5-FF7E-EFD6-D74C0D5BEDF3}"/>
          </ac:spMkLst>
        </pc:spChg>
        <pc:spChg chg="mod">
          <ac:chgData name="Gregory Pinchinat" userId="7eda1bfc49f6fc5e" providerId="LiveId" clId="{E248EB12-4FEA-4A66-A2A1-166980F462BE}" dt="2025-10-25T12:26:16.159" v="175" actId="20578"/>
          <ac:spMkLst>
            <pc:docMk/>
            <pc:sldMk cId="686749958" sldId="310"/>
            <ac:spMk id="3" creationId="{213A0D1A-96C1-EC43-90C5-A413238BAEA9}"/>
          </ac:spMkLst>
        </pc:spChg>
        <pc:spChg chg="add mod">
          <ac:chgData name="Gregory Pinchinat" userId="7eda1bfc49f6fc5e" providerId="LiveId" clId="{E248EB12-4FEA-4A66-A2A1-166980F462BE}" dt="2025-10-25T12:37:10.954" v="559" actId="1076"/>
          <ac:spMkLst>
            <pc:docMk/>
            <pc:sldMk cId="686749958" sldId="310"/>
            <ac:spMk id="4" creationId="{EDC215F0-7CB9-9BE2-4B03-8505089D96E7}"/>
          </ac:spMkLst>
        </pc:spChg>
        <pc:spChg chg="mod">
          <ac:chgData name="Gregory Pinchinat" userId="7eda1bfc49f6fc5e" providerId="LiveId" clId="{E248EB12-4FEA-4A66-A2A1-166980F462BE}" dt="2025-10-25T12:27:58.059" v="237" actId="20577"/>
          <ac:spMkLst>
            <pc:docMk/>
            <pc:sldMk cId="686749958" sldId="310"/>
            <ac:spMk id="13" creationId="{A25A6094-11DC-BB80-6452-191408212D4D}"/>
          </ac:spMkLst>
        </pc:spChg>
        <pc:spChg chg="mod">
          <ac:chgData name="Gregory Pinchinat" userId="7eda1bfc49f6fc5e" providerId="LiveId" clId="{E248EB12-4FEA-4A66-A2A1-166980F462BE}" dt="2025-10-25T12:28:14.991" v="263" actId="20577"/>
          <ac:spMkLst>
            <pc:docMk/>
            <pc:sldMk cId="686749958" sldId="310"/>
            <ac:spMk id="22" creationId="{CEF24FC0-13A5-2637-21D6-AE94D12DD611}"/>
          </ac:spMkLst>
        </pc:spChg>
        <pc:spChg chg="mod">
          <ac:chgData name="Gregory Pinchinat" userId="7eda1bfc49f6fc5e" providerId="LiveId" clId="{E248EB12-4FEA-4A66-A2A1-166980F462BE}" dt="2025-10-25T12:28:27.300" v="278" actId="20577"/>
          <ac:spMkLst>
            <pc:docMk/>
            <pc:sldMk cId="686749958" sldId="310"/>
            <ac:spMk id="23" creationId="{A3A5A2AD-69D3-1EEE-B59E-D452128B1BF3}"/>
          </ac:spMkLst>
        </pc:spChg>
      </pc:sldChg>
      <pc:sldChg chg="addSp modSp add mod">
        <pc:chgData name="Gregory Pinchinat" userId="7eda1bfc49f6fc5e" providerId="LiveId" clId="{E248EB12-4FEA-4A66-A2A1-166980F462BE}" dt="2025-10-25T12:37:22.219" v="564" actId="1035"/>
        <pc:sldMkLst>
          <pc:docMk/>
          <pc:sldMk cId="3916797681" sldId="311"/>
        </pc:sldMkLst>
        <pc:spChg chg="add mod">
          <ac:chgData name="Gregory Pinchinat" userId="7eda1bfc49f6fc5e" providerId="LiveId" clId="{E248EB12-4FEA-4A66-A2A1-166980F462BE}" dt="2025-10-25T12:37:22.219" v="564" actId="1035"/>
          <ac:spMkLst>
            <pc:docMk/>
            <pc:sldMk cId="3916797681" sldId="311"/>
            <ac:spMk id="4" creationId="{E805FBF6-8389-4281-41E9-8A435207B67B}"/>
          </ac:spMkLst>
        </pc:spChg>
        <pc:spChg chg="mod">
          <ac:chgData name="Gregory Pinchinat" userId="7eda1bfc49f6fc5e" providerId="LiveId" clId="{E248EB12-4FEA-4A66-A2A1-166980F462BE}" dt="2025-10-25T12:30:27.259" v="283" actId="20577"/>
          <ac:spMkLst>
            <pc:docMk/>
            <pc:sldMk cId="3916797681" sldId="311"/>
            <ac:spMk id="13" creationId="{B1A580D2-497F-9D13-4670-56374A53F6EC}"/>
          </ac:spMkLst>
        </pc:spChg>
        <pc:spChg chg="mod">
          <ac:chgData name="Gregory Pinchinat" userId="7eda1bfc49f6fc5e" providerId="LiveId" clId="{E248EB12-4FEA-4A66-A2A1-166980F462BE}" dt="2025-10-25T12:30:35.458" v="303" actId="20577"/>
          <ac:spMkLst>
            <pc:docMk/>
            <pc:sldMk cId="3916797681" sldId="311"/>
            <ac:spMk id="22" creationId="{FA71C566-2111-E479-DCDF-1721CDA4B708}"/>
          </ac:spMkLst>
        </pc:spChg>
        <pc:spChg chg="mod">
          <ac:chgData name="Gregory Pinchinat" userId="7eda1bfc49f6fc5e" providerId="LiveId" clId="{E248EB12-4FEA-4A66-A2A1-166980F462BE}" dt="2025-10-25T12:30:40.326" v="313" actId="20577"/>
          <ac:spMkLst>
            <pc:docMk/>
            <pc:sldMk cId="3916797681" sldId="311"/>
            <ac:spMk id="23" creationId="{DBF33F6F-5D4D-1E2D-343E-B2CD214072B4}"/>
          </ac:spMkLst>
        </pc:spChg>
      </pc:sldChg>
      <pc:sldChg chg="addSp modSp add mod">
        <pc:chgData name="Gregory Pinchinat" userId="7eda1bfc49f6fc5e" providerId="LiveId" clId="{E248EB12-4FEA-4A66-A2A1-166980F462BE}" dt="2025-10-25T12:38:22.160" v="598" actId="1037"/>
        <pc:sldMkLst>
          <pc:docMk/>
          <pc:sldMk cId="3838467307" sldId="312"/>
        </pc:sldMkLst>
        <pc:spChg chg="add mod">
          <ac:chgData name="Gregory Pinchinat" userId="7eda1bfc49f6fc5e" providerId="LiveId" clId="{E248EB12-4FEA-4A66-A2A1-166980F462BE}" dt="2025-10-25T12:38:22.160" v="598" actId="1037"/>
          <ac:spMkLst>
            <pc:docMk/>
            <pc:sldMk cId="3838467307" sldId="312"/>
            <ac:spMk id="4" creationId="{45AE04B5-2285-9B40-1FEF-8B13957FECEA}"/>
          </ac:spMkLst>
        </pc:spChg>
        <pc:spChg chg="mod">
          <ac:chgData name="Gregory Pinchinat" userId="7eda1bfc49f6fc5e" providerId="LiveId" clId="{E248EB12-4FEA-4A66-A2A1-166980F462BE}" dt="2025-10-25T12:37:44.943" v="565" actId="20577"/>
          <ac:spMkLst>
            <pc:docMk/>
            <pc:sldMk cId="3838467307" sldId="312"/>
            <ac:spMk id="13" creationId="{0C156A4D-3A49-7D2E-C4C3-113B6EA93BEF}"/>
          </ac:spMkLst>
        </pc:spChg>
        <pc:spChg chg="mod">
          <ac:chgData name="Gregory Pinchinat" userId="7eda1bfc49f6fc5e" providerId="LiveId" clId="{E248EB12-4FEA-4A66-A2A1-166980F462BE}" dt="2025-10-25T12:32:41.123" v="445" actId="20577"/>
          <ac:spMkLst>
            <pc:docMk/>
            <pc:sldMk cId="3838467307" sldId="312"/>
            <ac:spMk id="22" creationId="{761AAA3F-51FD-69CF-DFAF-8AE46EA2D856}"/>
          </ac:spMkLst>
        </pc:spChg>
        <pc:spChg chg="mod">
          <ac:chgData name="Gregory Pinchinat" userId="7eda1bfc49f6fc5e" providerId="LiveId" clId="{E248EB12-4FEA-4A66-A2A1-166980F462BE}" dt="2025-10-25T12:33:34.846" v="486" actId="20577"/>
          <ac:spMkLst>
            <pc:docMk/>
            <pc:sldMk cId="3838467307" sldId="312"/>
            <ac:spMk id="23" creationId="{A8C5D663-9D3A-0A31-7E24-7E9AC3763653}"/>
          </ac:spMkLst>
        </pc:spChg>
      </pc:sldChg>
      <pc:sldChg chg="modSp add mod ord">
        <pc:chgData name="Gregory Pinchinat" userId="7eda1bfc49f6fc5e" providerId="LiveId" clId="{E248EB12-4FEA-4A66-A2A1-166980F462BE}" dt="2025-10-25T12:33:55.290" v="498" actId="20577"/>
        <pc:sldMkLst>
          <pc:docMk/>
          <pc:sldMk cId="202077123" sldId="313"/>
        </pc:sldMkLst>
        <pc:spChg chg="mod">
          <ac:chgData name="Gregory Pinchinat" userId="7eda1bfc49f6fc5e" providerId="LiveId" clId="{E248EB12-4FEA-4A66-A2A1-166980F462BE}" dt="2025-10-25T12:33:55.290" v="498" actId="20577"/>
          <ac:spMkLst>
            <pc:docMk/>
            <pc:sldMk cId="202077123" sldId="313"/>
            <ac:spMk id="6" creationId="{83212C69-CAB4-747D-E419-A6720ED94401}"/>
          </ac:spMkLst>
        </pc:spChg>
      </pc:sldChg>
      <pc:sldChg chg="addSp delSp modSp add mod ord">
        <pc:chgData name="Gregory Pinchinat" userId="7eda1bfc49f6fc5e" providerId="LiveId" clId="{E248EB12-4FEA-4A66-A2A1-166980F462BE}" dt="2025-11-15T23:10:30.594" v="28057" actId="20577"/>
        <pc:sldMkLst>
          <pc:docMk/>
          <pc:sldMk cId="2787506516" sldId="314"/>
        </pc:sldMkLst>
        <pc:spChg chg="add mod">
          <ac:chgData name="Gregory Pinchinat" userId="7eda1bfc49f6fc5e" providerId="LiveId" clId="{E248EB12-4FEA-4A66-A2A1-166980F462BE}" dt="2025-10-25T12:40:20.370" v="626" actId="1076"/>
          <ac:spMkLst>
            <pc:docMk/>
            <pc:sldMk cId="2787506516" sldId="314"/>
            <ac:spMk id="4" creationId="{9F6CD9F3-D4F4-669A-0D2C-9C0887CA5C0C}"/>
          </ac:spMkLst>
        </pc:spChg>
        <pc:spChg chg="mod">
          <ac:chgData name="Gregory Pinchinat" userId="7eda1bfc49f6fc5e" providerId="LiveId" clId="{E248EB12-4FEA-4A66-A2A1-166980F462BE}" dt="2025-10-25T12:34:24.160" v="512" actId="20577"/>
          <ac:spMkLst>
            <pc:docMk/>
            <pc:sldMk cId="2787506516" sldId="314"/>
            <ac:spMk id="13" creationId="{594EBDA9-4E1E-5B99-0878-51ED75F9716C}"/>
          </ac:spMkLst>
        </pc:spChg>
        <pc:spChg chg="add del mod">
          <ac:chgData name="Gregory Pinchinat" userId="7eda1bfc49f6fc5e" providerId="LiveId" clId="{E248EB12-4FEA-4A66-A2A1-166980F462BE}" dt="2025-11-15T22:58:34.494" v="27114" actId="6549"/>
          <ac:spMkLst>
            <pc:docMk/>
            <pc:sldMk cId="2787506516" sldId="314"/>
            <ac:spMk id="20" creationId="{1C192A73-BE55-EDF7-6615-D5A297A72F69}"/>
          </ac:spMkLst>
        </pc:spChg>
        <pc:spChg chg="mod">
          <ac:chgData name="Gregory Pinchinat" userId="7eda1bfc49f6fc5e" providerId="LiveId" clId="{E248EB12-4FEA-4A66-A2A1-166980F462BE}" dt="2025-10-25T12:41:12.027" v="666" actId="14100"/>
          <ac:spMkLst>
            <pc:docMk/>
            <pc:sldMk cId="2787506516" sldId="314"/>
            <ac:spMk id="22" creationId="{EBDC29F7-89DE-AA58-DDFF-7EB9F95F4F11}"/>
          </ac:spMkLst>
        </pc:spChg>
        <pc:spChg chg="mod">
          <ac:chgData name="Gregory Pinchinat" userId="7eda1bfc49f6fc5e" providerId="LiveId" clId="{E248EB12-4FEA-4A66-A2A1-166980F462BE}" dt="2025-10-25T12:41:22.478" v="685" actId="20577"/>
          <ac:spMkLst>
            <pc:docMk/>
            <pc:sldMk cId="2787506516" sldId="314"/>
            <ac:spMk id="23" creationId="{BC6B74E0-DD9D-426D-FCDE-C266E7A9BE1A}"/>
          </ac:spMkLst>
        </pc:spChg>
        <pc:spChg chg="mod">
          <ac:chgData name="Gregory Pinchinat" userId="7eda1bfc49f6fc5e" providerId="LiveId" clId="{E248EB12-4FEA-4A66-A2A1-166980F462BE}" dt="2025-11-15T23:10:30.594" v="28057" actId="20577"/>
          <ac:spMkLst>
            <pc:docMk/>
            <pc:sldMk cId="2787506516" sldId="314"/>
            <ac:spMk id="24" creationId="{05DEB040-FFE0-2EF1-EEB3-C33477ABFCDC}"/>
          </ac:spMkLst>
        </pc:spChg>
        <pc:spChg chg="add del mod">
          <ac:chgData name="Gregory Pinchinat" userId="7eda1bfc49f6fc5e" providerId="LiveId" clId="{E248EB12-4FEA-4A66-A2A1-166980F462BE}" dt="2025-11-15T23:02:05.721" v="27273" actId="20577"/>
          <ac:spMkLst>
            <pc:docMk/>
            <pc:sldMk cId="2787506516" sldId="314"/>
            <ac:spMk id="25" creationId="{AECCA73F-F88E-8BD7-8FED-93D7EDD28AA4}"/>
          </ac:spMkLst>
        </pc:spChg>
      </pc:sldChg>
      <pc:sldChg chg="delSp modSp add mod">
        <pc:chgData name="Gregory Pinchinat" userId="7eda1bfc49f6fc5e" providerId="LiveId" clId="{E248EB12-4FEA-4A66-A2A1-166980F462BE}" dt="2025-10-25T12:44:52.197" v="932" actId="478"/>
        <pc:sldMkLst>
          <pc:docMk/>
          <pc:sldMk cId="973687140" sldId="315"/>
        </pc:sldMkLst>
        <pc:spChg chg="mod">
          <ac:chgData name="Gregory Pinchinat" userId="7eda1bfc49f6fc5e" providerId="LiveId" clId="{E248EB12-4FEA-4A66-A2A1-166980F462BE}" dt="2025-10-25T12:43:36.301" v="828" actId="1076"/>
          <ac:spMkLst>
            <pc:docMk/>
            <pc:sldMk cId="973687140" sldId="315"/>
            <ac:spMk id="4" creationId="{EEFB659D-3C58-AB2F-33AE-FA09FC386F29}"/>
          </ac:spMkLst>
        </pc:spChg>
        <pc:spChg chg="mod">
          <ac:chgData name="Gregory Pinchinat" userId="7eda1bfc49f6fc5e" providerId="LiveId" clId="{E248EB12-4FEA-4A66-A2A1-166980F462BE}" dt="2025-10-25T12:42:58.881" v="800" actId="20577"/>
          <ac:spMkLst>
            <pc:docMk/>
            <pc:sldMk cId="973687140" sldId="315"/>
            <ac:spMk id="13" creationId="{8C51B30A-9A6F-D251-DC42-FF2E077F87E7}"/>
          </ac:spMkLst>
        </pc:spChg>
        <pc:spChg chg="mod">
          <ac:chgData name="Gregory Pinchinat" userId="7eda1bfc49f6fc5e" providerId="LiveId" clId="{E248EB12-4FEA-4A66-A2A1-166980F462BE}" dt="2025-10-25T12:43:52.478" v="856" actId="20577"/>
          <ac:spMkLst>
            <pc:docMk/>
            <pc:sldMk cId="973687140" sldId="315"/>
            <ac:spMk id="22" creationId="{6D442709-F5D2-0007-95DD-23908608BC2B}"/>
          </ac:spMkLst>
        </pc:spChg>
        <pc:spChg chg="mod">
          <ac:chgData name="Gregory Pinchinat" userId="7eda1bfc49f6fc5e" providerId="LiveId" clId="{E248EB12-4FEA-4A66-A2A1-166980F462BE}" dt="2025-10-25T12:44:18.289" v="882" actId="20577"/>
          <ac:spMkLst>
            <pc:docMk/>
            <pc:sldMk cId="973687140" sldId="315"/>
            <ac:spMk id="23" creationId="{ED7EA2B4-BDA6-A5B1-41D1-59BD6FABA7EA}"/>
          </ac:spMkLst>
        </pc:spChg>
        <pc:spChg chg="mod">
          <ac:chgData name="Gregory Pinchinat" userId="7eda1bfc49f6fc5e" providerId="LiveId" clId="{E248EB12-4FEA-4A66-A2A1-166980F462BE}" dt="2025-10-25T12:44:45.901" v="931" actId="20577"/>
          <ac:spMkLst>
            <pc:docMk/>
            <pc:sldMk cId="973687140" sldId="315"/>
            <ac:spMk id="24" creationId="{95075AA0-5586-892B-F1B1-077826F1644C}"/>
          </ac:spMkLst>
        </pc:spChg>
      </pc:sldChg>
      <pc:sldChg chg="delSp modSp add mod">
        <pc:chgData name="Gregory Pinchinat" userId="7eda1bfc49f6fc5e" providerId="LiveId" clId="{E248EB12-4FEA-4A66-A2A1-166980F462BE}" dt="2025-10-25T12:49:34.388" v="1088" actId="478"/>
        <pc:sldMkLst>
          <pc:docMk/>
          <pc:sldMk cId="499367011" sldId="316"/>
        </pc:sldMkLst>
        <pc:spChg chg="mod">
          <ac:chgData name="Gregory Pinchinat" userId="7eda1bfc49f6fc5e" providerId="LiveId" clId="{E248EB12-4FEA-4A66-A2A1-166980F462BE}" dt="2025-10-25T12:45:39.581" v="1005" actId="404"/>
          <ac:spMkLst>
            <pc:docMk/>
            <pc:sldMk cId="499367011" sldId="316"/>
            <ac:spMk id="4" creationId="{19D93AA7-5315-5C45-4083-F2560BFDE628}"/>
          </ac:spMkLst>
        </pc:spChg>
        <pc:spChg chg="mod">
          <ac:chgData name="Gregory Pinchinat" userId="7eda1bfc49f6fc5e" providerId="LiveId" clId="{E248EB12-4FEA-4A66-A2A1-166980F462BE}" dt="2025-10-25T12:45:07.969" v="936" actId="20577"/>
          <ac:spMkLst>
            <pc:docMk/>
            <pc:sldMk cId="499367011" sldId="316"/>
            <ac:spMk id="13" creationId="{C7C18F55-6FFB-2D1B-135B-0D45E0DEC1F7}"/>
          </ac:spMkLst>
        </pc:spChg>
        <pc:spChg chg="mod">
          <ac:chgData name="Gregory Pinchinat" userId="7eda1bfc49f6fc5e" providerId="LiveId" clId="{E248EB12-4FEA-4A66-A2A1-166980F462BE}" dt="2025-10-25T12:46:01.583" v="1036" actId="20577"/>
          <ac:spMkLst>
            <pc:docMk/>
            <pc:sldMk cId="499367011" sldId="316"/>
            <ac:spMk id="22" creationId="{EF6ED425-D88E-083B-F28F-17EED94BFDD6}"/>
          </ac:spMkLst>
        </pc:spChg>
        <pc:spChg chg="mod">
          <ac:chgData name="Gregory Pinchinat" userId="7eda1bfc49f6fc5e" providerId="LiveId" clId="{E248EB12-4FEA-4A66-A2A1-166980F462BE}" dt="2025-10-25T12:49:15.399" v="1087" actId="14100"/>
          <ac:spMkLst>
            <pc:docMk/>
            <pc:sldMk cId="499367011" sldId="316"/>
            <ac:spMk id="23" creationId="{13FAB885-0C5F-A16A-4084-7B1139947FBB}"/>
          </ac:spMkLst>
        </pc:spChg>
      </pc:sldChg>
      <pc:sldChg chg="modSp add mod ord">
        <pc:chgData name="Gregory Pinchinat" userId="7eda1bfc49f6fc5e" providerId="LiveId" clId="{E248EB12-4FEA-4A66-A2A1-166980F462BE}" dt="2025-10-25T12:50:32.441" v="1101" actId="20577"/>
        <pc:sldMkLst>
          <pc:docMk/>
          <pc:sldMk cId="544548787" sldId="317"/>
        </pc:sldMkLst>
        <pc:spChg chg="mod">
          <ac:chgData name="Gregory Pinchinat" userId="7eda1bfc49f6fc5e" providerId="LiveId" clId="{E248EB12-4FEA-4A66-A2A1-166980F462BE}" dt="2025-10-25T12:50:32.441" v="1101" actId="20577"/>
          <ac:spMkLst>
            <pc:docMk/>
            <pc:sldMk cId="544548787" sldId="317"/>
            <ac:spMk id="6" creationId="{5175990F-1EB1-C739-42FB-152FA4F4BEC8}"/>
          </ac:spMkLst>
        </pc:spChg>
      </pc:sldChg>
      <pc:sldChg chg="add ord">
        <pc:chgData name="Gregory Pinchinat" userId="7eda1bfc49f6fc5e" providerId="LiveId" clId="{E248EB12-4FEA-4A66-A2A1-166980F462BE}" dt="2025-10-25T13:20:14.427" v="1289"/>
        <pc:sldMkLst>
          <pc:docMk/>
          <pc:sldMk cId="2944293388" sldId="318"/>
        </pc:sldMkLst>
      </pc:sldChg>
      <pc:sldChg chg="modSp add mod">
        <pc:chgData name="Gregory Pinchinat" userId="7eda1bfc49f6fc5e" providerId="LiveId" clId="{E248EB12-4FEA-4A66-A2A1-166980F462BE}" dt="2025-10-31T20:51:09.055" v="7057" actId="20577"/>
        <pc:sldMkLst>
          <pc:docMk/>
          <pc:sldMk cId="2931329255" sldId="319"/>
        </pc:sldMkLst>
        <pc:spChg chg="mod">
          <ac:chgData name="Gregory Pinchinat" userId="7eda1bfc49f6fc5e" providerId="LiveId" clId="{E248EB12-4FEA-4A66-A2A1-166980F462BE}" dt="2025-10-25T14:35:56.986" v="2228" actId="20577"/>
          <ac:spMkLst>
            <pc:docMk/>
            <pc:sldMk cId="2931329255" sldId="319"/>
            <ac:spMk id="2" creationId="{DA560653-2592-AE4F-5407-9468AAC50D69}"/>
          </ac:spMkLst>
        </pc:spChg>
        <pc:spChg chg="mod">
          <ac:chgData name="Gregory Pinchinat" userId="7eda1bfc49f6fc5e" providerId="LiveId" clId="{E248EB12-4FEA-4A66-A2A1-166980F462BE}" dt="2025-10-25T14:42:34.750" v="2315" actId="113"/>
          <ac:spMkLst>
            <pc:docMk/>
            <pc:sldMk cId="2931329255" sldId="319"/>
            <ac:spMk id="5" creationId="{FC0A4F69-E57C-9D9C-C66F-4279127E292E}"/>
          </ac:spMkLst>
        </pc:spChg>
        <pc:spChg chg="mod">
          <ac:chgData name="Gregory Pinchinat" userId="7eda1bfc49f6fc5e" providerId="LiveId" clId="{E248EB12-4FEA-4A66-A2A1-166980F462BE}" dt="2025-10-25T14:42:31.455" v="2314" actId="113"/>
          <ac:spMkLst>
            <pc:docMk/>
            <pc:sldMk cId="2931329255" sldId="319"/>
            <ac:spMk id="21" creationId="{0F13C8A9-810D-98A8-4096-B842BCEEEC6C}"/>
          </ac:spMkLst>
        </pc:spChg>
        <pc:spChg chg="mod">
          <ac:chgData name="Gregory Pinchinat" userId="7eda1bfc49f6fc5e" providerId="LiveId" clId="{E248EB12-4FEA-4A66-A2A1-166980F462BE}" dt="2025-10-25T14:45:14.930" v="2674" actId="1076"/>
          <ac:spMkLst>
            <pc:docMk/>
            <pc:sldMk cId="2931329255" sldId="319"/>
            <ac:spMk id="22" creationId="{B074AFE9-CB94-F2FA-FD0B-91F603B46B81}"/>
          </ac:spMkLst>
        </pc:spChg>
        <pc:spChg chg="mod">
          <ac:chgData name="Gregory Pinchinat" userId="7eda1bfc49f6fc5e" providerId="LiveId" clId="{E248EB12-4FEA-4A66-A2A1-166980F462BE}" dt="2025-10-25T14:42:56.052" v="2334" actId="20577"/>
          <ac:spMkLst>
            <pc:docMk/>
            <pc:sldMk cId="2931329255" sldId="319"/>
            <ac:spMk id="37" creationId="{AB4DA7EE-D3AA-E790-294C-17D2005C773F}"/>
          </ac:spMkLst>
        </pc:spChg>
        <pc:spChg chg="mod">
          <ac:chgData name="Gregory Pinchinat" userId="7eda1bfc49f6fc5e" providerId="LiveId" clId="{E248EB12-4FEA-4A66-A2A1-166980F462BE}" dt="2025-10-31T20:51:09.055" v="7057" actId="20577"/>
          <ac:spMkLst>
            <pc:docMk/>
            <pc:sldMk cId="2931329255" sldId="319"/>
            <ac:spMk id="38" creationId="{11146F45-5296-152B-DD4E-5A1D6652CF1F}"/>
          </ac:spMkLst>
        </pc:spChg>
        <pc:spChg chg="mod">
          <ac:chgData name="Gregory Pinchinat" userId="7eda1bfc49f6fc5e" providerId="LiveId" clId="{E248EB12-4FEA-4A66-A2A1-166980F462BE}" dt="2025-10-25T14:47:06.610" v="2909" actId="20577"/>
          <ac:spMkLst>
            <pc:docMk/>
            <pc:sldMk cId="2931329255" sldId="319"/>
            <ac:spMk id="39" creationId="{61086E23-CCD3-FFDF-A119-C1EABEA3EE51}"/>
          </ac:spMkLst>
        </pc:spChg>
      </pc:sldChg>
      <pc:sldChg chg="add del">
        <pc:chgData name="Gregory Pinchinat" userId="7eda1bfc49f6fc5e" providerId="LiveId" clId="{E248EB12-4FEA-4A66-A2A1-166980F462BE}" dt="2025-11-23T11:50:28.156" v="36008" actId="2696"/>
        <pc:sldMkLst>
          <pc:docMk/>
          <pc:sldMk cId="2485069770" sldId="321"/>
        </pc:sldMkLst>
      </pc:sldChg>
      <pc:sldChg chg="addSp delSp modSp new mod setBg modClrScheme chgLayout">
        <pc:chgData name="Gregory Pinchinat" userId="7eda1bfc49f6fc5e" providerId="LiveId" clId="{E248EB12-4FEA-4A66-A2A1-166980F462BE}" dt="2025-10-31T19:14:39.599" v="3429" actId="26606"/>
        <pc:sldMkLst>
          <pc:docMk/>
          <pc:sldMk cId="2536972475" sldId="322"/>
        </pc:sldMkLst>
        <pc:spChg chg="mod ord">
          <ac:chgData name="Gregory Pinchinat" userId="7eda1bfc49f6fc5e" providerId="LiveId" clId="{E248EB12-4FEA-4A66-A2A1-166980F462BE}" dt="2025-10-31T19:14:39.599" v="3429" actId="26606"/>
          <ac:spMkLst>
            <pc:docMk/>
            <pc:sldMk cId="2536972475" sldId="322"/>
            <ac:spMk id="2" creationId="{BC25AA54-FAE2-B392-1961-1D66B690B2AF}"/>
          </ac:spMkLst>
        </pc:spChg>
        <pc:spChg chg="add mod ord">
          <ac:chgData name="Gregory Pinchinat" userId="7eda1bfc49f6fc5e" providerId="LiveId" clId="{E248EB12-4FEA-4A66-A2A1-166980F462BE}" dt="2025-10-31T19:14:39.599" v="3429" actId="26606"/>
          <ac:spMkLst>
            <pc:docMk/>
            <pc:sldMk cId="2536972475" sldId="322"/>
            <ac:spMk id="3" creationId="{FCEE0733-74CE-9BB9-D9A8-8BE208D1C98A}"/>
          </ac:spMkLst>
        </pc:spChg>
        <pc:spChg chg="add">
          <ac:chgData name="Gregory Pinchinat" userId="7eda1bfc49f6fc5e" providerId="LiveId" clId="{E248EB12-4FEA-4A66-A2A1-166980F462BE}" dt="2025-10-31T19:14:39.599" v="3429" actId="26606"/>
          <ac:spMkLst>
            <pc:docMk/>
            <pc:sldMk cId="2536972475" sldId="322"/>
            <ac:spMk id="16" creationId="{A2679492-7988-4050-9056-542444452411}"/>
          </ac:spMkLst>
        </pc:spChg>
        <pc:spChg chg="add">
          <ac:chgData name="Gregory Pinchinat" userId="7eda1bfc49f6fc5e" providerId="LiveId" clId="{E248EB12-4FEA-4A66-A2A1-166980F462BE}" dt="2025-10-31T19:14:39.599" v="3429" actId="26606"/>
          <ac:spMkLst>
            <pc:docMk/>
            <pc:sldMk cId="2536972475" sldId="322"/>
            <ac:spMk id="18" creationId="{B091B163-7D61-4891-ABCF-5C13D9C418D0}"/>
          </ac:spMkLst>
        </pc:spChg>
        <pc:grpChg chg="add">
          <ac:chgData name="Gregory Pinchinat" userId="7eda1bfc49f6fc5e" providerId="LiveId" clId="{E248EB12-4FEA-4A66-A2A1-166980F462BE}" dt="2025-10-31T19:14:39.599" v="3429" actId="26606"/>
          <ac:grpSpMkLst>
            <pc:docMk/>
            <pc:sldMk cId="2536972475" sldId="322"/>
            <ac:grpSpMk id="19" creationId="{0474DF76-993E-44DE-AFB0-C416182ACECF}"/>
          </ac:grpSpMkLst>
        </pc:grpChg>
        <pc:cxnChg chg="add">
          <ac:chgData name="Gregory Pinchinat" userId="7eda1bfc49f6fc5e" providerId="LiveId" clId="{E248EB12-4FEA-4A66-A2A1-166980F462BE}" dt="2025-10-31T19:14:39.599" v="3429" actId="26606"/>
          <ac:cxnSpMkLst>
            <pc:docMk/>
            <pc:sldMk cId="2536972475" sldId="322"/>
            <ac:cxnSpMk id="17" creationId="{C49DA8F6-BCC1-4447-B54C-57856834B94B}"/>
          </ac:cxnSpMkLst>
        </pc:cxnChg>
      </pc:sldChg>
      <pc:sldChg chg="modSp add mod ord">
        <pc:chgData name="Gregory Pinchinat" userId="7eda1bfc49f6fc5e" providerId="LiveId" clId="{E248EB12-4FEA-4A66-A2A1-166980F462BE}" dt="2025-11-01T08:42:49.803" v="8077"/>
        <pc:sldMkLst>
          <pc:docMk/>
          <pc:sldMk cId="187843252" sldId="323"/>
        </pc:sldMkLst>
        <pc:spChg chg="mod">
          <ac:chgData name="Gregory Pinchinat" userId="7eda1bfc49f6fc5e" providerId="LiveId" clId="{E248EB12-4FEA-4A66-A2A1-166980F462BE}" dt="2025-11-01T08:42:49.803" v="8077"/>
          <ac:spMkLst>
            <pc:docMk/>
            <pc:sldMk cId="187843252" sldId="323"/>
            <ac:spMk id="2" creationId="{69C8F895-692F-101A-F70B-2B271F58CE55}"/>
          </ac:spMkLst>
        </pc:spChg>
        <pc:spChg chg="mod">
          <ac:chgData name="Gregory Pinchinat" userId="7eda1bfc49f6fc5e" providerId="LiveId" clId="{E248EB12-4FEA-4A66-A2A1-166980F462BE}" dt="2025-10-31T20:47:30.785" v="7049" actId="20577"/>
          <ac:spMkLst>
            <pc:docMk/>
            <pc:sldMk cId="187843252" sldId="323"/>
            <ac:spMk id="17" creationId="{2BA2C842-102F-C949-9B04-ED6D8A4BC367}"/>
          </ac:spMkLst>
        </pc:spChg>
      </pc:sldChg>
      <pc:sldChg chg="add del">
        <pc:chgData name="Gregory Pinchinat" userId="7eda1bfc49f6fc5e" providerId="LiveId" clId="{E248EB12-4FEA-4A66-A2A1-166980F462BE}" dt="2025-11-23T11:50:28.156" v="36008" actId="2696"/>
        <pc:sldMkLst>
          <pc:docMk/>
          <pc:sldMk cId="483896147" sldId="324"/>
        </pc:sldMkLst>
      </pc:sldChg>
      <pc:sldChg chg="add del">
        <pc:chgData name="Gregory Pinchinat" userId="7eda1bfc49f6fc5e" providerId="LiveId" clId="{E248EB12-4FEA-4A66-A2A1-166980F462BE}" dt="2025-11-23T11:50:28.156" v="36008" actId="2696"/>
        <pc:sldMkLst>
          <pc:docMk/>
          <pc:sldMk cId="1757956127" sldId="325"/>
        </pc:sldMkLst>
      </pc:sldChg>
      <pc:sldChg chg="delSp modSp add mod ord">
        <pc:chgData name="Gregory Pinchinat" userId="7eda1bfc49f6fc5e" providerId="LiveId" clId="{E248EB12-4FEA-4A66-A2A1-166980F462BE}" dt="2025-11-01T10:16:40.664" v="12716" actId="20577"/>
        <pc:sldMkLst>
          <pc:docMk/>
          <pc:sldMk cId="2599767276" sldId="326"/>
        </pc:sldMkLst>
        <pc:spChg chg="mod">
          <ac:chgData name="Gregory Pinchinat" userId="7eda1bfc49f6fc5e" providerId="LiveId" clId="{E248EB12-4FEA-4A66-A2A1-166980F462BE}" dt="2025-11-01T08:43:43.138" v="8098" actId="20577"/>
          <ac:spMkLst>
            <pc:docMk/>
            <pc:sldMk cId="2599767276" sldId="326"/>
            <ac:spMk id="2" creationId="{F31CF787-19C5-15A1-AA14-5EA97CB33C5C}"/>
          </ac:spMkLst>
        </pc:spChg>
        <pc:spChg chg="mod">
          <ac:chgData name="Gregory Pinchinat" userId="7eda1bfc49f6fc5e" providerId="LiveId" clId="{E248EB12-4FEA-4A66-A2A1-166980F462BE}" dt="2025-11-01T10:16:40.664" v="12716" actId="20577"/>
          <ac:spMkLst>
            <pc:docMk/>
            <pc:sldMk cId="2599767276" sldId="326"/>
            <ac:spMk id="5" creationId="{D4BDA22D-883F-5084-EA77-23DCE04A0902}"/>
          </ac:spMkLst>
        </pc:spChg>
        <pc:spChg chg="mod">
          <ac:chgData name="Gregory Pinchinat" userId="7eda1bfc49f6fc5e" providerId="LiveId" clId="{E248EB12-4FEA-4A66-A2A1-166980F462BE}" dt="2025-10-31T20:55:24.484" v="7126" actId="20577"/>
          <ac:spMkLst>
            <pc:docMk/>
            <pc:sldMk cId="2599767276" sldId="326"/>
            <ac:spMk id="6" creationId="{9A3142B9-7F04-B502-0EB1-3096EA00C32F}"/>
          </ac:spMkLst>
        </pc:spChg>
        <pc:spChg chg="mod">
          <ac:chgData name="Gregory Pinchinat" userId="7eda1bfc49f6fc5e" providerId="LiveId" clId="{E248EB12-4FEA-4A66-A2A1-166980F462BE}" dt="2025-10-31T21:02:56.339" v="7770" actId="20577"/>
          <ac:spMkLst>
            <pc:docMk/>
            <pc:sldMk cId="2599767276" sldId="326"/>
            <ac:spMk id="7" creationId="{8E0BECDE-978E-A2C9-D9B5-CAC726AD55DF}"/>
          </ac:spMkLst>
        </pc:spChg>
        <pc:spChg chg="mod">
          <ac:chgData name="Gregory Pinchinat" userId="7eda1bfc49f6fc5e" providerId="LiveId" clId="{E248EB12-4FEA-4A66-A2A1-166980F462BE}" dt="2025-10-31T21:04:22.032" v="8076" actId="20577"/>
          <ac:spMkLst>
            <pc:docMk/>
            <pc:sldMk cId="2599767276" sldId="326"/>
            <ac:spMk id="8" creationId="{524F0481-01CB-B164-D2CF-89D9E4EE39E0}"/>
          </ac:spMkLst>
        </pc:spChg>
        <pc:spChg chg="mod">
          <ac:chgData name="Gregory Pinchinat" userId="7eda1bfc49f6fc5e" providerId="LiveId" clId="{E248EB12-4FEA-4A66-A2A1-166980F462BE}" dt="2025-10-31T20:56:37.954" v="7161" actId="20577"/>
          <ac:spMkLst>
            <pc:docMk/>
            <pc:sldMk cId="2599767276" sldId="326"/>
            <ac:spMk id="37" creationId="{6D2759CC-AD30-1897-5D6E-9D92B2E285BF}"/>
          </ac:spMkLst>
        </pc:spChg>
        <pc:spChg chg="mod">
          <ac:chgData name="Gregory Pinchinat" userId="7eda1bfc49f6fc5e" providerId="LiveId" clId="{E248EB12-4FEA-4A66-A2A1-166980F462BE}" dt="2025-10-31T20:59:49.760" v="7453" actId="20577"/>
          <ac:spMkLst>
            <pc:docMk/>
            <pc:sldMk cId="2599767276" sldId="326"/>
            <ac:spMk id="38" creationId="{A3D7F8AE-EC65-52F0-6037-910E528E3231}"/>
          </ac:spMkLst>
        </pc:spChg>
      </pc:sldChg>
      <pc:sldChg chg="delSp modSp add mod">
        <pc:chgData name="Gregory Pinchinat" userId="7eda1bfc49f6fc5e" providerId="LiveId" clId="{E248EB12-4FEA-4A66-A2A1-166980F462BE}" dt="2025-11-01T09:32:51.785" v="10742" actId="1076"/>
        <pc:sldMkLst>
          <pc:docMk/>
          <pc:sldMk cId="1835030413" sldId="327"/>
        </pc:sldMkLst>
        <pc:spChg chg="mod">
          <ac:chgData name="Gregory Pinchinat" userId="7eda1bfc49f6fc5e" providerId="LiveId" clId="{E248EB12-4FEA-4A66-A2A1-166980F462BE}" dt="2025-11-01T09:32:51.785" v="10742" actId="1076"/>
          <ac:spMkLst>
            <pc:docMk/>
            <pc:sldMk cId="1835030413" sldId="327"/>
            <ac:spMk id="2" creationId="{858121C5-79EB-A012-6314-10C2AA3615AF}"/>
          </ac:spMkLst>
        </pc:spChg>
        <pc:spChg chg="mod">
          <ac:chgData name="Gregory Pinchinat" userId="7eda1bfc49f6fc5e" providerId="LiveId" clId="{E248EB12-4FEA-4A66-A2A1-166980F462BE}" dt="2025-11-01T09:32:38.889" v="10740" actId="1035"/>
          <ac:spMkLst>
            <pc:docMk/>
            <pc:sldMk cId="1835030413" sldId="327"/>
            <ac:spMk id="3" creationId="{8DC2CC0E-D49E-CC2B-50C3-A04894932625}"/>
          </ac:spMkLst>
        </pc:spChg>
        <pc:spChg chg="mod">
          <ac:chgData name="Gregory Pinchinat" userId="7eda1bfc49f6fc5e" providerId="LiveId" clId="{E248EB12-4FEA-4A66-A2A1-166980F462BE}" dt="2025-11-01T09:32:38.889" v="10740" actId="1035"/>
          <ac:spMkLst>
            <pc:docMk/>
            <pc:sldMk cId="1835030413" sldId="327"/>
            <ac:spMk id="4" creationId="{646E1D44-5C0B-9EEC-CF85-9E355D5F2A7E}"/>
          </ac:spMkLst>
        </pc:spChg>
        <pc:spChg chg="mod">
          <ac:chgData name="Gregory Pinchinat" userId="7eda1bfc49f6fc5e" providerId="LiveId" clId="{E248EB12-4FEA-4A66-A2A1-166980F462BE}" dt="2025-11-01T09:32:38.889" v="10740" actId="1035"/>
          <ac:spMkLst>
            <pc:docMk/>
            <pc:sldMk cId="1835030413" sldId="327"/>
            <ac:spMk id="5" creationId="{F3AFAB56-88AE-73F9-73CB-3C12C010B43D}"/>
          </ac:spMkLst>
        </pc:spChg>
        <pc:spChg chg="mod">
          <ac:chgData name="Gregory Pinchinat" userId="7eda1bfc49f6fc5e" providerId="LiveId" clId="{E248EB12-4FEA-4A66-A2A1-166980F462BE}" dt="2025-11-01T09:32:46.411" v="10741" actId="1076"/>
          <ac:spMkLst>
            <pc:docMk/>
            <pc:sldMk cId="1835030413" sldId="327"/>
            <ac:spMk id="6" creationId="{92C46505-508D-8C51-1297-6939C00B7C15}"/>
          </ac:spMkLst>
        </pc:spChg>
        <pc:spChg chg="mod">
          <ac:chgData name="Gregory Pinchinat" userId="7eda1bfc49f6fc5e" providerId="LiveId" clId="{E248EB12-4FEA-4A66-A2A1-166980F462BE}" dt="2025-11-01T09:32:38.889" v="10740" actId="1035"/>
          <ac:spMkLst>
            <pc:docMk/>
            <pc:sldMk cId="1835030413" sldId="327"/>
            <ac:spMk id="9" creationId="{5A49A050-6079-AF9B-2518-EDFDA15EC178}"/>
          </ac:spMkLst>
        </pc:spChg>
        <pc:spChg chg="mod">
          <ac:chgData name="Gregory Pinchinat" userId="7eda1bfc49f6fc5e" providerId="LiveId" clId="{E248EB12-4FEA-4A66-A2A1-166980F462BE}" dt="2025-11-01T09:32:38.889" v="10740" actId="1035"/>
          <ac:spMkLst>
            <pc:docMk/>
            <pc:sldMk cId="1835030413" sldId="327"/>
            <ac:spMk id="15" creationId="{59348B35-553A-1D27-E9D3-BBE0BD718919}"/>
          </ac:spMkLst>
        </pc:spChg>
        <pc:spChg chg="mod">
          <ac:chgData name="Gregory Pinchinat" userId="7eda1bfc49f6fc5e" providerId="LiveId" clId="{E248EB12-4FEA-4A66-A2A1-166980F462BE}" dt="2025-11-01T09:32:38.889" v="10740" actId="1035"/>
          <ac:spMkLst>
            <pc:docMk/>
            <pc:sldMk cId="1835030413" sldId="327"/>
            <ac:spMk id="17" creationId="{88886304-3667-54C2-772A-7E7AB0192505}"/>
          </ac:spMkLst>
        </pc:spChg>
      </pc:sldChg>
      <pc:sldChg chg="modSp add mod ord">
        <pc:chgData name="Gregory Pinchinat" userId="7eda1bfc49f6fc5e" providerId="LiveId" clId="{E248EB12-4FEA-4A66-A2A1-166980F462BE}" dt="2025-11-01T11:36:54.605" v="15772" actId="113"/>
        <pc:sldMkLst>
          <pc:docMk/>
          <pc:sldMk cId="906445560" sldId="328"/>
        </pc:sldMkLst>
        <pc:spChg chg="mod">
          <ac:chgData name="Gregory Pinchinat" userId="7eda1bfc49f6fc5e" providerId="LiveId" clId="{E248EB12-4FEA-4A66-A2A1-166980F462BE}" dt="2025-11-01T09:51:22.034" v="10914" actId="6549"/>
          <ac:spMkLst>
            <pc:docMk/>
            <pc:sldMk cId="906445560" sldId="328"/>
            <ac:spMk id="2" creationId="{061A0B63-1171-1C12-6BDC-88B5B5A75ACF}"/>
          </ac:spMkLst>
        </pc:spChg>
        <pc:spChg chg="mod">
          <ac:chgData name="Gregory Pinchinat" userId="7eda1bfc49f6fc5e" providerId="LiveId" clId="{E248EB12-4FEA-4A66-A2A1-166980F462BE}" dt="2025-11-01T10:08:23.119" v="12437" actId="1037"/>
          <ac:spMkLst>
            <pc:docMk/>
            <pc:sldMk cId="906445560" sldId="328"/>
            <ac:spMk id="5" creationId="{80D7150D-4FF7-9031-7D48-FADE11F75207}"/>
          </ac:spMkLst>
        </pc:spChg>
        <pc:spChg chg="mod">
          <ac:chgData name="Gregory Pinchinat" userId="7eda1bfc49f6fc5e" providerId="LiveId" clId="{E248EB12-4FEA-4A66-A2A1-166980F462BE}" dt="2025-11-01T10:08:08.971" v="12427" actId="1037"/>
          <ac:spMkLst>
            <pc:docMk/>
            <pc:sldMk cId="906445560" sldId="328"/>
            <ac:spMk id="6" creationId="{34234CF3-B22A-D1D7-36D0-268361C2F04C}"/>
          </ac:spMkLst>
        </pc:spChg>
        <pc:spChg chg="mod">
          <ac:chgData name="Gregory Pinchinat" userId="7eda1bfc49f6fc5e" providerId="LiveId" clId="{E248EB12-4FEA-4A66-A2A1-166980F462BE}" dt="2025-11-01T10:08:23.119" v="12437" actId="1037"/>
          <ac:spMkLst>
            <pc:docMk/>
            <pc:sldMk cId="906445560" sldId="328"/>
            <ac:spMk id="7" creationId="{B2941540-6DDE-6E1D-B91B-F67369DBC117}"/>
          </ac:spMkLst>
        </pc:spChg>
        <pc:spChg chg="mod">
          <ac:chgData name="Gregory Pinchinat" userId="7eda1bfc49f6fc5e" providerId="LiveId" clId="{E248EB12-4FEA-4A66-A2A1-166980F462BE}" dt="2025-11-01T11:36:54.605" v="15772" actId="113"/>
          <ac:spMkLst>
            <pc:docMk/>
            <pc:sldMk cId="906445560" sldId="328"/>
            <ac:spMk id="8" creationId="{10C0C7D6-73AC-A453-4574-B5D7EB1E1217}"/>
          </ac:spMkLst>
        </pc:spChg>
        <pc:spChg chg="mod">
          <ac:chgData name="Gregory Pinchinat" userId="7eda1bfc49f6fc5e" providerId="LiveId" clId="{E248EB12-4FEA-4A66-A2A1-166980F462BE}" dt="2025-11-01T10:11:18.745" v="12672" actId="1037"/>
          <ac:spMkLst>
            <pc:docMk/>
            <pc:sldMk cId="906445560" sldId="328"/>
            <ac:spMk id="37" creationId="{2DFCC08E-CCFB-C0B8-C8A6-AE569E097FE2}"/>
          </ac:spMkLst>
        </pc:spChg>
        <pc:spChg chg="mod">
          <ac:chgData name="Gregory Pinchinat" userId="7eda1bfc49f6fc5e" providerId="LiveId" clId="{E248EB12-4FEA-4A66-A2A1-166980F462BE}" dt="2025-11-01T10:08:08.971" v="12427" actId="1037"/>
          <ac:spMkLst>
            <pc:docMk/>
            <pc:sldMk cId="906445560" sldId="328"/>
            <ac:spMk id="38" creationId="{72EBFCD0-3B80-A4BC-1465-9A332CDDCE6D}"/>
          </ac:spMkLst>
        </pc:spChg>
        <pc:cxnChg chg="mod">
          <ac:chgData name="Gregory Pinchinat" userId="7eda1bfc49f6fc5e" providerId="LiveId" clId="{E248EB12-4FEA-4A66-A2A1-166980F462BE}" dt="2025-11-01T10:11:25.317" v="12676" actId="1037"/>
          <ac:cxnSpMkLst>
            <pc:docMk/>
            <pc:sldMk cId="906445560" sldId="328"/>
            <ac:cxnSpMk id="3" creationId="{8A421EC1-49FB-3E47-B8AD-32E2AA7D2AA7}"/>
          </ac:cxnSpMkLst>
        </pc:cxnChg>
        <pc:cxnChg chg="mod">
          <ac:chgData name="Gregory Pinchinat" userId="7eda1bfc49f6fc5e" providerId="LiveId" clId="{E248EB12-4FEA-4A66-A2A1-166980F462BE}" dt="2025-11-01T10:08:23.119" v="12437" actId="1037"/>
          <ac:cxnSpMkLst>
            <pc:docMk/>
            <pc:sldMk cId="906445560" sldId="328"/>
            <ac:cxnSpMk id="4" creationId="{698657BB-E455-3A0C-E952-69AA139B3042}"/>
          </ac:cxnSpMkLst>
        </pc:cxnChg>
      </pc:sldChg>
      <pc:sldChg chg="modSp add mod ord">
        <pc:chgData name="Gregory Pinchinat" userId="7eda1bfc49f6fc5e" providerId="LiveId" clId="{E248EB12-4FEA-4A66-A2A1-166980F462BE}" dt="2025-11-01T10:23:57.010" v="12897" actId="1076"/>
        <pc:sldMkLst>
          <pc:docMk/>
          <pc:sldMk cId="1327970086" sldId="329"/>
        </pc:sldMkLst>
        <pc:spChg chg="mod">
          <ac:chgData name="Gregory Pinchinat" userId="7eda1bfc49f6fc5e" providerId="LiveId" clId="{E248EB12-4FEA-4A66-A2A1-166980F462BE}" dt="2025-11-01T10:20:56.212" v="12734" actId="20577"/>
          <ac:spMkLst>
            <pc:docMk/>
            <pc:sldMk cId="1327970086" sldId="329"/>
            <ac:spMk id="2" creationId="{257D5D84-C90F-764B-91C5-F84A12EB9804}"/>
          </ac:spMkLst>
        </pc:spChg>
        <pc:spChg chg="mod">
          <ac:chgData name="Gregory Pinchinat" userId="7eda1bfc49f6fc5e" providerId="LiveId" clId="{E248EB12-4FEA-4A66-A2A1-166980F462BE}" dt="2025-11-01T10:23:57.010" v="12897" actId="1076"/>
          <ac:spMkLst>
            <pc:docMk/>
            <pc:sldMk cId="1327970086" sldId="329"/>
            <ac:spMk id="17" creationId="{71D653E7-AD83-3AE5-B04E-1CEE7C10AD58}"/>
          </ac:spMkLst>
        </pc:spChg>
      </pc:sldChg>
      <pc:sldChg chg="addSp delSp modSp add mod ord">
        <pc:chgData name="Gregory Pinchinat" userId="7eda1bfc49f6fc5e" providerId="LiveId" clId="{E248EB12-4FEA-4A66-A2A1-166980F462BE}" dt="2025-11-01T10:48:06.280" v="13981" actId="20577"/>
        <pc:sldMkLst>
          <pc:docMk/>
          <pc:sldMk cId="1582436386" sldId="331"/>
        </pc:sldMkLst>
        <pc:spChg chg="mod">
          <ac:chgData name="Gregory Pinchinat" userId="7eda1bfc49f6fc5e" providerId="LiveId" clId="{E248EB12-4FEA-4A66-A2A1-166980F462BE}" dt="2025-11-01T10:31:45.487" v="13020" actId="14100"/>
          <ac:spMkLst>
            <pc:docMk/>
            <pc:sldMk cId="1582436386" sldId="331"/>
            <ac:spMk id="2" creationId="{6B4D3A40-63DF-1A9B-F066-988AF42FC644}"/>
          </ac:spMkLst>
        </pc:spChg>
        <pc:spChg chg="mod">
          <ac:chgData name="Gregory Pinchinat" userId="7eda1bfc49f6fc5e" providerId="LiveId" clId="{E248EB12-4FEA-4A66-A2A1-166980F462BE}" dt="2025-11-01T10:38:51.304" v="13593" actId="14100"/>
          <ac:spMkLst>
            <pc:docMk/>
            <pc:sldMk cId="1582436386" sldId="331"/>
            <ac:spMk id="6" creationId="{AD6302B6-DDEC-34C2-313A-5C49480297BB}"/>
          </ac:spMkLst>
        </pc:spChg>
        <pc:spChg chg="add mod">
          <ac:chgData name="Gregory Pinchinat" userId="7eda1bfc49f6fc5e" providerId="LiveId" clId="{E248EB12-4FEA-4A66-A2A1-166980F462BE}" dt="2025-11-01T10:48:06.280" v="13981" actId="20577"/>
          <ac:spMkLst>
            <pc:docMk/>
            <pc:sldMk cId="1582436386" sldId="331"/>
            <ac:spMk id="9" creationId="{C7F0A9D0-940A-E7FC-B1B9-6C1E74194015}"/>
          </ac:spMkLst>
        </pc:spChg>
        <pc:spChg chg="mod">
          <ac:chgData name="Gregory Pinchinat" userId="7eda1bfc49f6fc5e" providerId="LiveId" clId="{E248EB12-4FEA-4A66-A2A1-166980F462BE}" dt="2025-11-01T10:38:37.356" v="13590" actId="1035"/>
          <ac:spMkLst>
            <pc:docMk/>
            <pc:sldMk cId="1582436386" sldId="331"/>
            <ac:spMk id="37" creationId="{E3E5B365-B2B8-0FE0-99F5-B737DA924A59}"/>
          </ac:spMkLst>
        </pc:spChg>
        <pc:spChg chg="mod">
          <ac:chgData name="Gregory Pinchinat" userId="7eda1bfc49f6fc5e" providerId="LiveId" clId="{E248EB12-4FEA-4A66-A2A1-166980F462BE}" dt="2025-11-01T10:37:58.739" v="13548" actId="20577"/>
          <ac:spMkLst>
            <pc:docMk/>
            <pc:sldMk cId="1582436386" sldId="331"/>
            <ac:spMk id="47" creationId="{362AC652-027D-7A23-1280-0F31A4580D8D}"/>
          </ac:spMkLst>
        </pc:spChg>
      </pc:sldChg>
      <pc:sldChg chg="addSp modSp add mod ord">
        <pc:chgData name="Gregory Pinchinat" userId="7eda1bfc49f6fc5e" providerId="LiveId" clId="{E248EB12-4FEA-4A66-A2A1-166980F462BE}" dt="2025-11-01T11:37:50.260" v="15773" actId="20577"/>
        <pc:sldMkLst>
          <pc:docMk/>
          <pc:sldMk cId="3452017098" sldId="333"/>
        </pc:sldMkLst>
        <pc:spChg chg="mod">
          <ac:chgData name="Gregory Pinchinat" userId="7eda1bfc49f6fc5e" providerId="LiveId" clId="{E248EB12-4FEA-4A66-A2A1-166980F462BE}" dt="2025-11-01T11:06:03.900" v="14006" actId="404"/>
          <ac:spMkLst>
            <pc:docMk/>
            <pc:sldMk cId="3452017098" sldId="333"/>
            <ac:spMk id="2" creationId="{72190537-7BBE-12C5-A96E-28A30FC7B714}"/>
          </ac:spMkLst>
        </pc:spChg>
        <pc:spChg chg="mod">
          <ac:chgData name="Gregory Pinchinat" userId="7eda1bfc49f6fc5e" providerId="LiveId" clId="{E248EB12-4FEA-4A66-A2A1-166980F462BE}" dt="2025-11-01T11:14:35.932" v="14638" actId="1036"/>
          <ac:spMkLst>
            <pc:docMk/>
            <pc:sldMk cId="3452017098" sldId="333"/>
            <ac:spMk id="5" creationId="{BBD03568-BB58-EDD1-8ED4-53F051229988}"/>
          </ac:spMkLst>
        </pc:spChg>
        <pc:spChg chg="mod">
          <ac:chgData name="Gregory Pinchinat" userId="7eda1bfc49f6fc5e" providerId="LiveId" clId="{E248EB12-4FEA-4A66-A2A1-166980F462BE}" dt="2025-11-01T11:14:35.932" v="14638" actId="1036"/>
          <ac:spMkLst>
            <pc:docMk/>
            <pc:sldMk cId="3452017098" sldId="333"/>
            <ac:spMk id="6" creationId="{B1F616DB-7FE5-8635-9B60-953F147DDCD4}"/>
          </ac:spMkLst>
        </pc:spChg>
        <pc:spChg chg="mod">
          <ac:chgData name="Gregory Pinchinat" userId="7eda1bfc49f6fc5e" providerId="LiveId" clId="{E248EB12-4FEA-4A66-A2A1-166980F462BE}" dt="2025-11-01T11:27:22.891" v="15746" actId="20577"/>
          <ac:spMkLst>
            <pc:docMk/>
            <pc:sldMk cId="3452017098" sldId="333"/>
            <ac:spMk id="7" creationId="{C74C8DDD-696E-2CC1-125F-62A42092D3BC}"/>
          </ac:spMkLst>
        </pc:spChg>
        <pc:spChg chg="mod">
          <ac:chgData name="Gregory Pinchinat" userId="7eda1bfc49f6fc5e" providerId="LiveId" clId="{E248EB12-4FEA-4A66-A2A1-166980F462BE}" dt="2025-11-01T11:27:01.345" v="15714" actId="20577"/>
          <ac:spMkLst>
            <pc:docMk/>
            <pc:sldMk cId="3452017098" sldId="333"/>
            <ac:spMk id="8" creationId="{5C55000B-20E7-9E10-A18B-0DE525BD7AC1}"/>
          </ac:spMkLst>
        </pc:spChg>
        <pc:spChg chg="add mod">
          <ac:chgData name="Gregory Pinchinat" userId="7eda1bfc49f6fc5e" providerId="LiveId" clId="{E248EB12-4FEA-4A66-A2A1-166980F462BE}" dt="2025-11-01T11:14:45.003" v="14646" actId="1036"/>
          <ac:spMkLst>
            <pc:docMk/>
            <pc:sldMk cId="3452017098" sldId="333"/>
            <ac:spMk id="9" creationId="{EAC78A4A-D467-B851-5EA5-139F43A7BCAB}"/>
          </ac:spMkLst>
        </pc:spChg>
        <pc:spChg chg="mod">
          <ac:chgData name="Gregory Pinchinat" userId="7eda1bfc49f6fc5e" providerId="LiveId" clId="{E248EB12-4FEA-4A66-A2A1-166980F462BE}" dt="2025-11-01T11:14:35.932" v="14638" actId="1036"/>
          <ac:spMkLst>
            <pc:docMk/>
            <pc:sldMk cId="3452017098" sldId="333"/>
            <ac:spMk id="37" creationId="{5748C09D-E5C2-C60E-D755-67D0745E0302}"/>
          </ac:spMkLst>
        </pc:spChg>
        <pc:spChg chg="mod">
          <ac:chgData name="Gregory Pinchinat" userId="7eda1bfc49f6fc5e" providerId="LiveId" clId="{E248EB12-4FEA-4A66-A2A1-166980F462BE}" dt="2025-11-01T11:37:50.260" v="15773" actId="20577"/>
          <ac:spMkLst>
            <pc:docMk/>
            <pc:sldMk cId="3452017098" sldId="333"/>
            <ac:spMk id="38" creationId="{EC0518E5-620F-1CD8-2C34-BDE8A3A2662D}"/>
          </ac:spMkLst>
        </pc:spChg>
        <pc:cxnChg chg="mod">
          <ac:chgData name="Gregory Pinchinat" userId="7eda1bfc49f6fc5e" providerId="LiveId" clId="{E248EB12-4FEA-4A66-A2A1-166980F462BE}" dt="2025-11-01T11:14:35.932" v="14638" actId="1036"/>
          <ac:cxnSpMkLst>
            <pc:docMk/>
            <pc:sldMk cId="3452017098" sldId="333"/>
            <ac:cxnSpMk id="3" creationId="{CA504A16-E74D-8AE5-7DBD-0F4E0CA7802E}"/>
          </ac:cxnSpMkLst>
        </pc:cxnChg>
        <pc:cxnChg chg="mod">
          <ac:chgData name="Gregory Pinchinat" userId="7eda1bfc49f6fc5e" providerId="LiveId" clId="{E248EB12-4FEA-4A66-A2A1-166980F462BE}" dt="2025-11-01T11:14:35.932" v="14638" actId="1036"/>
          <ac:cxnSpMkLst>
            <pc:docMk/>
            <pc:sldMk cId="3452017098" sldId="333"/>
            <ac:cxnSpMk id="4" creationId="{445FAC73-6456-1D36-EC3E-D04A265BDC1D}"/>
          </ac:cxnSpMkLst>
        </pc:cxnChg>
      </pc:sldChg>
      <pc:sldChg chg="addSp delSp modSp new mod modClrScheme chgLayout">
        <pc:chgData name="Gregory Pinchinat" userId="7eda1bfc49f6fc5e" providerId="LiveId" clId="{E248EB12-4FEA-4A66-A2A1-166980F462BE}" dt="2025-11-15T22:21:34.939" v="25776"/>
        <pc:sldMkLst>
          <pc:docMk/>
          <pc:sldMk cId="544921924" sldId="334"/>
        </pc:sldMkLst>
        <pc:picChg chg="add mod">
          <ac:chgData name="Gregory Pinchinat" userId="7eda1bfc49f6fc5e" providerId="LiveId" clId="{E248EB12-4FEA-4A66-A2A1-166980F462BE}" dt="2025-11-15T22:21:34.939" v="25776"/>
          <ac:picMkLst>
            <pc:docMk/>
            <pc:sldMk cId="544921924" sldId="334"/>
            <ac:picMk id="4" creationId="{3E0CCDA1-B26A-B64B-5B2E-D59A0098F8F8}"/>
          </ac:picMkLst>
        </pc:picChg>
      </pc:sldChg>
      <pc:sldChg chg="modSp add mod ord">
        <pc:chgData name="Gregory Pinchinat" userId="7eda1bfc49f6fc5e" providerId="LiveId" clId="{E248EB12-4FEA-4A66-A2A1-166980F462BE}" dt="2025-11-01T11:33:46.065" v="15764" actId="26606"/>
        <pc:sldMkLst>
          <pc:docMk/>
          <pc:sldMk cId="1312742682" sldId="335"/>
        </pc:sldMkLst>
        <pc:picChg chg="mod">
          <ac:chgData name="Gregory Pinchinat" userId="7eda1bfc49f6fc5e" providerId="LiveId" clId="{E248EB12-4FEA-4A66-A2A1-166980F462BE}" dt="2025-11-01T11:33:46.065" v="15764" actId="26606"/>
          <ac:picMkLst>
            <pc:docMk/>
            <pc:sldMk cId="1312742682" sldId="335"/>
            <ac:picMk id="4" creationId="{AEF9AA93-F57B-3AB7-5F2F-CEE7C22ED5B6}"/>
          </ac:picMkLst>
        </pc:picChg>
      </pc:sldChg>
      <pc:sldChg chg="addSp delSp modSp add mod ord">
        <pc:chgData name="Gregory Pinchinat" userId="7eda1bfc49f6fc5e" providerId="LiveId" clId="{E248EB12-4FEA-4A66-A2A1-166980F462BE}" dt="2025-11-01T11:33:30.342" v="15763" actId="26606"/>
        <pc:sldMkLst>
          <pc:docMk/>
          <pc:sldMk cId="1171542242" sldId="336"/>
        </pc:sldMkLst>
        <pc:picChg chg="add mod">
          <ac:chgData name="Gregory Pinchinat" userId="7eda1bfc49f6fc5e" providerId="LiveId" clId="{E248EB12-4FEA-4A66-A2A1-166980F462BE}" dt="2025-11-01T11:33:30.342" v="15763" actId="26606"/>
          <ac:picMkLst>
            <pc:docMk/>
            <pc:sldMk cId="1171542242" sldId="336"/>
            <ac:picMk id="3" creationId="{C1EBC66C-7B3B-2DCE-DB6B-C82AFA75C660}"/>
          </ac:picMkLst>
        </pc:picChg>
      </pc:sldChg>
      <pc:sldChg chg="addSp delSp modSp add mod ord">
        <pc:chgData name="Gregory Pinchinat" userId="7eda1bfc49f6fc5e" providerId="LiveId" clId="{E248EB12-4FEA-4A66-A2A1-166980F462BE}" dt="2025-11-01T11:35:01.765" v="15769" actId="962"/>
        <pc:sldMkLst>
          <pc:docMk/>
          <pc:sldMk cId="3380354783" sldId="337"/>
        </pc:sldMkLst>
        <pc:picChg chg="add mod">
          <ac:chgData name="Gregory Pinchinat" userId="7eda1bfc49f6fc5e" providerId="LiveId" clId="{E248EB12-4FEA-4A66-A2A1-166980F462BE}" dt="2025-11-01T11:35:01.765" v="15769" actId="962"/>
          <ac:picMkLst>
            <pc:docMk/>
            <pc:sldMk cId="3380354783" sldId="337"/>
            <ac:picMk id="3" creationId="{43FA7626-A18C-CA2A-72D6-9C97BCA8A88B}"/>
          </ac:picMkLst>
        </pc:picChg>
      </pc:sldChg>
      <pc:sldChg chg="addSp modSp new mod ord modClrScheme chgLayout">
        <pc:chgData name="Gregory Pinchinat" userId="7eda1bfc49f6fc5e" providerId="LiveId" clId="{E248EB12-4FEA-4A66-A2A1-166980F462BE}" dt="2025-11-01T13:25:21.946" v="19112"/>
        <pc:sldMkLst>
          <pc:docMk/>
          <pc:sldMk cId="836109497" sldId="338"/>
        </pc:sldMkLst>
        <pc:spChg chg="add mod">
          <ac:chgData name="Gregory Pinchinat" userId="7eda1bfc49f6fc5e" providerId="LiveId" clId="{E248EB12-4FEA-4A66-A2A1-166980F462BE}" dt="2025-11-01T12:11:50.611" v="17537" actId="113"/>
          <ac:spMkLst>
            <pc:docMk/>
            <pc:sldMk cId="836109497" sldId="338"/>
            <ac:spMk id="2" creationId="{BE5E74F2-2528-CA8C-63BE-4D5B3575DBBB}"/>
          </ac:spMkLst>
        </pc:spChg>
        <pc:spChg chg="add mod">
          <ac:chgData name="Gregory Pinchinat" userId="7eda1bfc49f6fc5e" providerId="LiveId" clId="{E248EB12-4FEA-4A66-A2A1-166980F462BE}" dt="2025-11-01T12:13:33.835" v="17662" actId="20577"/>
          <ac:spMkLst>
            <pc:docMk/>
            <pc:sldMk cId="836109497" sldId="338"/>
            <ac:spMk id="3" creationId="{951ACEF5-6DFE-4C37-B4A9-4A5E0E21BF19}"/>
          </ac:spMkLst>
        </pc:spChg>
      </pc:sldChg>
      <pc:sldChg chg="delSp modSp add mod ord">
        <pc:chgData name="Gregory Pinchinat" userId="7eda1bfc49f6fc5e" providerId="LiveId" clId="{E248EB12-4FEA-4A66-A2A1-166980F462BE}" dt="2025-11-01T11:50:57.258" v="16420" actId="20577"/>
        <pc:sldMkLst>
          <pc:docMk/>
          <pc:sldMk cId="834820191" sldId="339"/>
        </pc:sldMkLst>
        <pc:spChg chg="mod">
          <ac:chgData name="Gregory Pinchinat" userId="7eda1bfc49f6fc5e" providerId="LiveId" clId="{E248EB12-4FEA-4A66-A2A1-166980F462BE}" dt="2025-11-01T11:42:26.272" v="15814" actId="20577"/>
          <ac:spMkLst>
            <pc:docMk/>
            <pc:sldMk cId="834820191" sldId="339"/>
            <ac:spMk id="2" creationId="{DD7E4554-285F-4FC9-FC06-021F5BAE42E4}"/>
          </ac:spMkLst>
        </pc:spChg>
        <pc:spChg chg="mod">
          <ac:chgData name="Gregory Pinchinat" userId="7eda1bfc49f6fc5e" providerId="LiveId" clId="{E248EB12-4FEA-4A66-A2A1-166980F462BE}" dt="2025-11-01T11:50:39.234" v="16416" actId="1036"/>
          <ac:spMkLst>
            <pc:docMk/>
            <pc:sldMk cId="834820191" sldId="339"/>
            <ac:spMk id="3" creationId="{B528E97D-FBB1-27A0-F4F4-51D394A663EA}"/>
          </ac:spMkLst>
        </pc:spChg>
        <pc:spChg chg="mod">
          <ac:chgData name="Gregory Pinchinat" userId="7eda1bfc49f6fc5e" providerId="LiveId" clId="{E248EB12-4FEA-4A66-A2A1-166980F462BE}" dt="2025-11-01T11:50:39.234" v="16416" actId="1036"/>
          <ac:spMkLst>
            <pc:docMk/>
            <pc:sldMk cId="834820191" sldId="339"/>
            <ac:spMk id="4" creationId="{62EFC9A7-2501-C9FE-BAD1-33A164FB95EE}"/>
          </ac:spMkLst>
        </pc:spChg>
        <pc:spChg chg="mod">
          <ac:chgData name="Gregory Pinchinat" userId="7eda1bfc49f6fc5e" providerId="LiveId" clId="{E248EB12-4FEA-4A66-A2A1-166980F462BE}" dt="2025-11-01T11:50:39.234" v="16416" actId="1036"/>
          <ac:spMkLst>
            <pc:docMk/>
            <pc:sldMk cId="834820191" sldId="339"/>
            <ac:spMk id="5" creationId="{A25AE67E-77F4-7C4C-CB27-E8CFB6C06354}"/>
          </ac:spMkLst>
        </pc:spChg>
        <pc:spChg chg="mod">
          <ac:chgData name="Gregory Pinchinat" userId="7eda1bfc49f6fc5e" providerId="LiveId" clId="{E248EB12-4FEA-4A66-A2A1-166980F462BE}" dt="2025-11-01T11:50:39.234" v="16416" actId="1036"/>
          <ac:spMkLst>
            <pc:docMk/>
            <pc:sldMk cId="834820191" sldId="339"/>
            <ac:spMk id="9" creationId="{0E27E69B-AF8F-7AA7-C969-1B8E15FCBD42}"/>
          </ac:spMkLst>
        </pc:spChg>
        <pc:spChg chg="mod">
          <ac:chgData name="Gregory Pinchinat" userId="7eda1bfc49f6fc5e" providerId="LiveId" clId="{E248EB12-4FEA-4A66-A2A1-166980F462BE}" dt="2025-11-01T11:50:39.234" v="16416" actId="1036"/>
          <ac:spMkLst>
            <pc:docMk/>
            <pc:sldMk cId="834820191" sldId="339"/>
            <ac:spMk id="15" creationId="{019E6AB3-E263-5C07-8C66-6E085E8E1E20}"/>
          </ac:spMkLst>
        </pc:spChg>
        <pc:spChg chg="mod">
          <ac:chgData name="Gregory Pinchinat" userId="7eda1bfc49f6fc5e" providerId="LiveId" clId="{E248EB12-4FEA-4A66-A2A1-166980F462BE}" dt="2025-11-01T11:50:57.258" v="16420" actId="20577"/>
          <ac:spMkLst>
            <pc:docMk/>
            <pc:sldMk cId="834820191" sldId="339"/>
            <ac:spMk id="17" creationId="{F7652FF3-1A0F-6F14-11CE-0F5961DB3994}"/>
          </ac:spMkLst>
        </pc:spChg>
      </pc:sldChg>
      <pc:sldChg chg="modSp add mod">
        <pc:chgData name="Gregory Pinchinat" userId="7eda1bfc49f6fc5e" providerId="LiveId" clId="{E248EB12-4FEA-4A66-A2A1-166980F462BE}" dt="2025-11-01T12:01:52.354" v="17077" actId="20577"/>
        <pc:sldMkLst>
          <pc:docMk/>
          <pc:sldMk cId="1056557288" sldId="340"/>
        </pc:sldMkLst>
        <pc:spChg chg="mod">
          <ac:chgData name="Gregory Pinchinat" userId="7eda1bfc49f6fc5e" providerId="LiveId" clId="{E248EB12-4FEA-4A66-A2A1-166980F462BE}" dt="2025-11-01T11:51:58.274" v="16461" actId="20577"/>
          <ac:spMkLst>
            <pc:docMk/>
            <pc:sldMk cId="1056557288" sldId="340"/>
            <ac:spMk id="2" creationId="{CC9C7CFE-95FB-44D1-C44F-5CD33FD89B6E}"/>
          </ac:spMkLst>
        </pc:spChg>
        <pc:spChg chg="mod">
          <ac:chgData name="Gregory Pinchinat" userId="7eda1bfc49f6fc5e" providerId="LiveId" clId="{E248EB12-4FEA-4A66-A2A1-166980F462BE}" dt="2025-11-01T11:55:58.738" v="16734" actId="20577"/>
          <ac:spMkLst>
            <pc:docMk/>
            <pc:sldMk cId="1056557288" sldId="340"/>
            <ac:spMk id="9" creationId="{0AFC4381-AF7F-3C9C-FB91-FA5EC8A1FBCC}"/>
          </ac:spMkLst>
        </pc:spChg>
        <pc:spChg chg="mod">
          <ac:chgData name="Gregory Pinchinat" userId="7eda1bfc49f6fc5e" providerId="LiveId" clId="{E248EB12-4FEA-4A66-A2A1-166980F462BE}" dt="2025-11-01T12:00:11.680" v="16943" actId="20577"/>
          <ac:spMkLst>
            <pc:docMk/>
            <pc:sldMk cId="1056557288" sldId="340"/>
            <ac:spMk id="15" creationId="{EBFA5BA9-4712-5CD8-7679-9356A357B16D}"/>
          </ac:spMkLst>
        </pc:spChg>
        <pc:spChg chg="mod">
          <ac:chgData name="Gregory Pinchinat" userId="7eda1bfc49f6fc5e" providerId="LiveId" clId="{E248EB12-4FEA-4A66-A2A1-166980F462BE}" dt="2025-11-01T12:01:52.354" v="17077" actId="20577"/>
          <ac:spMkLst>
            <pc:docMk/>
            <pc:sldMk cId="1056557288" sldId="340"/>
            <ac:spMk id="17" creationId="{D7DBDEE0-988D-FA45-22CA-DAC675A6999C}"/>
          </ac:spMkLst>
        </pc:spChg>
      </pc:sldChg>
      <pc:sldChg chg="modSp add mod">
        <pc:chgData name="Gregory Pinchinat" userId="7eda1bfc49f6fc5e" providerId="LiveId" clId="{E248EB12-4FEA-4A66-A2A1-166980F462BE}" dt="2025-11-01T13:10:58.910" v="18574" actId="1036"/>
        <pc:sldMkLst>
          <pc:docMk/>
          <pc:sldMk cId="1508231029" sldId="341"/>
        </pc:sldMkLst>
        <pc:spChg chg="mod">
          <ac:chgData name="Gregory Pinchinat" userId="7eda1bfc49f6fc5e" providerId="LiveId" clId="{E248EB12-4FEA-4A66-A2A1-166980F462BE}" dt="2025-11-01T13:10:33.531" v="18563" actId="14100"/>
          <ac:spMkLst>
            <pc:docMk/>
            <pc:sldMk cId="1508231029" sldId="341"/>
            <ac:spMk id="2" creationId="{18AC5CDE-12CA-E5A9-58FB-B2F95E69DAD7}"/>
          </ac:spMkLst>
        </pc:spChg>
        <pc:spChg chg="mod">
          <ac:chgData name="Gregory Pinchinat" userId="7eda1bfc49f6fc5e" providerId="LiveId" clId="{E248EB12-4FEA-4A66-A2A1-166980F462BE}" dt="2025-11-01T13:10:58.910" v="18574" actId="1036"/>
          <ac:spMkLst>
            <pc:docMk/>
            <pc:sldMk cId="1508231029" sldId="341"/>
            <ac:spMk id="3" creationId="{76114751-76E7-880E-6A1E-06C73A709FEF}"/>
          </ac:spMkLst>
        </pc:spChg>
      </pc:sldChg>
      <pc:sldChg chg="modSp add mod">
        <pc:chgData name="Gregory Pinchinat" userId="7eda1bfc49f6fc5e" providerId="LiveId" clId="{E248EB12-4FEA-4A66-A2A1-166980F462BE}" dt="2025-11-01T13:44:12.443" v="20164" actId="1076"/>
        <pc:sldMkLst>
          <pc:docMk/>
          <pc:sldMk cId="1584976047" sldId="342"/>
        </pc:sldMkLst>
        <pc:spChg chg="mod">
          <ac:chgData name="Gregory Pinchinat" userId="7eda1bfc49f6fc5e" providerId="LiveId" clId="{E248EB12-4FEA-4A66-A2A1-166980F462BE}" dt="2025-11-01T13:44:12.443" v="20164" actId="1076"/>
          <ac:spMkLst>
            <pc:docMk/>
            <pc:sldMk cId="1584976047" sldId="342"/>
            <ac:spMk id="2" creationId="{BD477A31-420E-7F9D-3457-F3F6B0E210F0}"/>
          </ac:spMkLst>
        </pc:spChg>
        <pc:spChg chg="mod">
          <ac:chgData name="Gregory Pinchinat" userId="7eda1bfc49f6fc5e" providerId="LiveId" clId="{E248EB12-4FEA-4A66-A2A1-166980F462BE}" dt="2025-11-01T13:44:02.646" v="20162" actId="1076"/>
          <ac:spMkLst>
            <pc:docMk/>
            <pc:sldMk cId="1584976047" sldId="342"/>
            <ac:spMk id="3" creationId="{653B5FD6-0439-D8CD-DBBC-395DD376E0AC}"/>
          </ac:spMkLst>
        </pc:spChg>
      </pc:sldChg>
      <pc:sldChg chg="modSp add mod ord">
        <pc:chgData name="Gregory Pinchinat" userId="7eda1bfc49f6fc5e" providerId="LiveId" clId="{E248EB12-4FEA-4A66-A2A1-166980F462BE}" dt="2025-11-01T13:43:18.098" v="20160" actId="1037"/>
        <pc:sldMkLst>
          <pc:docMk/>
          <pc:sldMk cId="1962480736" sldId="343"/>
        </pc:sldMkLst>
        <pc:spChg chg="mod">
          <ac:chgData name="Gregory Pinchinat" userId="7eda1bfc49f6fc5e" providerId="LiveId" clId="{E248EB12-4FEA-4A66-A2A1-166980F462BE}" dt="2025-11-01T13:25:58.683" v="19172" actId="20577"/>
          <ac:spMkLst>
            <pc:docMk/>
            <pc:sldMk cId="1962480736" sldId="343"/>
            <ac:spMk id="2" creationId="{DAA304FE-1245-F366-48B7-7C7FD09791F3}"/>
          </ac:spMkLst>
        </pc:spChg>
        <pc:spChg chg="mod">
          <ac:chgData name="Gregory Pinchinat" userId="7eda1bfc49f6fc5e" providerId="LiveId" clId="{E248EB12-4FEA-4A66-A2A1-166980F462BE}" dt="2025-11-01T13:38:51.710" v="19914" actId="1076"/>
          <ac:spMkLst>
            <pc:docMk/>
            <pc:sldMk cId="1962480736" sldId="343"/>
            <ac:spMk id="3" creationId="{9B37FA03-264B-6258-E7D2-CC4A91F75506}"/>
          </ac:spMkLst>
        </pc:spChg>
        <pc:spChg chg="mod">
          <ac:chgData name="Gregory Pinchinat" userId="7eda1bfc49f6fc5e" providerId="LiveId" clId="{E248EB12-4FEA-4A66-A2A1-166980F462BE}" dt="2025-11-01T13:43:18.098" v="20160" actId="1037"/>
          <ac:spMkLst>
            <pc:docMk/>
            <pc:sldMk cId="1962480736" sldId="343"/>
            <ac:spMk id="4" creationId="{8B4D10EE-1F66-634D-B13F-192EFF8BA0B9}"/>
          </ac:spMkLst>
        </pc:spChg>
        <pc:spChg chg="mod">
          <ac:chgData name="Gregory Pinchinat" userId="7eda1bfc49f6fc5e" providerId="LiveId" clId="{E248EB12-4FEA-4A66-A2A1-166980F462BE}" dt="2025-11-01T13:43:02.007" v="20154" actId="1076"/>
          <ac:spMkLst>
            <pc:docMk/>
            <pc:sldMk cId="1962480736" sldId="343"/>
            <ac:spMk id="9" creationId="{87D2DF14-9BC6-FF9E-E77C-DD9CDF245A83}"/>
          </ac:spMkLst>
        </pc:spChg>
        <pc:spChg chg="mod">
          <ac:chgData name="Gregory Pinchinat" userId="7eda1bfc49f6fc5e" providerId="LiveId" clId="{E248EB12-4FEA-4A66-A2A1-166980F462BE}" dt="2025-11-01T13:43:09.878" v="20155" actId="1076"/>
          <ac:spMkLst>
            <pc:docMk/>
            <pc:sldMk cId="1962480736" sldId="343"/>
            <ac:spMk id="15" creationId="{ED929BFD-0854-2714-7241-C827CD404744}"/>
          </ac:spMkLst>
        </pc:spChg>
        <pc:spChg chg="mod">
          <ac:chgData name="Gregory Pinchinat" userId="7eda1bfc49f6fc5e" providerId="LiveId" clId="{E248EB12-4FEA-4A66-A2A1-166980F462BE}" dt="2025-11-01T13:41:24.111" v="20018" actId="20577"/>
          <ac:spMkLst>
            <pc:docMk/>
            <pc:sldMk cId="1962480736" sldId="343"/>
            <ac:spMk id="17" creationId="{5A34F82F-AD9F-776F-1E02-FC73631E892C}"/>
          </ac:spMkLst>
        </pc:spChg>
      </pc:sldChg>
      <pc:sldChg chg="modSp add mod ord">
        <pc:chgData name="Gregory Pinchinat" userId="7eda1bfc49f6fc5e" providerId="LiveId" clId="{E248EB12-4FEA-4A66-A2A1-166980F462BE}" dt="2025-11-01T14:14:54.229" v="20504" actId="27636"/>
        <pc:sldMkLst>
          <pc:docMk/>
          <pc:sldMk cId="594413872" sldId="344"/>
        </pc:sldMkLst>
        <pc:spChg chg="mod">
          <ac:chgData name="Gregory Pinchinat" userId="7eda1bfc49f6fc5e" providerId="LiveId" clId="{E248EB12-4FEA-4A66-A2A1-166980F462BE}" dt="2025-11-01T13:49:02.005" v="20247" actId="20577"/>
          <ac:spMkLst>
            <pc:docMk/>
            <pc:sldMk cId="594413872" sldId="344"/>
            <ac:spMk id="2" creationId="{85520315-A308-1278-8791-9CDD039D0BC3}"/>
          </ac:spMkLst>
        </pc:spChg>
        <pc:spChg chg="mod">
          <ac:chgData name="Gregory Pinchinat" userId="7eda1bfc49f6fc5e" providerId="LiveId" clId="{E248EB12-4FEA-4A66-A2A1-166980F462BE}" dt="2025-11-01T14:14:54.229" v="20504" actId="27636"/>
          <ac:spMkLst>
            <pc:docMk/>
            <pc:sldMk cId="594413872" sldId="344"/>
            <ac:spMk id="3" creationId="{56FFE20F-5E58-0C04-6791-AC4BC37FC258}"/>
          </ac:spMkLst>
        </pc:spChg>
      </pc:sldChg>
      <pc:sldChg chg="addSp delSp modSp add mod">
        <pc:chgData name="Gregory Pinchinat" userId="7eda1bfc49f6fc5e" providerId="LiveId" clId="{E248EB12-4FEA-4A66-A2A1-166980F462BE}" dt="2025-11-01T14:34:09.360" v="20680" actId="207"/>
        <pc:sldMkLst>
          <pc:docMk/>
          <pc:sldMk cId="2888886583" sldId="345"/>
        </pc:sldMkLst>
        <pc:spChg chg="mod">
          <ac:chgData name="Gregory Pinchinat" userId="7eda1bfc49f6fc5e" providerId="LiveId" clId="{E248EB12-4FEA-4A66-A2A1-166980F462BE}" dt="2025-11-01T14:34:04.417" v="20679" actId="207"/>
          <ac:spMkLst>
            <pc:docMk/>
            <pc:sldMk cId="2888886583" sldId="345"/>
            <ac:spMk id="2" creationId="{79249560-DB66-EDC7-E9F1-E853190EE2CF}"/>
          </ac:spMkLst>
        </pc:spChg>
        <pc:spChg chg="add del mod">
          <ac:chgData name="Gregory Pinchinat" userId="7eda1bfc49f6fc5e" providerId="LiveId" clId="{E248EB12-4FEA-4A66-A2A1-166980F462BE}" dt="2025-11-01T14:33:49.809" v="20676" actId="26606"/>
          <ac:spMkLst>
            <pc:docMk/>
            <pc:sldMk cId="2888886583" sldId="345"/>
            <ac:spMk id="3" creationId="{0DB28811-ACA3-5A02-8B16-485E36CD0A24}"/>
          </ac:spMkLst>
        </pc:spChg>
        <pc:spChg chg="add mod">
          <ac:chgData name="Gregory Pinchinat" userId="7eda1bfc49f6fc5e" providerId="LiveId" clId="{E248EB12-4FEA-4A66-A2A1-166980F462BE}" dt="2025-11-01T14:34:09.360" v="20680" actId="207"/>
          <ac:spMkLst>
            <pc:docMk/>
            <pc:sldMk cId="2888886583" sldId="345"/>
            <ac:spMk id="4" creationId="{0F39926C-2A0F-C64D-0194-59DB23B63BB2}"/>
          </ac:spMkLst>
        </pc:spChg>
        <pc:spChg chg="add mod">
          <ac:chgData name="Gregory Pinchinat" userId="7eda1bfc49f6fc5e" providerId="LiveId" clId="{E248EB12-4FEA-4A66-A2A1-166980F462BE}" dt="2025-11-01T14:33:18.191" v="20672" actId="20577"/>
          <ac:spMkLst>
            <pc:docMk/>
            <pc:sldMk cId="2888886583" sldId="345"/>
            <ac:spMk id="5" creationId="{36ECDB6A-9842-F63C-0B3F-ECEDBB81C7F4}"/>
          </ac:spMkLst>
        </pc:spChg>
        <pc:picChg chg="add mod modCrop">
          <ac:chgData name="Gregory Pinchinat" userId="7eda1bfc49f6fc5e" providerId="LiveId" clId="{E248EB12-4FEA-4A66-A2A1-166980F462BE}" dt="2025-11-01T14:32:35.887" v="20628" actId="732"/>
          <ac:picMkLst>
            <pc:docMk/>
            <pc:sldMk cId="2888886583" sldId="345"/>
            <ac:picMk id="7" creationId="{EEB4C84E-6318-4577-1C49-B6BEC087CF02}"/>
          </ac:picMkLst>
        </pc:picChg>
        <pc:picChg chg="add mod">
          <ac:chgData name="Gregory Pinchinat" userId="7eda1bfc49f6fc5e" providerId="LiveId" clId="{E248EB12-4FEA-4A66-A2A1-166980F462BE}" dt="2025-11-01T14:32:15.130" v="20623" actId="1076"/>
          <ac:picMkLst>
            <pc:docMk/>
            <pc:sldMk cId="2888886583" sldId="345"/>
            <ac:picMk id="9" creationId="{8BB5D56C-C729-00D5-00AA-AE995EF992A3}"/>
          </ac:picMkLst>
        </pc:picChg>
        <pc:picChg chg="add mod">
          <ac:chgData name="Gregory Pinchinat" userId="7eda1bfc49f6fc5e" providerId="LiveId" clId="{E248EB12-4FEA-4A66-A2A1-166980F462BE}" dt="2025-11-01T14:33:49.367" v="20675" actId="1076"/>
          <ac:picMkLst>
            <pc:docMk/>
            <pc:sldMk cId="2888886583" sldId="345"/>
            <ac:picMk id="11" creationId="{2A88FB8E-D617-5667-9548-9659C8677153}"/>
          </ac:picMkLst>
        </pc:picChg>
      </pc:sldChg>
      <pc:sldChg chg="add del">
        <pc:chgData name="Gregory Pinchinat" userId="7eda1bfc49f6fc5e" providerId="LiveId" clId="{E248EB12-4FEA-4A66-A2A1-166980F462BE}" dt="2025-11-23T11:50:28.156" v="36008" actId="2696"/>
        <pc:sldMkLst>
          <pc:docMk/>
          <pc:sldMk cId="851810492" sldId="346"/>
        </pc:sldMkLst>
      </pc:sldChg>
      <pc:sldChg chg="addSp delSp modSp add mod ord">
        <pc:chgData name="Gregory Pinchinat" userId="7eda1bfc49f6fc5e" providerId="LiveId" clId="{E248EB12-4FEA-4A66-A2A1-166980F462BE}" dt="2025-11-15T21:10:36.039" v="23803" actId="20577"/>
        <pc:sldMkLst>
          <pc:docMk/>
          <pc:sldMk cId="4098209033" sldId="347"/>
        </pc:sldMkLst>
        <pc:spChg chg="mod">
          <ac:chgData name="Gregory Pinchinat" userId="7eda1bfc49f6fc5e" providerId="LiveId" clId="{E248EB12-4FEA-4A66-A2A1-166980F462BE}" dt="2025-11-15T21:10:36.039" v="23803" actId="20577"/>
          <ac:spMkLst>
            <pc:docMk/>
            <pc:sldMk cId="4098209033" sldId="347"/>
            <ac:spMk id="2" creationId="{62D4AA52-DCF6-C515-FC95-267D1D268E0E}"/>
          </ac:spMkLst>
        </pc:spChg>
        <pc:spChg chg="mod">
          <ac:chgData name="Gregory Pinchinat" userId="7eda1bfc49f6fc5e" providerId="LiveId" clId="{E248EB12-4FEA-4A66-A2A1-166980F462BE}" dt="2025-11-15T20:12:59.358" v="22348" actId="20577"/>
          <ac:spMkLst>
            <pc:docMk/>
            <pc:sldMk cId="4098209033" sldId="347"/>
            <ac:spMk id="5" creationId="{7433BAC0-CDD2-3F09-53B4-DE4994E433BC}"/>
          </ac:spMkLst>
        </pc:spChg>
        <pc:spChg chg="mod">
          <ac:chgData name="Gregory Pinchinat" userId="7eda1bfc49f6fc5e" providerId="LiveId" clId="{E248EB12-4FEA-4A66-A2A1-166980F462BE}" dt="2025-11-15T21:08:27.228" v="23763" actId="1038"/>
          <ac:spMkLst>
            <pc:docMk/>
            <pc:sldMk cId="4098209033" sldId="347"/>
            <ac:spMk id="6" creationId="{BA11045C-C99B-D610-A436-0A31F61B28A8}"/>
          </ac:spMkLst>
        </pc:spChg>
        <pc:spChg chg="mod">
          <ac:chgData name="Gregory Pinchinat" userId="7eda1bfc49f6fc5e" providerId="LiveId" clId="{E248EB12-4FEA-4A66-A2A1-166980F462BE}" dt="2025-11-15T21:10:00.168" v="23795" actId="207"/>
          <ac:spMkLst>
            <pc:docMk/>
            <pc:sldMk cId="4098209033" sldId="347"/>
            <ac:spMk id="7" creationId="{8F33B9F0-DD38-ADCB-E7AD-18188F118B6E}"/>
          </ac:spMkLst>
        </pc:spChg>
        <pc:spChg chg="mod">
          <ac:chgData name="Gregory Pinchinat" userId="7eda1bfc49f6fc5e" providerId="LiveId" clId="{E248EB12-4FEA-4A66-A2A1-166980F462BE}" dt="2025-11-15T21:09:32.754" v="23794" actId="20577"/>
          <ac:spMkLst>
            <pc:docMk/>
            <pc:sldMk cId="4098209033" sldId="347"/>
            <ac:spMk id="8" creationId="{1AB26003-B81F-ABDB-8D7A-DADB65553E9A}"/>
          </ac:spMkLst>
        </pc:spChg>
        <pc:spChg chg="add mod">
          <ac:chgData name="Gregory Pinchinat" userId="7eda1bfc49f6fc5e" providerId="LiveId" clId="{E248EB12-4FEA-4A66-A2A1-166980F462BE}" dt="2025-11-15T20:10:10.301" v="22299" actId="113"/>
          <ac:spMkLst>
            <pc:docMk/>
            <pc:sldMk cId="4098209033" sldId="347"/>
            <ac:spMk id="10" creationId="{3006CF30-088F-9F09-11AE-D9294D2160E8}"/>
          </ac:spMkLst>
        </pc:spChg>
        <pc:spChg chg="mod">
          <ac:chgData name="Gregory Pinchinat" userId="7eda1bfc49f6fc5e" providerId="LiveId" clId="{E248EB12-4FEA-4A66-A2A1-166980F462BE}" dt="2025-11-15T20:14:41.016" v="22375" actId="20577"/>
          <ac:spMkLst>
            <pc:docMk/>
            <pc:sldMk cId="4098209033" sldId="347"/>
            <ac:spMk id="37" creationId="{6E545ECA-03AF-B545-E177-ACBB71B1EE9C}"/>
          </ac:spMkLst>
        </pc:spChg>
        <pc:spChg chg="mod">
          <ac:chgData name="Gregory Pinchinat" userId="7eda1bfc49f6fc5e" providerId="LiveId" clId="{E248EB12-4FEA-4A66-A2A1-166980F462BE}" dt="2025-11-15T21:10:15.254" v="23801" actId="20577"/>
          <ac:spMkLst>
            <pc:docMk/>
            <pc:sldMk cId="4098209033" sldId="347"/>
            <ac:spMk id="38" creationId="{7D517159-3BDA-A3F1-25FD-64EB5C487FA3}"/>
          </ac:spMkLst>
        </pc:spChg>
        <pc:cxnChg chg="mod">
          <ac:chgData name="Gregory Pinchinat" userId="7eda1bfc49f6fc5e" providerId="LiveId" clId="{E248EB12-4FEA-4A66-A2A1-166980F462BE}" dt="2025-11-15T20:09:39.941" v="22291" actId="1035"/>
          <ac:cxnSpMkLst>
            <pc:docMk/>
            <pc:sldMk cId="4098209033" sldId="347"/>
            <ac:cxnSpMk id="3" creationId="{28068DCA-2B2D-1C4D-71EC-196C9920C82B}"/>
          </ac:cxnSpMkLst>
        </pc:cxnChg>
        <pc:cxnChg chg="mod">
          <ac:chgData name="Gregory Pinchinat" userId="7eda1bfc49f6fc5e" providerId="LiveId" clId="{E248EB12-4FEA-4A66-A2A1-166980F462BE}" dt="2025-11-15T21:08:53.994" v="23767" actId="1038"/>
          <ac:cxnSpMkLst>
            <pc:docMk/>
            <pc:sldMk cId="4098209033" sldId="347"/>
            <ac:cxnSpMk id="4" creationId="{00D65B5A-E2DE-1DE1-D8A7-01279325E1B1}"/>
          </ac:cxnSpMkLst>
        </pc:cxnChg>
      </pc:sldChg>
      <pc:sldChg chg="addSp delSp modSp add mod">
        <pc:chgData name="Gregory Pinchinat" userId="7eda1bfc49f6fc5e" providerId="LiveId" clId="{E248EB12-4FEA-4A66-A2A1-166980F462BE}" dt="2025-11-15T22:51:07.460" v="27022" actId="14100"/>
        <pc:sldMkLst>
          <pc:docMk/>
          <pc:sldMk cId="3606458448" sldId="348"/>
        </pc:sldMkLst>
        <pc:spChg chg="mod">
          <ac:chgData name="Gregory Pinchinat" userId="7eda1bfc49f6fc5e" providerId="LiveId" clId="{E248EB12-4FEA-4A66-A2A1-166980F462BE}" dt="2025-11-15T21:39:20.222" v="25762" actId="207"/>
          <ac:spMkLst>
            <pc:docMk/>
            <pc:sldMk cId="3606458448" sldId="348"/>
            <ac:spMk id="2" creationId="{310151E4-A925-3CBB-8FFB-86F6D09D34D3}"/>
          </ac:spMkLst>
        </pc:spChg>
        <pc:spChg chg="mod">
          <ac:chgData name="Gregory Pinchinat" userId="7eda1bfc49f6fc5e" providerId="LiveId" clId="{E248EB12-4FEA-4A66-A2A1-166980F462BE}" dt="2025-11-15T21:38:22.264" v="25729" actId="20577"/>
          <ac:spMkLst>
            <pc:docMk/>
            <pc:sldMk cId="3606458448" sldId="348"/>
            <ac:spMk id="5" creationId="{C35BA80A-C065-ECFD-07B7-7D3824FE7A41}"/>
          </ac:spMkLst>
        </pc:spChg>
        <pc:spChg chg="mod">
          <ac:chgData name="Gregory Pinchinat" userId="7eda1bfc49f6fc5e" providerId="LiveId" clId="{E248EB12-4FEA-4A66-A2A1-166980F462BE}" dt="2025-11-15T21:38:07.491" v="25695" actId="20577"/>
          <ac:spMkLst>
            <pc:docMk/>
            <pc:sldMk cId="3606458448" sldId="348"/>
            <ac:spMk id="6" creationId="{FBB50BB4-31CC-C317-B41A-FB48AFE4452D}"/>
          </ac:spMkLst>
        </pc:spChg>
        <pc:spChg chg="mod">
          <ac:chgData name="Gregory Pinchinat" userId="7eda1bfc49f6fc5e" providerId="LiveId" clId="{E248EB12-4FEA-4A66-A2A1-166980F462BE}" dt="2025-11-15T21:31:15.258" v="25252" actId="20577"/>
          <ac:spMkLst>
            <pc:docMk/>
            <pc:sldMk cId="3606458448" sldId="348"/>
            <ac:spMk id="7" creationId="{9D2FD12C-FA9D-E77F-D18F-EC142BA27BDD}"/>
          </ac:spMkLst>
        </pc:spChg>
        <pc:spChg chg="mod">
          <ac:chgData name="Gregory Pinchinat" userId="7eda1bfc49f6fc5e" providerId="LiveId" clId="{E248EB12-4FEA-4A66-A2A1-166980F462BE}" dt="2025-11-15T21:36:04.867" v="25672" actId="113"/>
          <ac:spMkLst>
            <pc:docMk/>
            <pc:sldMk cId="3606458448" sldId="348"/>
            <ac:spMk id="8" creationId="{8F284924-04CF-6E07-38CF-C5DB3752A78B}"/>
          </ac:spMkLst>
        </pc:spChg>
        <pc:spChg chg="mod">
          <ac:chgData name="Gregory Pinchinat" userId="7eda1bfc49f6fc5e" providerId="LiveId" clId="{E248EB12-4FEA-4A66-A2A1-166980F462BE}" dt="2025-11-15T21:38:33.224" v="25753" actId="20577"/>
          <ac:spMkLst>
            <pc:docMk/>
            <pc:sldMk cId="3606458448" sldId="348"/>
            <ac:spMk id="37" creationId="{71A3EA4B-B734-13DD-0E4E-B7DE4798CA72}"/>
          </ac:spMkLst>
        </pc:spChg>
        <pc:spChg chg="mod">
          <ac:chgData name="Gregory Pinchinat" userId="7eda1bfc49f6fc5e" providerId="LiveId" clId="{E248EB12-4FEA-4A66-A2A1-166980F462BE}" dt="2025-11-15T21:21:51.599" v="24459" actId="113"/>
          <ac:spMkLst>
            <pc:docMk/>
            <pc:sldMk cId="3606458448" sldId="348"/>
            <ac:spMk id="38" creationId="{E255E2E4-7B56-4D70-D9E0-D166F3F69ECB}"/>
          </ac:spMkLst>
        </pc:spChg>
        <pc:graphicFrameChg chg="add mod modGraphic">
          <ac:chgData name="Gregory Pinchinat" userId="7eda1bfc49f6fc5e" providerId="LiveId" clId="{E248EB12-4FEA-4A66-A2A1-166980F462BE}" dt="2025-11-15T22:51:07.460" v="27022" actId="14100"/>
          <ac:graphicFrameMkLst>
            <pc:docMk/>
            <pc:sldMk cId="3606458448" sldId="348"/>
            <ac:graphicFrameMk id="11" creationId="{4264CCF3-F3AA-B141-11B4-92F6D4439C28}"/>
          </ac:graphicFrameMkLst>
        </pc:graphicFrameChg>
        <pc:graphicFrameChg chg="add mod modGraphic">
          <ac:chgData name="Gregory Pinchinat" userId="7eda1bfc49f6fc5e" providerId="LiveId" clId="{E248EB12-4FEA-4A66-A2A1-166980F462BE}" dt="2025-11-15T22:51:07.460" v="27022" actId="14100"/>
          <ac:graphicFrameMkLst>
            <pc:docMk/>
            <pc:sldMk cId="3606458448" sldId="348"/>
            <ac:graphicFrameMk id="13" creationId="{86F788A3-D0F3-B313-A328-1F555F917424}"/>
          </ac:graphicFrameMkLst>
        </pc:graphicFrameChg>
        <pc:graphicFrameChg chg="add mod modGraphic">
          <ac:chgData name="Gregory Pinchinat" userId="7eda1bfc49f6fc5e" providerId="LiveId" clId="{E248EB12-4FEA-4A66-A2A1-166980F462BE}" dt="2025-11-15T22:51:07.460" v="27022" actId="14100"/>
          <ac:graphicFrameMkLst>
            <pc:docMk/>
            <pc:sldMk cId="3606458448" sldId="348"/>
            <ac:graphicFrameMk id="15" creationId="{4081B271-A022-929E-C196-EABB4A64F9B4}"/>
          </ac:graphicFrameMkLst>
        </pc:graphicFrameChg>
        <pc:graphicFrameChg chg="add mod modGraphic">
          <ac:chgData name="Gregory Pinchinat" userId="7eda1bfc49f6fc5e" providerId="LiveId" clId="{E248EB12-4FEA-4A66-A2A1-166980F462BE}" dt="2025-11-15T22:51:07.460" v="27022" actId="14100"/>
          <ac:graphicFrameMkLst>
            <pc:docMk/>
            <pc:sldMk cId="3606458448" sldId="348"/>
            <ac:graphicFrameMk id="17" creationId="{2F19949D-52B6-FDD2-71A7-D01EB37F20ED}"/>
          </ac:graphicFrameMkLst>
        </pc:graphicFrameChg>
        <pc:cxnChg chg="mod">
          <ac:chgData name="Gregory Pinchinat" userId="7eda1bfc49f6fc5e" providerId="LiveId" clId="{E248EB12-4FEA-4A66-A2A1-166980F462BE}" dt="2025-11-15T21:29:30.374" v="25149" actId="1036"/>
          <ac:cxnSpMkLst>
            <pc:docMk/>
            <pc:sldMk cId="3606458448" sldId="348"/>
            <ac:cxnSpMk id="3" creationId="{2AD7CD58-D82F-095F-F3B7-AA961BD55B84}"/>
          </ac:cxnSpMkLst>
        </pc:cxnChg>
        <pc:cxnChg chg="mod">
          <ac:chgData name="Gregory Pinchinat" userId="7eda1bfc49f6fc5e" providerId="LiveId" clId="{E248EB12-4FEA-4A66-A2A1-166980F462BE}" dt="2025-11-15T21:29:36.209" v="25151" actId="1037"/>
          <ac:cxnSpMkLst>
            <pc:docMk/>
            <pc:sldMk cId="3606458448" sldId="348"/>
            <ac:cxnSpMk id="4" creationId="{BD489E0B-F2CA-A6E6-FA04-13BEDCF752B9}"/>
          </ac:cxnSpMkLst>
        </pc:cxnChg>
      </pc:sldChg>
      <pc:sldChg chg="addSp modSp add mod ord">
        <pc:chgData name="Gregory Pinchinat" userId="7eda1bfc49f6fc5e" providerId="LiveId" clId="{E248EB12-4FEA-4A66-A2A1-166980F462BE}" dt="2025-11-15T22:59:16.803" v="27122" actId="1076"/>
        <pc:sldMkLst>
          <pc:docMk/>
          <pc:sldMk cId="1836558729" sldId="349"/>
        </pc:sldMkLst>
        <pc:spChg chg="mod">
          <ac:chgData name="Gregory Pinchinat" userId="7eda1bfc49f6fc5e" providerId="LiveId" clId="{E248EB12-4FEA-4A66-A2A1-166980F462BE}" dt="2025-11-15T21:39:11.970" v="25761" actId="207"/>
          <ac:spMkLst>
            <pc:docMk/>
            <pc:sldMk cId="1836558729" sldId="349"/>
            <ac:spMk id="2" creationId="{24100F41-3231-837D-F55F-E37A532378D7}"/>
          </ac:spMkLst>
        </pc:spChg>
        <pc:spChg chg="mod">
          <ac:chgData name="Gregory Pinchinat" userId="7eda1bfc49f6fc5e" providerId="LiveId" clId="{E248EB12-4FEA-4A66-A2A1-166980F462BE}" dt="2025-11-15T22:28:40.764" v="25811" actId="20577"/>
          <ac:spMkLst>
            <pc:docMk/>
            <pc:sldMk cId="1836558729" sldId="349"/>
            <ac:spMk id="6" creationId="{4E74B455-7A9A-3E37-81A9-1EC382C4BFC5}"/>
          </ac:spMkLst>
        </pc:spChg>
        <pc:spChg chg="mod">
          <ac:chgData name="Gregory Pinchinat" userId="7eda1bfc49f6fc5e" providerId="LiveId" clId="{E248EB12-4FEA-4A66-A2A1-166980F462BE}" dt="2025-11-15T22:52:06.983" v="27027" actId="113"/>
          <ac:spMkLst>
            <pc:docMk/>
            <pc:sldMk cId="1836558729" sldId="349"/>
            <ac:spMk id="9" creationId="{6D27D48E-21A7-3FBB-E1DD-3E953F32DD6A}"/>
          </ac:spMkLst>
        </pc:spChg>
        <pc:spChg chg="mod">
          <ac:chgData name="Gregory Pinchinat" userId="7eda1bfc49f6fc5e" providerId="LiveId" clId="{E248EB12-4FEA-4A66-A2A1-166980F462BE}" dt="2025-11-15T22:28:56.814" v="25840" actId="20577"/>
          <ac:spMkLst>
            <pc:docMk/>
            <pc:sldMk cId="1836558729" sldId="349"/>
            <ac:spMk id="37" creationId="{AA8B4580-0F22-E570-E00A-860C938DFFB9}"/>
          </ac:spMkLst>
        </pc:spChg>
        <pc:spChg chg="mod">
          <ac:chgData name="Gregory Pinchinat" userId="7eda1bfc49f6fc5e" providerId="LiveId" clId="{E248EB12-4FEA-4A66-A2A1-166980F462BE}" dt="2025-11-15T22:52:36.547" v="27032" actId="113"/>
          <ac:spMkLst>
            <pc:docMk/>
            <pc:sldMk cId="1836558729" sldId="349"/>
            <ac:spMk id="47" creationId="{170FEDF8-6626-837D-6D8C-407B83036C82}"/>
          </ac:spMkLst>
        </pc:spChg>
        <pc:graphicFrameChg chg="add mod modGraphic">
          <ac:chgData name="Gregory Pinchinat" userId="7eda1bfc49f6fc5e" providerId="LiveId" clId="{E248EB12-4FEA-4A66-A2A1-166980F462BE}" dt="2025-11-15T22:47:51.867" v="26990" actId="1076"/>
          <ac:graphicFrameMkLst>
            <pc:docMk/>
            <pc:sldMk cId="1836558729" sldId="349"/>
            <ac:graphicFrameMk id="5" creationId="{319743EC-C213-ABA1-D23C-FFEDC4B0D3B0}"/>
          </ac:graphicFrameMkLst>
        </pc:graphicFrameChg>
        <pc:graphicFrameChg chg="add mod modGraphic">
          <ac:chgData name="Gregory Pinchinat" userId="7eda1bfc49f6fc5e" providerId="LiveId" clId="{E248EB12-4FEA-4A66-A2A1-166980F462BE}" dt="2025-11-15T22:50:07.300" v="26994" actId="1076"/>
          <ac:graphicFrameMkLst>
            <pc:docMk/>
            <pc:sldMk cId="1836558729" sldId="349"/>
            <ac:graphicFrameMk id="8" creationId="{4686B7F9-F38E-C4F6-AF42-225BC8104965}"/>
          </ac:graphicFrameMkLst>
        </pc:graphicFrameChg>
        <pc:graphicFrameChg chg="add mod modGraphic">
          <ac:chgData name="Gregory Pinchinat" userId="7eda1bfc49f6fc5e" providerId="LiveId" clId="{E248EB12-4FEA-4A66-A2A1-166980F462BE}" dt="2025-11-15T22:59:16.803" v="27122" actId="1076"/>
          <ac:graphicFrameMkLst>
            <pc:docMk/>
            <pc:sldMk cId="1836558729" sldId="349"/>
            <ac:graphicFrameMk id="11" creationId="{26C7A2CC-1DC5-B8A9-4418-D497FCE24614}"/>
          </ac:graphicFrameMkLst>
        </pc:graphicFrameChg>
      </pc:sldChg>
      <pc:sldChg chg="addSp delSp modSp add mod ord">
        <pc:chgData name="Gregory Pinchinat" userId="7eda1bfc49f6fc5e" providerId="LiveId" clId="{E248EB12-4FEA-4A66-A2A1-166980F462BE}" dt="2025-11-15T22:24:57.206" v="25787"/>
        <pc:sldMkLst>
          <pc:docMk/>
          <pc:sldMk cId="1662066872" sldId="350"/>
        </pc:sldMkLst>
        <pc:picChg chg="add mod">
          <ac:chgData name="Gregory Pinchinat" userId="7eda1bfc49f6fc5e" providerId="LiveId" clId="{E248EB12-4FEA-4A66-A2A1-166980F462BE}" dt="2025-11-15T22:24:57.206" v="25787"/>
          <ac:picMkLst>
            <pc:docMk/>
            <pc:sldMk cId="1662066872" sldId="350"/>
            <ac:picMk id="3" creationId="{905FBA0D-E877-7D13-DEB3-C9600508445F}"/>
          </ac:picMkLst>
        </pc:picChg>
      </pc:sldChg>
      <pc:sldChg chg="modSp add mod">
        <pc:chgData name="Gregory Pinchinat" userId="7eda1bfc49f6fc5e" providerId="LiveId" clId="{E248EB12-4FEA-4A66-A2A1-166980F462BE}" dt="2025-11-15T22:27:22.327" v="25794" actId="14100"/>
        <pc:sldMkLst>
          <pc:docMk/>
          <pc:sldMk cId="2547897131" sldId="351"/>
        </pc:sldMkLst>
        <pc:picChg chg="mod">
          <ac:chgData name="Gregory Pinchinat" userId="7eda1bfc49f6fc5e" providerId="LiveId" clId="{E248EB12-4FEA-4A66-A2A1-166980F462BE}" dt="2025-11-15T22:27:22.327" v="25794" actId="14100"/>
          <ac:picMkLst>
            <pc:docMk/>
            <pc:sldMk cId="2547897131" sldId="351"/>
            <ac:picMk id="3" creationId="{C6CCBF3E-1947-E73D-A0D0-0B2FB63ACDC7}"/>
          </ac:picMkLst>
        </pc:picChg>
      </pc:sldChg>
      <pc:sldChg chg="modSp add mod ord">
        <pc:chgData name="Gregory Pinchinat" userId="7eda1bfc49f6fc5e" providerId="LiveId" clId="{E248EB12-4FEA-4A66-A2A1-166980F462BE}" dt="2025-11-15T22:47:32.922" v="26988"/>
        <pc:sldMkLst>
          <pc:docMk/>
          <pc:sldMk cId="1375812652" sldId="352"/>
        </pc:sldMkLst>
        <pc:picChg chg="mod">
          <ac:chgData name="Gregory Pinchinat" userId="7eda1bfc49f6fc5e" providerId="LiveId" clId="{E248EB12-4FEA-4A66-A2A1-166980F462BE}" dt="2025-11-15T22:47:32.922" v="26988"/>
          <ac:picMkLst>
            <pc:docMk/>
            <pc:sldMk cId="1375812652" sldId="352"/>
            <ac:picMk id="3" creationId="{50965463-E40C-B3C5-764D-9660DA8DF65E}"/>
          </ac:picMkLst>
        </pc:picChg>
      </pc:sldChg>
      <pc:sldChg chg="modSp add mod ord">
        <pc:chgData name="Gregory Pinchinat" userId="7eda1bfc49f6fc5e" providerId="LiveId" clId="{E248EB12-4FEA-4A66-A2A1-166980F462BE}" dt="2025-11-15T22:49:58.321" v="26992"/>
        <pc:sldMkLst>
          <pc:docMk/>
          <pc:sldMk cId="4161934137" sldId="353"/>
        </pc:sldMkLst>
        <pc:picChg chg="mod">
          <ac:chgData name="Gregory Pinchinat" userId="7eda1bfc49f6fc5e" providerId="LiveId" clId="{E248EB12-4FEA-4A66-A2A1-166980F462BE}" dt="2025-11-15T22:49:58.321" v="26992"/>
          <ac:picMkLst>
            <pc:docMk/>
            <pc:sldMk cId="4161934137" sldId="353"/>
            <ac:picMk id="3" creationId="{E585D871-061F-2315-ED10-BD6BC5EA8229}"/>
          </ac:picMkLst>
        </pc:picChg>
      </pc:sldChg>
      <pc:sldChg chg="addSp delSp modSp add mod ord">
        <pc:chgData name="Gregory Pinchinat" userId="7eda1bfc49f6fc5e" providerId="LiveId" clId="{E248EB12-4FEA-4A66-A2A1-166980F462BE}" dt="2025-11-15T22:59:51.017" v="27173" actId="20577"/>
        <pc:sldMkLst>
          <pc:docMk/>
          <pc:sldMk cId="2931735589" sldId="354"/>
        </pc:sldMkLst>
        <pc:spChg chg="mod">
          <ac:chgData name="Gregory Pinchinat" userId="7eda1bfc49f6fc5e" providerId="LiveId" clId="{E248EB12-4FEA-4A66-A2A1-166980F462BE}" dt="2025-11-15T22:59:51.017" v="27173" actId="20577"/>
          <ac:spMkLst>
            <pc:docMk/>
            <pc:sldMk cId="2931735589" sldId="354"/>
            <ac:spMk id="2" creationId="{6AE0DBE1-DADE-C581-E571-D354B7DB23B9}"/>
          </ac:spMkLst>
        </pc:spChg>
        <pc:picChg chg="add mod ord">
          <ac:chgData name="Gregory Pinchinat" userId="7eda1bfc49f6fc5e" providerId="LiveId" clId="{E248EB12-4FEA-4A66-A2A1-166980F462BE}" dt="2025-11-15T22:56:56.250" v="27065" actId="14100"/>
          <ac:picMkLst>
            <pc:docMk/>
            <pc:sldMk cId="2931735589" sldId="354"/>
            <ac:picMk id="7" creationId="{05D57A8C-39CE-66AB-9B43-A34580DB7CB5}"/>
          </ac:picMkLst>
        </pc:picChg>
      </pc:sldChg>
      <pc:sldChg chg="modSp add mod ord">
        <pc:chgData name="Gregory Pinchinat" userId="7eda1bfc49f6fc5e" providerId="LiveId" clId="{E248EB12-4FEA-4A66-A2A1-166980F462BE}" dt="2025-11-15T23:29:26.266" v="28197" actId="5793"/>
        <pc:sldMkLst>
          <pc:docMk/>
          <pc:sldMk cId="548432617" sldId="356"/>
        </pc:sldMkLst>
        <pc:spChg chg="mod">
          <ac:chgData name="Gregory Pinchinat" userId="7eda1bfc49f6fc5e" providerId="LiveId" clId="{E248EB12-4FEA-4A66-A2A1-166980F462BE}" dt="2025-11-15T23:03:24.073" v="27313" actId="20577"/>
          <ac:spMkLst>
            <pc:docMk/>
            <pc:sldMk cId="548432617" sldId="356"/>
            <ac:spMk id="2" creationId="{0FD5AB83-0159-1D99-D70A-3CED1C481426}"/>
          </ac:spMkLst>
        </pc:spChg>
        <pc:spChg chg="mod">
          <ac:chgData name="Gregory Pinchinat" userId="7eda1bfc49f6fc5e" providerId="LiveId" clId="{E248EB12-4FEA-4A66-A2A1-166980F462BE}" dt="2025-11-15T23:06:33.627" v="27579" actId="20577"/>
          <ac:spMkLst>
            <pc:docMk/>
            <pc:sldMk cId="548432617" sldId="356"/>
            <ac:spMk id="9" creationId="{4C0DB098-480B-28D7-3B5F-9B12A3FF1C91}"/>
          </ac:spMkLst>
        </pc:spChg>
        <pc:spChg chg="mod">
          <ac:chgData name="Gregory Pinchinat" userId="7eda1bfc49f6fc5e" providerId="LiveId" clId="{E248EB12-4FEA-4A66-A2A1-166980F462BE}" dt="2025-11-15T23:29:04.524" v="28193" actId="20577"/>
          <ac:spMkLst>
            <pc:docMk/>
            <pc:sldMk cId="548432617" sldId="356"/>
            <ac:spMk id="14" creationId="{F02F3F57-E06F-013E-3A57-51939E423762}"/>
          </ac:spMkLst>
        </pc:spChg>
        <pc:spChg chg="mod">
          <ac:chgData name="Gregory Pinchinat" userId="7eda1bfc49f6fc5e" providerId="LiveId" clId="{E248EB12-4FEA-4A66-A2A1-166980F462BE}" dt="2025-11-15T23:08:21.369" v="27728" actId="20577"/>
          <ac:spMkLst>
            <pc:docMk/>
            <pc:sldMk cId="548432617" sldId="356"/>
            <ac:spMk id="15" creationId="{121655FA-3D0B-B56B-496E-E397F20F350F}"/>
          </ac:spMkLst>
        </pc:spChg>
        <pc:spChg chg="mod">
          <ac:chgData name="Gregory Pinchinat" userId="7eda1bfc49f6fc5e" providerId="LiveId" clId="{E248EB12-4FEA-4A66-A2A1-166980F462BE}" dt="2025-11-15T23:29:17.211" v="28195" actId="20577"/>
          <ac:spMkLst>
            <pc:docMk/>
            <pc:sldMk cId="548432617" sldId="356"/>
            <ac:spMk id="16" creationId="{96D55BE3-EA68-B8D2-D075-4D7AC38A3C8C}"/>
          </ac:spMkLst>
        </pc:spChg>
        <pc:spChg chg="mod">
          <ac:chgData name="Gregory Pinchinat" userId="7eda1bfc49f6fc5e" providerId="LiveId" clId="{E248EB12-4FEA-4A66-A2A1-166980F462BE}" dt="2025-11-15T23:09:11.510" v="27922" actId="20577"/>
          <ac:spMkLst>
            <pc:docMk/>
            <pc:sldMk cId="548432617" sldId="356"/>
            <ac:spMk id="17" creationId="{805D1B2A-C7D5-2DFA-14EF-76C9CAB95DCD}"/>
          </ac:spMkLst>
        </pc:spChg>
        <pc:spChg chg="mod">
          <ac:chgData name="Gregory Pinchinat" userId="7eda1bfc49f6fc5e" providerId="LiveId" clId="{E248EB12-4FEA-4A66-A2A1-166980F462BE}" dt="2025-11-15T23:29:26.266" v="28197" actId="5793"/>
          <ac:spMkLst>
            <pc:docMk/>
            <pc:sldMk cId="548432617" sldId="356"/>
            <ac:spMk id="18" creationId="{0A3E563C-DCB9-781E-3C6F-74F93037A9C8}"/>
          </ac:spMkLst>
        </pc:spChg>
      </pc:sldChg>
      <pc:sldChg chg="addSp modSp add mod ord modClrScheme chgLayout">
        <pc:chgData name="Gregory Pinchinat" userId="7eda1bfc49f6fc5e" providerId="LiveId" clId="{E248EB12-4FEA-4A66-A2A1-166980F462BE}" dt="2025-11-16T13:41:33.466" v="31738" actId="20577"/>
        <pc:sldMkLst>
          <pc:docMk/>
          <pc:sldMk cId="2993549593" sldId="357"/>
        </pc:sldMkLst>
        <pc:spChg chg="add mod ord">
          <ac:chgData name="Gregory Pinchinat" userId="7eda1bfc49f6fc5e" providerId="LiveId" clId="{E248EB12-4FEA-4A66-A2A1-166980F462BE}" dt="2025-11-16T13:41:33.466" v="31738" actId="20577"/>
          <ac:spMkLst>
            <pc:docMk/>
            <pc:sldMk cId="2993549593" sldId="357"/>
            <ac:spMk id="2" creationId="{7854209A-E48B-10FA-A577-CAF4286728A3}"/>
          </ac:spMkLst>
        </pc:spChg>
        <pc:spChg chg="mod ord">
          <ac:chgData name="Gregory Pinchinat" userId="7eda1bfc49f6fc5e" providerId="LiveId" clId="{E248EB12-4FEA-4A66-A2A1-166980F462BE}" dt="2025-11-16T12:41:04.903" v="29476" actId="20577"/>
          <ac:spMkLst>
            <pc:docMk/>
            <pc:sldMk cId="2993549593" sldId="357"/>
            <ac:spMk id="6" creationId="{DD0119CC-DF0E-B836-F7E3-8519A70EBE4B}"/>
          </ac:spMkLst>
        </pc:spChg>
      </pc:sldChg>
      <pc:sldChg chg="modSp add mod ord">
        <pc:chgData name="Gregory Pinchinat" userId="7eda1bfc49f6fc5e" providerId="LiveId" clId="{E248EB12-4FEA-4A66-A2A1-166980F462BE}" dt="2025-11-16T12:45:06.203" v="29479"/>
        <pc:sldMkLst>
          <pc:docMk/>
          <pc:sldMk cId="1501114326" sldId="358"/>
        </pc:sldMkLst>
        <pc:picChg chg="mod">
          <ac:chgData name="Gregory Pinchinat" userId="7eda1bfc49f6fc5e" providerId="LiveId" clId="{E248EB12-4FEA-4A66-A2A1-166980F462BE}" dt="2025-11-16T12:44:55.071" v="29477" actId="14826"/>
          <ac:picMkLst>
            <pc:docMk/>
            <pc:sldMk cId="1501114326" sldId="358"/>
            <ac:picMk id="3" creationId="{2C587308-53D5-DA29-EBE3-A0CE68CCAD89}"/>
          </ac:picMkLst>
        </pc:picChg>
      </pc:sldChg>
      <pc:sldChg chg="addSp delSp modSp add del mod">
        <pc:chgData name="Gregory Pinchinat" userId="7eda1bfc49f6fc5e" providerId="LiveId" clId="{E248EB12-4FEA-4A66-A2A1-166980F462BE}" dt="2025-11-16T13:38:48.714" v="31571" actId="20577"/>
        <pc:sldMkLst>
          <pc:docMk/>
          <pc:sldMk cId="743706687" sldId="359"/>
        </pc:sldMkLst>
        <pc:spChg chg="mod">
          <ac:chgData name="Gregory Pinchinat" userId="7eda1bfc49f6fc5e" providerId="LiveId" clId="{E248EB12-4FEA-4A66-A2A1-166980F462BE}" dt="2025-11-16T13:38:23.657" v="31560" actId="20577"/>
          <ac:spMkLst>
            <pc:docMk/>
            <pc:sldMk cId="743706687" sldId="359"/>
            <ac:spMk id="6" creationId="{9265B919-9E4A-B7A4-6927-C70903404DA5}"/>
          </ac:spMkLst>
        </pc:spChg>
        <pc:spChg chg="add mod">
          <ac:chgData name="Gregory Pinchinat" userId="7eda1bfc49f6fc5e" providerId="LiveId" clId="{E248EB12-4FEA-4A66-A2A1-166980F462BE}" dt="2025-11-16T13:32:25.055" v="31552" actId="20577"/>
          <ac:spMkLst>
            <pc:docMk/>
            <pc:sldMk cId="743706687" sldId="359"/>
            <ac:spMk id="8" creationId="{A4764721-6406-438F-5D8A-39B364897A92}"/>
          </ac:spMkLst>
        </pc:spChg>
        <pc:spChg chg="add mod">
          <ac:chgData name="Gregory Pinchinat" userId="7eda1bfc49f6fc5e" providerId="LiveId" clId="{E248EB12-4FEA-4A66-A2A1-166980F462BE}" dt="2025-11-16T13:38:48.714" v="31571" actId="20577"/>
          <ac:spMkLst>
            <pc:docMk/>
            <pc:sldMk cId="743706687" sldId="359"/>
            <ac:spMk id="11" creationId="{A152A7A8-8408-CFE3-CA23-17CCE4FE55EB}"/>
          </ac:spMkLst>
        </pc:spChg>
        <pc:picChg chg="add mod">
          <ac:chgData name="Gregory Pinchinat" userId="7eda1bfc49f6fc5e" providerId="LiveId" clId="{E248EB12-4FEA-4A66-A2A1-166980F462BE}" dt="2025-11-16T13:11:54.351" v="30597" actId="1076"/>
          <ac:picMkLst>
            <pc:docMk/>
            <pc:sldMk cId="743706687" sldId="359"/>
            <ac:picMk id="4" creationId="{A20981B6-675E-70C7-EFE6-B768C6E294B5}"/>
          </ac:picMkLst>
        </pc:picChg>
        <pc:picChg chg="add mod">
          <ac:chgData name="Gregory Pinchinat" userId="7eda1bfc49f6fc5e" providerId="LiveId" clId="{E248EB12-4FEA-4A66-A2A1-166980F462BE}" dt="2025-11-16T13:12:53.184" v="30646" actId="1076"/>
          <ac:picMkLst>
            <pc:docMk/>
            <pc:sldMk cId="743706687" sldId="359"/>
            <ac:picMk id="5" creationId="{C8D2439B-96AE-9E4A-CA39-93C9D3FFD349}"/>
          </ac:picMkLst>
        </pc:picChg>
        <pc:picChg chg="add mod">
          <ac:chgData name="Gregory Pinchinat" userId="7eda1bfc49f6fc5e" providerId="LiveId" clId="{E248EB12-4FEA-4A66-A2A1-166980F462BE}" dt="2025-11-16T13:12:06.328" v="30601" actId="1037"/>
          <ac:picMkLst>
            <pc:docMk/>
            <pc:sldMk cId="743706687" sldId="359"/>
            <ac:picMk id="7" creationId="{91EEA091-3C01-9310-29E7-C75459354A75}"/>
          </ac:picMkLst>
        </pc:picChg>
        <pc:picChg chg="add mod">
          <ac:chgData name="Gregory Pinchinat" userId="7eda1bfc49f6fc5e" providerId="LiveId" clId="{E248EB12-4FEA-4A66-A2A1-166980F462BE}" dt="2025-11-16T13:12:39.915" v="30645" actId="1038"/>
          <ac:picMkLst>
            <pc:docMk/>
            <pc:sldMk cId="743706687" sldId="359"/>
            <ac:picMk id="9" creationId="{C5C1901B-FDC2-67E1-94DD-90C275C74A1F}"/>
          </ac:picMkLst>
        </pc:picChg>
        <pc:picChg chg="add mod">
          <ac:chgData name="Gregory Pinchinat" userId="7eda1bfc49f6fc5e" providerId="LiveId" clId="{E248EB12-4FEA-4A66-A2A1-166980F462BE}" dt="2025-11-16T13:26:13.428" v="31112" actId="1036"/>
          <ac:picMkLst>
            <pc:docMk/>
            <pc:sldMk cId="743706687" sldId="359"/>
            <ac:picMk id="12" creationId="{87BDE16C-2AB3-CC3E-21B1-10A397125724}"/>
          </ac:picMkLst>
        </pc:picChg>
        <pc:picChg chg="add mod">
          <ac:chgData name="Gregory Pinchinat" userId="7eda1bfc49f6fc5e" providerId="LiveId" clId="{E248EB12-4FEA-4A66-A2A1-166980F462BE}" dt="2025-11-16T13:28:39.325" v="31318" actId="1037"/>
          <ac:picMkLst>
            <pc:docMk/>
            <pc:sldMk cId="743706687" sldId="359"/>
            <ac:picMk id="15" creationId="{8EAE698D-4659-A90A-C46E-B894948F54D9}"/>
          </ac:picMkLst>
        </pc:picChg>
      </pc:sldChg>
      <pc:sldChg chg="modSp add mod ord">
        <pc:chgData name="Gregory Pinchinat" userId="7eda1bfc49f6fc5e" providerId="LiveId" clId="{E248EB12-4FEA-4A66-A2A1-166980F462BE}" dt="2025-11-16T13:37:43.308" v="31558" actId="14100"/>
        <pc:sldMkLst>
          <pc:docMk/>
          <pc:sldMk cId="475626133" sldId="360"/>
        </pc:sldMkLst>
        <pc:picChg chg="mod">
          <ac:chgData name="Gregory Pinchinat" userId="7eda1bfc49f6fc5e" providerId="LiveId" clId="{E248EB12-4FEA-4A66-A2A1-166980F462BE}" dt="2025-11-16T13:37:43.308" v="31558" actId="14100"/>
          <ac:picMkLst>
            <pc:docMk/>
            <pc:sldMk cId="475626133" sldId="360"/>
            <ac:picMk id="3" creationId="{ABFB0333-7752-4628-6DB3-CC798630CF4F}"/>
          </ac:picMkLst>
        </pc:picChg>
      </pc:sldChg>
      <pc:sldChg chg="modSp add mod ord">
        <pc:chgData name="Gregory Pinchinat" userId="7eda1bfc49f6fc5e" providerId="LiveId" clId="{E248EB12-4FEA-4A66-A2A1-166980F462BE}" dt="2025-11-16T13:44:20.895" v="32028" actId="27636"/>
        <pc:sldMkLst>
          <pc:docMk/>
          <pc:sldMk cId="2129104058" sldId="361"/>
        </pc:sldMkLst>
        <pc:spChg chg="mod">
          <ac:chgData name="Gregory Pinchinat" userId="7eda1bfc49f6fc5e" providerId="LiveId" clId="{E248EB12-4FEA-4A66-A2A1-166980F462BE}" dt="2025-11-16T13:44:20.895" v="32028" actId="27636"/>
          <ac:spMkLst>
            <pc:docMk/>
            <pc:sldMk cId="2129104058" sldId="361"/>
            <ac:spMk id="2" creationId="{469585D1-6B17-8E36-3D86-6899D0D09D90}"/>
          </ac:spMkLst>
        </pc:spChg>
        <pc:spChg chg="mod">
          <ac:chgData name="Gregory Pinchinat" userId="7eda1bfc49f6fc5e" providerId="LiveId" clId="{E248EB12-4FEA-4A66-A2A1-166980F462BE}" dt="2025-11-16T13:39:13.375" v="31576" actId="20577"/>
          <ac:spMkLst>
            <pc:docMk/>
            <pc:sldMk cId="2129104058" sldId="361"/>
            <ac:spMk id="6" creationId="{1CE1D5FB-BFD4-CC13-0F82-E8C7C0CEB52D}"/>
          </ac:spMkLst>
        </pc:spChg>
      </pc:sldChg>
      <pc:sldChg chg="modSp add mod ord">
        <pc:chgData name="Gregory Pinchinat" userId="7eda1bfc49f6fc5e" providerId="LiveId" clId="{E248EB12-4FEA-4A66-A2A1-166980F462BE}" dt="2025-11-16T13:49:14.249" v="32034" actId="14100"/>
        <pc:sldMkLst>
          <pc:docMk/>
          <pc:sldMk cId="591034690" sldId="362"/>
        </pc:sldMkLst>
        <pc:picChg chg="mod">
          <ac:chgData name="Gregory Pinchinat" userId="7eda1bfc49f6fc5e" providerId="LiveId" clId="{E248EB12-4FEA-4A66-A2A1-166980F462BE}" dt="2025-11-16T13:49:14.249" v="32034" actId="14100"/>
          <ac:picMkLst>
            <pc:docMk/>
            <pc:sldMk cId="591034690" sldId="362"/>
            <ac:picMk id="3" creationId="{8E8F6208-C47E-58D4-41F6-A9D83B94104B}"/>
          </ac:picMkLst>
        </pc:picChg>
      </pc:sldChg>
      <pc:sldChg chg="delSp modSp add mod ord">
        <pc:chgData name="Gregory Pinchinat" userId="7eda1bfc49f6fc5e" providerId="LiveId" clId="{E248EB12-4FEA-4A66-A2A1-166980F462BE}" dt="2025-11-16T14:06:49.780" v="32696" actId="20577"/>
        <pc:sldMkLst>
          <pc:docMk/>
          <pc:sldMk cId="408344294" sldId="363"/>
        </pc:sldMkLst>
        <pc:spChg chg="mod">
          <ac:chgData name="Gregory Pinchinat" userId="7eda1bfc49f6fc5e" providerId="LiveId" clId="{E248EB12-4FEA-4A66-A2A1-166980F462BE}" dt="2025-11-16T13:59:02.943" v="32072" actId="20577"/>
          <ac:spMkLst>
            <pc:docMk/>
            <pc:sldMk cId="408344294" sldId="363"/>
            <ac:spMk id="6" creationId="{2BEFA41D-D3F5-04FD-8F55-70F8BE50D748}"/>
          </ac:spMkLst>
        </pc:spChg>
        <pc:spChg chg="mod">
          <ac:chgData name="Gregory Pinchinat" userId="7eda1bfc49f6fc5e" providerId="LiveId" clId="{E248EB12-4FEA-4A66-A2A1-166980F462BE}" dt="2025-11-16T14:06:49.780" v="32696" actId="20577"/>
          <ac:spMkLst>
            <pc:docMk/>
            <pc:sldMk cId="408344294" sldId="363"/>
            <ac:spMk id="11" creationId="{70544985-4B57-02C0-2515-127DF82B9BEE}"/>
          </ac:spMkLst>
        </pc:spChg>
      </pc:sldChg>
      <pc:sldChg chg="addSp delSp modSp add mod ord">
        <pc:chgData name="Gregory Pinchinat" userId="7eda1bfc49f6fc5e" providerId="LiveId" clId="{E248EB12-4FEA-4A66-A2A1-166980F462BE}" dt="2025-11-17T09:13:41.624" v="34660" actId="1038"/>
        <pc:sldMkLst>
          <pc:docMk/>
          <pc:sldMk cId="831177553" sldId="364"/>
        </pc:sldMkLst>
        <pc:spChg chg="mod">
          <ac:chgData name="Gregory Pinchinat" userId="7eda1bfc49f6fc5e" providerId="LiveId" clId="{E248EB12-4FEA-4A66-A2A1-166980F462BE}" dt="2025-11-17T08:33:52.668" v="34136" actId="20577"/>
          <ac:spMkLst>
            <pc:docMk/>
            <pc:sldMk cId="831177553" sldId="364"/>
            <ac:spMk id="2" creationId="{85ACB9CB-9605-0E4A-40E0-71A32DE81A4D}"/>
          </ac:spMkLst>
        </pc:spChg>
        <pc:spChg chg="mod">
          <ac:chgData name="Gregory Pinchinat" userId="7eda1bfc49f6fc5e" providerId="LiveId" clId="{E248EB12-4FEA-4A66-A2A1-166980F462BE}" dt="2025-11-17T08:13:38.592" v="33751" actId="20577"/>
          <ac:spMkLst>
            <pc:docMk/>
            <pc:sldMk cId="831177553" sldId="364"/>
            <ac:spMk id="6" creationId="{EBA33DC0-2A37-2156-99A7-4C70B884C5FA}"/>
          </ac:spMkLst>
        </pc:spChg>
        <pc:spChg chg="add mod">
          <ac:chgData name="Gregory Pinchinat" userId="7eda1bfc49f6fc5e" providerId="LiveId" clId="{E248EB12-4FEA-4A66-A2A1-166980F462BE}" dt="2025-11-17T08:14:55.164" v="33756" actId="1076"/>
          <ac:spMkLst>
            <pc:docMk/>
            <pc:sldMk cId="831177553" sldId="364"/>
            <ac:spMk id="7" creationId="{94B702EE-976F-B795-83F3-629BFCD02E58}"/>
          </ac:spMkLst>
        </pc:spChg>
        <pc:spChg chg="add mod">
          <ac:chgData name="Gregory Pinchinat" userId="7eda1bfc49f6fc5e" providerId="LiveId" clId="{E248EB12-4FEA-4A66-A2A1-166980F462BE}" dt="2025-11-17T09:13:25.076" v="34647" actId="1036"/>
          <ac:spMkLst>
            <pc:docMk/>
            <pc:sldMk cId="831177553" sldId="364"/>
            <ac:spMk id="12" creationId="{96710E02-3056-3F55-BF2B-410B6B69F246}"/>
          </ac:spMkLst>
        </pc:spChg>
        <pc:picChg chg="add mod">
          <ac:chgData name="Gregory Pinchinat" userId="7eda1bfc49f6fc5e" providerId="LiveId" clId="{E248EB12-4FEA-4A66-A2A1-166980F462BE}" dt="2025-11-17T09:13:41.624" v="34660" actId="1038"/>
          <ac:picMkLst>
            <pc:docMk/>
            <pc:sldMk cId="831177553" sldId="364"/>
            <ac:picMk id="4" creationId="{F6373512-0B2F-2069-5147-CA3CACD0A70D}"/>
          </ac:picMkLst>
        </pc:picChg>
        <pc:picChg chg="add mod">
          <ac:chgData name="Gregory Pinchinat" userId="7eda1bfc49f6fc5e" providerId="LiveId" clId="{E248EB12-4FEA-4A66-A2A1-166980F462BE}" dt="2025-11-17T09:12:11.264" v="34626" actId="14100"/>
          <ac:picMkLst>
            <pc:docMk/>
            <pc:sldMk cId="831177553" sldId="364"/>
            <ac:picMk id="9" creationId="{C1255971-AF5F-444F-04FE-BC1C873C9E22}"/>
          </ac:picMkLst>
        </pc:picChg>
        <pc:picChg chg="add mod">
          <ac:chgData name="Gregory Pinchinat" userId="7eda1bfc49f6fc5e" providerId="LiveId" clId="{E248EB12-4FEA-4A66-A2A1-166980F462BE}" dt="2025-11-17T09:13:28.244" v="34652" actId="1035"/>
          <ac:picMkLst>
            <pc:docMk/>
            <pc:sldMk cId="831177553" sldId="364"/>
            <ac:picMk id="11" creationId="{D2FEF23F-D021-75BD-1FB9-A6D88F90E753}"/>
          </ac:picMkLst>
        </pc:picChg>
      </pc:sldChg>
      <pc:sldChg chg="modSp add mod ord">
        <pc:chgData name="Gregory Pinchinat" userId="7eda1bfc49f6fc5e" providerId="LiveId" clId="{E248EB12-4FEA-4A66-A2A1-166980F462BE}" dt="2025-11-16T14:18:05.689" v="33092" actId="14826"/>
        <pc:sldMkLst>
          <pc:docMk/>
          <pc:sldMk cId="3992344234" sldId="365"/>
        </pc:sldMkLst>
        <pc:picChg chg="mod">
          <ac:chgData name="Gregory Pinchinat" userId="7eda1bfc49f6fc5e" providerId="LiveId" clId="{E248EB12-4FEA-4A66-A2A1-166980F462BE}" dt="2025-11-16T14:18:05.689" v="33092" actId="14826"/>
          <ac:picMkLst>
            <pc:docMk/>
            <pc:sldMk cId="3992344234" sldId="365"/>
            <ac:picMk id="3" creationId="{4AF4FA33-D3F6-496C-1FD8-4115B57CBCEE}"/>
          </ac:picMkLst>
        </pc:picChg>
      </pc:sldChg>
      <pc:sldChg chg="modSp add mod ord">
        <pc:chgData name="Gregory Pinchinat" userId="7eda1bfc49f6fc5e" providerId="LiveId" clId="{E248EB12-4FEA-4A66-A2A1-166980F462BE}" dt="2025-11-17T08:09:19.942" v="33541" actId="20577"/>
        <pc:sldMkLst>
          <pc:docMk/>
          <pc:sldMk cId="3835459228" sldId="366"/>
        </pc:sldMkLst>
        <pc:spChg chg="mod">
          <ac:chgData name="Gregory Pinchinat" userId="7eda1bfc49f6fc5e" providerId="LiveId" clId="{E248EB12-4FEA-4A66-A2A1-166980F462BE}" dt="2025-11-16T16:03:37.314" v="33510" actId="20577"/>
          <ac:spMkLst>
            <pc:docMk/>
            <pc:sldMk cId="3835459228" sldId="366"/>
            <ac:spMk id="2" creationId="{DA822637-AB6F-500F-DBED-7767EF63C839}"/>
          </ac:spMkLst>
        </pc:spChg>
        <pc:spChg chg="mod">
          <ac:chgData name="Gregory Pinchinat" userId="7eda1bfc49f6fc5e" providerId="LiveId" clId="{E248EB12-4FEA-4A66-A2A1-166980F462BE}" dt="2025-11-16T16:02:58.753" v="33504" actId="20577"/>
          <ac:spMkLst>
            <pc:docMk/>
            <pc:sldMk cId="3835459228" sldId="366"/>
            <ac:spMk id="4" creationId="{B2064878-5189-DFD5-7466-2E0E2B5E3FE4}"/>
          </ac:spMkLst>
        </pc:spChg>
        <pc:spChg chg="mod">
          <ac:chgData name="Gregory Pinchinat" userId="7eda1bfc49f6fc5e" providerId="LiveId" clId="{E248EB12-4FEA-4A66-A2A1-166980F462BE}" dt="2025-11-17T08:09:19.942" v="33541" actId="20577"/>
          <ac:spMkLst>
            <pc:docMk/>
            <pc:sldMk cId="3835459228" sldId="366"/>
            <ac:spMk id="6" creationId="{1DF5C5BA-7ED4-0B51-D8B6-E991A66B6351}"/>
          </ac:spMkLst>
        </pc:spChg>
      </pc:sldChg>
      <pc:sldChg chg="delSp modSp add mod">
        <pc:chgData name="Gregory Pinchinat" userId="7eda1bfc49f6fc5e" providerId="LiveId" clId="{E248EB12-4FEA-4A66-A2A1-166980F462BE}" dt="2025-11-17T09:36:27.468" v="35382" actId="20577"/>
        <pc:sldMkLst>
          <pc:docMk/>
          <pc:sldMk cId="1592165983" sldId="367"/>
        </pc:sldMkLst>
        <pc:spChg chg="mod">
          <ac:chgData name="Gregory Pinchinat" userId="7eda1bfc49f6fc5e" providerId="LiveId" clId="{E248EB12-4FEA-4A66-A2A1-166980F462BE}" dt="2025-11-17T09:19:41.966" v="34984" actId="14100"/>
          <ac:spMkLst>
            <pc:docMk/>
            <pc:sldMk cId="1592165983" sldId="367"/>
            <ac:spMk id="2" creationId="{8A084A82-46EE-95B0-9D09-A81C328548F5}"/>
          </ac:spMkLst>
        </pc:spChg>
        <pc:spChg chg="mod">
          <ac:chgData name="Gregory Pinchinat" userId="7eda1bfc49f6fc5e" providerId="LiveId" clId="{E248EB12-4FEA-4A66-A2A1-166980F462BE}" dt="2025-11-17T09:34:59.960" v="35303" actId="1036"/>
          <ac:spMkLst>
            <pc:docMk/>
            <pc:sldMk cId="1592165983" sldId="367"/>
            <ac:spMk id="5" creationId="{AC8DD458-C8E0-A88A-8E0A-B029FBD643BC}"/>
          </ac:spMkLst>
        </pc:spChg>
        <pc:spChg chg="mod">
          <ac:chgData name="Gregory Pinchinat" userId="7eda1bfc49f6fc5e" providerId="LiveId" clId="{E248EB12-4FEA-4A66-A2A1-166980F462BE}" dt="2025-11-17T08:56:47.380" v="34571" actId="20577"/>
          <ac:spMkLst>
            <pc:docMk/>
            <pc:sldMk cId="1592165983" sldId="367"/>
            <ac:spMk id="6" creationId="{1B4CD25E-7D29-49FD-D1E7-7FCCBA216BF5}"/>
          </ac:spMkLst>
        </pc:spChg>
        <pc:spChg chg="mod">
          <ac:chgData name="Gregory Pinchinat" userId="7eda1bfc49f6fc5e" providerId="LiveId" clId="{E248EB12-4FEA-4A66-A2A1-166980F462BE}" dt="2025-11-17T09:36:27.468" v="35382" actId="20577"/>
          <ac:spMkLst>
            <pc:docMk/>
            <pc:sldMk cId="1592165983" sldId="367"/>
            <ac:spMk id="10" creationId="{0A87715E-3CD2-2B93-F765-05FC206828F8}"/>
          </ac:spMkLst>
        </pc:spChg>
      </pc:sldChg>
      <pc:sldChg chg="addSp delSp modSp add mod ord">
        <pc:chgData name="Gregory Pinchinat" userId="7eda1bfc49f6fc5e" providerId="LiveId" clId="{E248EB12-4FEA-4A66-A2A1-166980F462BE}" dt="2025-11-17T09:44:26.938" v="35773" actId="1035"/>
        <pc:sldMkLst>
          <pc:docMk/>
          <pc:sldMk cId="2692164039" sldId="368"/>
        </pc:sldMkLst>
        <pc:spChg chg="mod">
          <ac:chgData name="Gregory Pinchinat" userId="7eda1bfc49f6fc5e" providerId="LiveId" clId="{E248EB12-4FEA-4A66-A2A1-166980F462BE}" dt="2025-11-17T09:36:53.910" v="35399" actId="20577"/>
          <ac:spMkLst>
            <pc:docMk/>
            <pc:sldMk cId="2692164039" sldId="368"/>
            <ac:spMk id="6" creationId="{C604673E-7CC9-D039-8233-570B3575E23C}"/>
          </ac:spMkLst>
        </pc:spChg>
        <pc:spChg chg="add mod">
          <ac:chgData name="Gregory Pinchinat" userId="7eda1bfc49f6fc5e" providerId="LiveId" clId="{E248EB12-4FEA-4A66-A2A1-166980F462BE}" dt="2025-11-17T09:44:26.938" v="35773" actId="1035"/>
          <ac:spMkLst>
            <pc:docMk/>
            <pc:sldMk cId="2692164039" sldId="368"/>
            <ac:spMk id="8" creationId="{79DCF7F0-B0B6-C7A3-C531-480685181400}"/>
          </ac:spMkLst>
        </pc:spChg>
      </pc:sldChg>
      <pc:sldChg chg="modSp add mod ord">
        <pc:chgData name="Gregory Pinchinat" userId="7eda1bfc49f6fc5e" providerId="LiveId" clId="{E248EB12-4FEA-4A66-A2A1-166980F462BE}" dt="2025-11-17T09:45:59.863" v="35796" actId="20577"/>
        <pc:sldMkLst>
          <pc:docMk/>
          <pc:sldMk cId="3020367903" sldId="369"/>
        </pc:sldMkLst>
        <pc:spChg chg="mod">
          <ac:chgData name="Gregory Pinchinat" userId="7eda1bfc49f6fc5e" providerId="LiveId" clId="{E248EB12-4FEA-4A66-A2A1-166980F462BE}" dt="2025-11-17T09:45:59.863" v="35796" actId="20577"/>
          <ac:spMkLst>
            <pc:docMk/>
            <pc:sldMk cId="3020367903" sldId="369"/>
            <ac:spMk id="6" creationId="{33938335-E7BB-78F5-41FB-D9E5D1CE1587}"/>
          </ac:spMkLst>
        </pc:spChg>
      </pc:sldChg>
      <pc:sldChg chg="modSp add mod ord">
        <pc:chgData name="Gregory Pinchinat" userId="7eda1bfc49f6fc5e" providerId="LiveId" clId="{E248EB12-4FEA-4A66-A2A1-166980F462BE}" dt="2025-11-17T09:46:19.846" v="35811" actId="20577"/>
        <pc:sldMkLst>
          <pc:docMk/>
          <pc:sldMk cId="168044182" sldId="370"/>
        </pc:sldMkLst>
        <pc:spChg chg="mod">
          <ac:chgData name="Gregory Pinchinat" userId="7eda1bfc49f6fc5e" providerId="LiveId" clId="{E248EB12-4FEA-4A66-A2A1-166980F462BE}" dt="2025-11-17T09:46:19.846" v="35811" actId="20577"/>
          <ac:spMkLst>
            <pc:docMk/>
            <pc:sldMk cId="168044182" sldId="370"/>
            <ac:spMk id="6" creationId="{00BDA10C-30DD-59B4-100F-69A12F7BFA35}"/>
          </ac:spMkLst>
        </pc:spChg>
      </pc:sldChg>
      <pc:sldChg chg="del">
        <pc:chgData name="Gregory Pinchinat" userId="7eda1bfc49f6fc5e" providerId="LiveId" clId="{E248EB12-4FEA-4A66-A2A1-166980F462BE}" dt="2025-11-23T11:50:28.156" v="36008" actId="2696"/>
        <pc:sldMkLst>
          <pc:docMk/>
          <pc:sldMk cId="3427806888" sldId="3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11/20/2025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lidemodel.com/"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r-FR"/>
          </a:p>
        </p:txBody>
      </p:sp>
      <p:sp>
        <p:nvSpPr>
          <p:cNvPr id="3" name="Notes Placeholder 2"/>
          <p:cNvSpPr>
            <a:spLocks noGrp="1"/>
          </p:cNvSpPr>
          <p:nvPr>
            <p:ph type="body" idx="1"/>
          </p:nvPr>
        </p:nvSpPr>
        <p:spPr/>
        <p:txBody>
          <a:bodyPr/>
          <a:lstStyle/>
          <a:p>
            <a:r>
              <a:rPr lang="en-IN" dirty="0"/>
              <a:t>https://pixabay.com/en/achievement-agreement-business-3481967/</a:t>
            </a:r>
          </a:p>
        </p:txBody>
      </p:sp>
      <p:sp>
        <p:nvSpPr>
          <p:cNvPr id="4" name="Slide Number Placeholder 3"/>
          <p:cNvSpPr>
            <a:spLocks noGrp="1"/>
          </p:cNvSpPr>
          <p:nvPr>
            <p:ph type="sldNum" sz="quarter" idx="10"/>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50858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r-FR"/>
          </a:p>
        </p:txBody>
      </p:sp>
      <p:sp>
        <p:nvSpPr>
          <p:cNvPr id="3" name="Notes Placeholder 2"/>
          <p:cNvSpPr>
            <a:spLocks noGrp="1"/>
          </p:cNvSpPr>
          <p:nvPr>
            <p:ph type="body" idx="1"/>
          </p:nvPr>
        </p:nvSpPr>
        <p:spPr/>
        <p:txBody>
          <a:bodyPr/>
          <a:lstStyle/>
          <a:p>
            <a:r>
              <a:rPr lang="en-IN" dirty="0"/>
              <a:t>https://pixabay.com/en/office-neo-urban-apple-trend-1500461/</a:t>
            </a:r>
          </a:p>
        </p:txBody>
      </p:sp>
      <p:sp>
        <p:nvSpPr>
          <p:cNvPr id="4" name="Slide Number Placeholder 3"/>
          <p:cNvSpPr>
            <a:spLocks noGrp="1"/>
          </p:cNvSpPr>
          <p:nvPr>
            <p:ph type="sldNum" sz="quarter" idx="10"/>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2301744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r-FR"/>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2962425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B4F38-5EF9-0C3F-4ECF-0DBD02F6A0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26A4B-8239-3AF5-2035-DFDA93A27882}"/>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1C85A1C1-3070-0FE6-555E-69A394B17CF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59CC651-B561-2042-A268-D4471D6DA827}"/>
              </a:ext>
            </a:extLst>
          </p:cNvPr>
          <p:cNvSpPr>
            <a:spLocks noGrp="1"/>
          </p:cNvSpPr>
          <p:nvPr>
            <p:ph type="sldNum" sz="quarter" idx="10"/>
          </p:nvPr>
        </p:nvSpPr>
        <p:spPr/>
        <p:txBody>
          <a:bodyPr/>
          <a:lstStyle/>
          <a:p>
            <a:fld id="{CA2D21D1-52E2-420B-B491-CFF6D7BB79FB}" type="slidenum">
              <a:rPr lang="en-US" smtClean="0"/>
              <a:pPr/>
              <a:t>14</a:t>
            </a:fld>
            <a:endParaRPr lang="en-US"/>
          </a:p>
        </p:txBody>
      </p:sp>
    </p:spTree>
    <p:extLst>
      <p:ext uri="{BB962C8B-B14F-4D97-AF65-F5344CB8AC3E}">
        <p14:creationId xmlns:p14="http://schemas.microsoft.com/office/powerpoint/2010/main" val="2581918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7E096-B222-C84D-7336-87F00B99FF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2A1009-21F4-0DE8-672D-3495802EC7ED}"/>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F45CA651-4EC1-B151-93DA-7C0799FAD01C}"/>
              </a:ext>
            </a:extLst>
          </p:cNvPr>
          <p:cNvSpPr>
            <a:spLocks noGrp="1"/>
          </p:cNvSpPr>
          <p:nvPr>
            <p:ph type="body" idx="1"/>
          </p:nvPr>
        </p:nvSpPr>
        <p:spPr/>
        <p:txBody>
          <a:bodyPr/>
          <a:lstStyle/>
          <a:p>
            <a:r>
              <a:rPr lang="en-IN" dirty="0"/>
              <a:t>https://pixabay.com/en/office-neo-urban-apple-trend-1500461/</a:t>
            </a:r>
          </a:p>
        </p:txBody>
      </p:sp>
      <p:sp>
        <p:nvSpPr>
          <p:cNvPr id="4" name="Slide Number Placeholder 3">
            <a:extLst>
              <a:ext uri="{FF2B5EF4-FFF2-40B4-BE49-F238E27FC236}">
                <a16:creationId xmlns:a16="http://schemas.microsoft.com/office/drawing/2014/main" id="{31A6B6BB-2CF0-2572-AB6D-67D5F8571C91}"/>
              </a:ext>
            </a:extLst>
          </p:cNvPr>
          <p:cNvSpPr>
            <a:spLocks noGrp="1"/>
          </p:cNvSpPr>
          <p:nvPr>
            <p:ph type="sldNum" sz="quarter" idx="10"/>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3184630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r-FR"/>
          </a:p>
        </p:txBody>
      </p:sp>
      <p:sp>
        <p:nvSpPr>
          <p:cNvPr id="3" name="Notes Placeholder 2"/>
          <p:cNvSpPr>
            <a:spLocks noGrp="1"/>
          </p:cNvSpPr>
          <p:nvPr>
            <p:ph type="body" idx="1"/>
          </p:nvPr>
        </p:nvSpPr>
        <p:spPr/>
        <p:txBody>
          <a:bodyPr/>
          <a:lstStyle/>
          <a:p>
            <a:r>
              <a:rPr lang="en-IN" dirty="0"/>
              <a:t>https://pixabay.com/en/thumbs-up-okay-good-well-done-2056022/</a:t>
            </a:r>
          </a:p>
        </p:txBody>
      </p:sp>
      <p:sp>
        <p:nvSpPr>
          <p:cNvPr id="4" name="Slide Number Placeholder 3"/>
          <p:cNvSpPr>
            <a:spLocks noGrp="1"/>
          </p:cNvSpPr>
          <p:nvPr>
            <p:ph type="sldNum" sz="quarter" idx="10"/>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268426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r-FR"/>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3631351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D55C7-790B-7010-FABB-92ACECF2C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46426F-2465-6DDC-BB80-C1232137F296}"/>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8D03650B-6712-7E20-D4DE-26B0E29AAC5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EAB066F-0553-8280-399B-37F9DEA087A5}"/>
              </a:ext>
            </a:extLst>
          </p:cNvPr>
          <p:cNvSpPr>
            <a:spLocks noGrp="1"/>
          </p:cNvSpPr>
          <p:nvPr>
            <p:ph type="sldNum" sz="quarter" idx="10"/>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1277002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r-FR"/>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20</a:t>
            </a:fld>
            <a:endParaRPr lang="en-US"/>
          </a:p>
        </p:txBody>
      </p:sp>
    </p:spTree>
    <p:extLst>
      <p:ext uri="{BB962C8B-B14F-4D97-AF65-F5344CB8AC3E}">
        <p14:creationId xmlns:p14="http://schemas.microsoft.com/office/powerpoint/2010/main" val="3409891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D7CC9-A1C6-2054-32B3-B586518EF0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61D4C7-83B4-2A05-D57B-32A2B124C8B2}"/>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521B62F6-CEB1-E96F-8974-2BAF594F7F2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9492307-8B79-22D2-78E3-C7CE4CE9914D}"/>
              </a:ext>
            </a:extLst>
          </p:cNvPr>
          <p:cNvSpPr>
            <a:spLocks noGrp="1"/>
          </p:cNvSpPr>
          <p:nvPr>
            <p:ph type="sldNum" sz="quarter" idx="10"/>
          </p:nvPr>
        </p:nvSpPr>
        <p:spPr/>
        <p:txBody>
          <a:bodyPr/>
          <a:lstStyle/>
          <a:p>
            <a:fld id="{CA2D21D1-52E2-420B-B491-CFF6D7BB79FB}" type="slidenum">
              <a:rPr lang="en-US" smtClean="0"/>
              <a:pPr/>
              <a:t>21</a:t>
            </a:fld>
            <a:endParaRPr lang="en-US"/>
          </a:p>
        </p:txBody>
      </p:sp>
    </p:spTree>
    <p:extLst>
      <p:ext uri="{BB962C8B-B14F-4D97-AF65-F5344CB8AC3E}">
        <p14:creationId xmlns:p14="http://schemas.microsoft.com/office/powerpoint/2010/main" val="2507819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F4C71-8159-D9C9-9B91-0C5EF72E7C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91068D-762E-123B-18FF-B84BF327AF40}"/>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A60EBD41-3E26-FD4D-6305-FBA95B1FE1FE}"/>
              </a:ext>
            </a:extLst>
          </p:cNvPr>
          <p:cNvSpPr>
            <a:spLocks noGrp="1"/>
          </p:cNvSpPr>
          <p:nvPr>
            <p:ph type="body" idx="1"/>
          </p:nvPr>
        </p:nvSpPr>
        <p:spPr/>
        <p:txBody>
          <a:bodyPr/>
          <a:lstStyle/>
          <a:p>
            <a:r>
              <a:rPr lang="en-IN" dirty="0"/>
              <a:t>https://pixabay.com/en/open-book-library-education-read-1428428/</a:t>
            </a:r>
          </a:p>
        </p:txBody>
      </p:sp>
      <p:sp>
        <p:nvSpPr>
          <p:cNvPr id="4" name="Slide Number Placeholder 3">
            <a:extLst>
              <a:ext uri="{FF2B5EF4-FFF2-40B4-BE49-F238E27FC236}">
                <a16:creationId xmlns:a16="http://schemas.microsoft.com/office/drawing/2014/main" id="{F341ABE3-0376-4491-68CA-64269B0FA314}"/>
              </a:ext>
            </a:extLst>
          </p:cNvPr>
          <p:cNvSpPr>
            <a:spLocks noGrp="1"/>
          </p:cNvSpPr>
          <p:nvPr>
            <p:ph type="sldNum" sz="quarter" idx="10"/>
          </p:nvPr>
        </p:nvSpPr>
        <p:spPr/>
        <p:txBody>
          <a:bodyPr/>
          <a:lstStyle/>
          <a:p>
            <a:fld id="{CA2D21D1-52E2-420B-B491-CFF6D7BB79FB}" type="slidenum">
              <a:rPr lang="en-US" smtClean="0"/>
              <a:pPr/>
              <a:t>22</a:t>
            </a:fld>
            <a:endParaRPr lang="en-US"/>
          </a:p>
        </p:txBody>
      </p:sp>
    </p:spTree>
    <p:extLst>
      <p:ext uri="{BB962C8B-B14F-4D97-AF65-F5344CB8AC3E}">
        <p14:creationId xmlns:p14="http://schemas.microsoft.com/office/powerpoint/2010/main" val="2678257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r-FR"/>
          </a:p>
        </p:txBody>
      </p:sp>
      <p:sp>
        <p:nvSpPr>
          <p:cNvPr id="3" name="Notes Placeholder 2"/>
          <p:cNvSpPr>
            <a:spLocks noGrp="1"/>
          </p:cNvSpPr>
          <p:nvPr>
            <p:ph type="body" idx="1"/>
          </p:nvPr>
        </p:nvSpPr>
        <p:spPr/>
        <p:txBody>
          <a:bodyPr/>
          <a:lstStyle/>
          <a:p>
            <a:r>
              <a:rPr lang="en-IN" dirty="0"/>
              <a:t>https://pixabay.com/en/seminar-lecture-study-student-2654142/</a:t>
            </a:r>
          </a:p>
        </p:txBody>
      </p:sp>
      <p:sp>
        <p:nvSpPr>
          <p:cNvPr id="4" name="Slide Number Placeholder 3"/>
          <p:cNvSpPr>
            <a:spLocks noGrp="1"/>
          </p:cNvSpPr>
          <p:nvPr>
            <p:ph type="sldNum" sz="quarter" idx="10"/>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2035544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8930C-7B64-C816-A123-D9322D0275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02A46E-E4F9-D040-51E1-8CE282B1E745}"/>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7C810556-2D9F-C279-21B2-CF5BDD3AF94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94E8176-D6A5-3EF0-797E-24A12BE17AF2}"/>
              </a:ext>
            </a:extLst>
          </p:cNvPr>
          <p:cNvSpPr>
            <a:spLocks noGrp="1"/>
          </p:cNvSpPr>
          <p:nvPr>
            <p:ph type="sldNum" sz="quarter" idx="10"/>
          </p:nvPr>
        </p:nvSpPr>
        <p:spPr/>
        <p:txBody>
          <a:bodyPr/>
          <a:lstStyle/>
          <a:p>
            <a:fld id="{CA2D21D1-52E2-420B-B491-CFF6D7BB79FB}" type="slidenum">
              <a:rPr lang="en-US" smtClean="0"/>
              <a:pPr/>
              <a:t>23</a:t>
            </a:fld>
            <a:endParaRPr lang="en-US"/>
          </a:p>
        </p:txBody>
      </p:sp>
    </p:spTree>
    <p:extLst>
      <p:ext uri="{BB962C8B-B14F-4D97-AF65-F5344CB8AC3E}">
        <p14:creationId xmlns:p14="http://schemas.microsoft.com/office/powerpoint/2010/main" val="414524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6BA21-DB7E-E371-25D2-76DA884476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C4ACF1-FC01-C80D-C9AE-BD6033294979}"/>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72526F20-09EE-AE99-CD58-B7B9CBE12008}"/>
              </a:ext>
            </a:extLst>
          </p:cNvPr>
          <p:cNvSpPr>
            <a:spLocks noGrp="1"/>
          </p:cNvSpPr>
          <p:nvPr>
            <p:ph type="body" idx="1"/>
          </p:nvPr>
        </p:nvSpPr>
        <p:spPr/>
        <p:txBody>
          <a:bodyPr/>
          <a:lstStyle/>
          <a:p>
            <a:r>
              <a:rPr lang="en-IN" dirty="0"/>
              <a:t>https://pixabay.com/en/office-neo-urban-apple-trend-1500461/</a:t>
            </a:r>
          </a:p>
        </p:txBody>
      </p:sp>
      <p:sp>
        <p:nvSpPr>
          <p:cNvPr id="4" name="Slide Number Placeholder 3">
            <a:extLst>
              <a:ext uri="{FF2B5EF4-FFF2-40B4-BE49-F238E27FC236}">
                <a16:creationId xmlns:a16="http://schemas.microsoft.com/office/drawing/2014/main" id="{7E80C334-C801-2D35-3674-994BB3927373}"/>
              </a:ext>
            </a:extLst>
          </p:cNvPr>
          <p:cNvSpPr>
            <a:spLocks noGrp="1"/>
          </p:cNvSpPr>
          <p:nvPr>
            <p:ph type="sldNum" sz="quarter" idx="10"/>
          </p:nvPr>
        </p:nvSpPr>
        <p:spPr/>
        <p:txBody>
          <a:bodyPr/>
          <a:lstStyle/>
          <a:p>
            <a:fld id="{CA2D21D1-52E2-420B-B491-CFF6D7BB79FB}" type="slidenum">
              <a:rPr lang="en-US" smtClean="0"/>
              <a:pPr/>
              <a:t>24</a:t>
            </a:fld>
            <a:endParaRPr lang="en-US"/>
          </a:p>
        </p:txBody>
      </p:sp>
    </p:spTree>
    <p:extLst>
      <p:ext uri="{BB962C8B-B14F-4D97-AF65-F5344CB8AC3E}">
        <p14:creationId xmlns:p14="http://schemas.microsoft.com/office/powerpoint/2010/main" val="1835754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E08E1-364B-69DE-916D-D4AE7AB41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A05177-6768-F98E-1234-4AE23E19E813}"/>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E2CA6FC6-DB54-3D87-CD77-06201B94567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E155CDA-1F29-7E8C-EDBC-6DE5A9B6D3EF}"/>
              </a:ext>
            </a:extLst>
          </p:cNvPr>
          <p:cNvSpPr>
            <a:spLocks noGrp="1"/>
          </p:cNvSpPr>
          <p:nvPr>
            <p:ph type="sldNum" sz="quarter" idx="10"/>
          </p:nvPr>
        </p:nvSpPr>
        <p:spPr/>
        <p:txBody>
          <a:bodyPr/>
          <a:lstStyle/>
          <a:p>
            <a:fld id="{CA2D21D1-52E2-420B-B491-CFF6D7BB79FB}" type="slidenum">
              <a:rPr lang="en-US" smtClean="0"/>
              <a:pPr/>
              <a:t>25</a:t>
            </a:fld>
            <a:endParaRPr lang="en-US"/>
          </a:p>
        </p:txBody>
      </p:sp>
    </p:spTree>
    <p:extLst>
      <p:ext uri="{BB962C8B-B14F-4D97-AF65-F5344CB8AC3E}">
        <p14:creationId xmlns:p14="http://schemas.microsoft.com/office/powerpoint/2010/main" val="2924899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E4A7C-B834-0D67-4ABC-5C421683CB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6488A3-C18E-ED21-105D-4F8E3B686496}"/>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875E5DDF-550A-BDA1-2131-573A6F9C2B4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2F23F1D-C8D8-AD32-4445-55A4558B5B94}"/>
              </a:ext>
            </a:extLst>
          </p:cNvPr>
          <p:cNvSpPr>
            <a:spLocks noGrp="1"/>
          </p:cNvSpPr>
          <p:nvPr>
            <p:ph type="sldNum" sz="quarter" idx="10"/>
          </p:nvPr>
        </p:nvSpPr>
        <p:spPr/>
        <p:txBody>
          <a:bodyPr/>
          <a:lstStyle/>
          <a:p>
            <a:fld id="{CA2D21D1-52E2-420B-B491-CFF6D7BB79FB}" type="slidenum">
              <a:rPr lang="en-US" smtClean="0"/>
              <a:pPr/>
              <a:t>27</a:t>
            </a:fld>
            <a:endParaRPr lang="en-US"/>
          </a:p>
        </p:txBody>
      </p:sp>
    </p:spTree>
    <p:extLst>
      <p:ext uri="{BB962C8B-B14F-4D97-AF65-F5344CB8AC3E}">
        <p14:creationId xmlns:p14="http://schemas.microsoft.com/office/powerpoint/2010/main" val="2883611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0AC24-233E-9FEC-46EE-A4B0BCBED0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CB8862-EB4B-BD40-D7C8-25E13AC4BC3D}"/>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DB4F3352-1903-21C1-9E98-33E7F34F3DB4}"/>
              </a:ext>
            </a:extLst>
          </p:cNvPr>
          <p:cNvSpPr>
            <a:spLocks noGrp="1"/>
          </p:cNvSpPr>
          <p:nvPr>
            <p:ph type="body" idx="1"/>
          </p:nvPr>
        </p:nvSpPr>
        <p:spPr/>
        <p:txBody>
          <a:bodyPr/>
          <a:lstStyle/>
          <a:p>
            <a:r>
              <a:rPr lang="en-IN" dirty="0"/>
              <a:t>https://pixabay.com/en/open-book-library-education-read-1428428/</a:t>
            </a:r>
          </a:p>
        </p:txBody>
      </p:sp>
      <p:sp>
        <p:nvSpPr>
          <p:cNvPr id="4" name="Slide Number Placeholder 3">
            <a:extLst>
              <a:ext uri="{FF2B5EF4-FFF2-40B4-BE49-F238E27FC236}">
                <a16:creationId xmlns:a16="http://schemas.microsoft.com/office/drawing/2014/main" id="{B9EDB72F-C367-D2F1-B23F-6A8B52BF0FFD}"/>
              </a:ext>
            </a:extLst>
          </p:cNvPr>
          <p:cNvSpPr>
            <a:spLocks noGrp="1"/>
          </p:cNvSpPr>
          <p:nvPr>
            <p:ph type="sldNum" sz="quarter" idx="10"/>
          </p:nvPr>
        </p:nvSpPr>
        <p:spPr/>
        <p:txBody>
          <a:bodyPr/>
          <a:lstStyle/>
          <a:p>
            <a:fld id="{CA2D21D1-52E2-420B-B491-CFF6D7BB79FB}" type="slidenum">
              <a:rPr lang="en-US" smtClean="0"/>
              <a:pPr/>
              <a:t>31</a:t>
            </a:fld>
            <a:endParaRPr lang="en-US"/>
          </a:p>
        </p:txBody>
      </p:sp>
    </p:spTree>
    <p:extLst>
      <p:ext uri="{BB962C8B-B14F-4D97-AF65-F5344CB8AC3E}">
        <p14:creationId xmlns:p14="http://schemas.microsoft.com/office/powerpoint/2010/main" val="3563764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B60E8-6D14-0456-F630-C997869A1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3065E0-B657-1AB1-4BFA-3D202F95EAD5}"/>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350153AF-A008-893A-E433-C76379C65FE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C316CFC-E70B-F8C3-FE23-58D25A3BE1DB}"/>
              </a:ext>
            </a:extLst>
          </p:cNvPr>
          <p:cNvSpPr>
            <a:spLocks noGrp="1"/>
          </p:cNvSpPr>
          <p:nvPr>
            <p:ph type="sldNum" sz="quarter" idx="10"/>
          </p:nvPr>
        </p:nvSpPr>
        <p:spPr/>
        <p:txBody>
          <a:bodyPr/>
          <a:lstStyle/>
          <a:p>
            <a:fld id="{CA2D21D1-52E2-420B-B491-CFF6D7BB79FB}" type="slidenum">
              <a:rPr lang="en-US" smtClean="0"/>
              <a:pPr/>
              <a:t>32</a:t>
            </a:fld>
            <a:endParaRPr lang="en-US"/>
          </a:p>
        </p:txBody>
      </p:sp>
    </p:spTree>
    <p:extLst>
      <p:ext uri="{BB962C8B-B14F-4D97-AF65-F5344CB8AC3E}">
        <p14:creationId xmlns:p14="http://schemas.microsoft.com/office/powerpoint/2010/main" val="3417363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71E8-CAD8-8635-8553-FDFF04D0E8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935E28-2601-27C5-03A5-7D64F1B531F4}"/>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7005B96A-99DB-8E0C-B71C-4F4DE1226CF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8462406-8CB1-26C0-1E7F-C99E3BD5368C}"/>
              </a:ext>
            </a:extLst>
          </p:cNvPr>
          <p:cNvSpPr>
            <a:spLocks noGrp="1"/>
          </p:cNvSpPr>
          <p:nvPr>
            <p:ph type="sldNum" sz="quarter" idx="10"/>
          </p:nvPr>
        </p:nvSpPr>
        <p:spPr/>
        <p:txBody>
          <a:bodyPr/>
          <a:lstStyle/>
          <a:p>
            <a:fld id="{CA2D21D1-52E2-420B-B491-CFF6D7BB79FB}" type="slidenum">
              <a:rPr lang="en-US" smtClean="0"/>
              <a:pPr/>
              <a:t>33</a:t>
            </a:fld>
            <a:endParaRPr lang="en-US"/>
          </a:p>
        </p:txBody>
      </p:sp>
    </p:spTree>
    <p:extLst>
      <p:ext uri="{BB962C8B-B14F-4D97-AF65-F5344CB8AC3E}">
        <p14:creationId xmlns:p14="http://schemas.microsoft.com/office/powerpoint/2010/main" val="1243456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235C0-7659-BBE6-FCA7-2EAA7101AD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0A731D-4267-2187-BDF1-A01775EE65B5}"/>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9D7F6272-9656-3BCF-DC08-5DF075DF11B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6BFB592-46DE-EB7E-3B07-3A7289804BA3}"/>
              </a:ext>
            </a:extLst>
          </p:cNvPr>
          <p:cNvSpPr>
            <a:spLocks noGrp="1"/>
          </p:cNvSpPr>
          <p:nvPr>
            <p:ph type="sldNum" sz="quarter" idx="10"/>
          </p:nvPr>
        </p:nvSpPr>
        <p:spPr/>
        <p:txBody>
          <a:bodyPr/>
          <a:lstStyle/>
          <a:p>
            <a:fld id="{CA2D21D1-52E2-420B-B491-CFF6D7BB79FB}" type="slidenum">
              <a:rPr lang="en-US" smtClean="0"/>
              <a:pPr/>
              <a:t>37</a:t>
            </a:fld>
            <a:endParaRPr lang="en-US"/>
          </a:p>
        </p:txBody>
      </p:sp>
    </p:spTree>
    <p:extLst>
      <p:ext uri="{BB962C8B-B14F-4D97-AF65-F5344CB8AC3E}">
        <p14:creationId xmlns:p14="http://schemas.microsoft.com/office/powerpoint/2010/main" val="9776402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25E23-45AC-C485-CA6A-47A915E6EB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501361-3ACC-47CF-EC61-33264F53F206}"/>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ED095A28-4B93-8380-14CC-E660217596A1}"/>
              </a:ext>
            </a:extLst>
          </p:cNvPr>
          <p:cNvSpPr>
            <a:spLocks noGrp="1"/>
          </p:cNvSpPr>
          <p:nvPr>
            <p:ph type="body" idx="1"/>
          </p:nvPr>
        </p:nvSpPr>
        <p:spPr/>
        <p:txBody>
          <a:bodyPr/>
          <a:lstStyle/>
          <a:p>
            <a:r>
              <a:rPr lang="en-IN" dirty="0"/>
              <a:t>https://pixabay.com/en/open-book-library-education-read-1428428/</a:t>
            </a:r>
          </a:p>
        </p:txBody>
      </p:sp>
      <p:sp>
        <p:nvSpPr>
          <p:cNvPr id="4" name="Slide Number Placeholder 3">
            <a:extLst>
              <a:ext uri="{FF2B5EF4-FFF2-40B4-BE49-F238E27FC236}">
                <a16:creationId xmlns:a16="http://schemas.microsoft.com/office/drawing/2014/main" id="{BA4E5300-CFA7-3990-7B35-E2EB9822ADA3}"/>
              </a:ext>
            </a:extLst>
          </p:cNvPr>
          <p:cNvSpPr>
            <a:spLocks noGrp="1"/>
          </p:cNvSpPr>
          <p:nvPr>
            <p:ph type="sldNum" sz="quarter" idx="10"/>
          </p:nvPr>
        </p:nvSpPr>
        <p:spPr/>
        <p:txBody>
          <a:bodyPr/>
          <a:lstStyle/>
          <a:p>
            <a:fld id="{CA2D21D1-52E2-420B-B491-CFF6D7BB79FB}" type="slidenum">
              <a:rPr lang="en-US" smtClean="0"/>
              <a:pPr/>
              <a:t>41</a:t>
            </a:fld>
            <a:endParaRPr lang="en-US"/>
          </a:p>
        </p:txBody>
      </p:sp>
    </p:spTree>
    <p:extLst>
      <p:ext uri="{BB962C8B-B14F-4D97-AF65-F5344CB8AC3E}">
        <p14:creationId xmlns:p14="http://schemas.microsoft.com/office/powerpoint/2010/main" val="87270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F1D3E-4F5C-129D-73D8-306FA4E6A8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A383D5-46AA-5904-8F3D-1E5DB2A43B44}"/>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504BE565-1943-58B5-1454-A1425A729E4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9F74BF8-5100-BE15-A9E7-943602213EDE}"/>
              </a:ext>
            </a:extLst>
          </p:cNvPr>
          <p:cNvSpPr>
            <a:spLocks noGrp="1"/>
          </p:cNvSpPr>
          <p:nvPr>
            <p:ph type="sldNum" sz="quarter" idx="10"/>
          </p:nvPr>
        </p:nvSpPr>
        <p:spPr/>
        <p:txBody>
          <a:bodyPr/>
          <a:lstStyle/>
          <a:p>
            <a:fld id="{CA2D21D1-52E2-420B-B491-CFF6D7BB79FB}" type="slidenum">
              <a:rPr lang="en-US" smtClean="0"/>
              <a:pPr/>
              <a:t>42</a:t>
            </a:fld>
            <a:endParaRPr lang="en-US"/>
          </a:p>
        </p:txBody>
      </p:sp>
    </p:spTree>
    <p:extLst>
      <p:ext uri="{BB962C8B-B14F-4D97-AF65-F5344CB8AC3E}">
        <p14:creationId xmlns:p14="http://schemas.microsoft.com/office/powerpoint/2010/main" val="2521758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r-FR"/>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3314172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6AC31-2B4E-4B05-3A79-A48288A3E0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8849D4-7F72-E84F-9505-C109A48D6057}"/>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EFB063AE-E7E4-BD06-DCC5-F8901FDED87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B7A33E5-9368-4C9B-A76D-860B90DE26EC}"/>
              </a:ext>
            </a:extLst>
          </p:cNvPr>
          <p:cNvSpPr>
            <a:spLocks noGrp="1"/>
          </p:cNvSpPr>
          <p:nvPr>
            <p:ph type="sldNum" sz="quarter" idx="10"/>
          </p:nvPr>
        </p:nvSpPr>
        <p:spPr/>
        <p:txBody>
          <a:bodyPr/>
          <a:lstStyle/>
          <a:p>
            <a:fld id="{CA2D21D1-52E2-420B-B491-CFF6D7BB79FB}" type="slidenum">
              <a:rPr lang="en-US" smtClean="0"/>
              <a:pPr/>
              <a:t>43</a:t>
            </a:fld>
            <a:endParaRPr lang="en-US"/>
          </a:p>
        </p:txBody>
      </p:sp>
    </p:spTree>
    <p:extLst>
      <p:ext uri="{BB962C8B-B14F-4D97-AF65-F5344CB8AC3E}">
        <p14:creationId xmlns:p14="http://schemas.microsoft.com/office/powerpoint/2010/main" val="3065651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027F6-0F6F-B8C2-AF17-1A960B15E2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158C29-4860-1836-26BB-AB689CDFA90B}"/>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A9E6E1B4-0C9D-48C5-4141-43ED71AB68A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C07C8DA-F3C5-F0AF-3578-9880A54EB303}"/>
              </a:ext>
            </a:extLst>
          </p:cNvPr>
          <p:cNvSpPr>
            <a:spLocks noGrp="1"/>
          </p:cNvSpPr>
          <p:nvPr>
            <p:ph type="sldNum" sz="quarter" idx="10"/>
          </p:nvPr>
        </p:nvSpPr>
        <p:spPr/>
        <p:txBody>
          <a:bodyPr/>
          <a:lstStyle/>
          <a:p>
            <a:fld id="{CA2D21D1-52E2-420B-B491-CFF6D7BB79FB}" type="slidenum">
              <a:rPr lang="en-US" smtClean="0"/>
              <a:pPr/>
              <a:t>46</a:t>
            </a:fld>
            <a:endParaRPr lang="en-US"/>
          </a:p>
        </p:txBody>
      </p:sp>
    </p:spTree>
    <p:extLst>
      <p:ext uri="{BB962C8B-B14F-4D97-AF65-F5344CB8AC3E}">
        <p14:creationId xmlns:p14="http://schemas.microsoft.com/office/powerpoint/2010/main" val="154271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FCDEF-562F-D5FC-8ACC-AE7CC9C4DC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9FDF3E-2C48-4519-49B5-9367078AE367}"/>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A4791FD5-7AAB-3B4C-03B2-6C6F1BFE2F2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9499F42-8F4F-17DD-0881-B15DCC9B60F3}"/>
              </a:ext>
            </a:extLst>
          </p:cNvPr>
          <p:cNvSpPr>
            <a:spLocks noGrp="1"/>
          </p:cNvSpPr>
          <p:nvPr>
            <p:ph type="sldNum" sz="quarter" idx="10"/>
          </p:nvPr>
        </p:nvSpPr>
        <p:spPr/>
        <p:txBody>
          <a:bodyPr/>
          <a:lstStyle/>
          <a:p>
            <a:fld id="{CA2D21D1-52E2-420B-B491-CFF6D7BB79FB}" type="slidenum">
              <a:rPr lang="en-US" smtClean="0"/>
              <a:pPr/>
              <a:t>49</a:t>
            </a:fld>
            <a:endParaRPr lang="en-US"/>
          </a:p>
        </p:txBody>
      </p:sp>
    </p:spTree>
    <p:extLst>
      <p:ext uri="{BB962C8B-B14F-4D97-AF65-F5344CB8AC3E}">
        <p14:creationId xmlns:p14="http://schemas.microsoft.com/office/powerpoint/2010/main" val="3244209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6CADB-E094-0240-C310-ED32B2873E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AD252C-75EF-7759-54A0-E36BFA9D1998}"/>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F966BA5D-C1A0-C5CA-C93C-E751FF97F10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51E0AB7-438F-4195-62BB-B5F74E531CC6}"/>
              </a:ext>
            </a:extLst>
          </p:cNvPr>
          <p:cNvSpPr>
            <a:spLocks noGrp="1"/>
          </p:cNvSpPr>
          <p:nvPr>
            <p:ph type="sldNum" sz="quarter" idx="10"/>
          </p:nvPr>
        </p:nvSpPr>
        <p:spPr/>
        <p:txBody>
          <a:bodyPr/>
          <a:lstStyle/>
          <a:p>
            <a:fld id="{CA2D21D1-52E2-420B-B491-CFF6D7BB79FB}" type="slidenum">
              <a:rPr lang="en-US" smtClean="0"/>
              <a:pPr/>
              <a:t>50</a:t>
            </a:fld>
            <a:endParaRPr lang="en-US"/>
          </a:p>
        </p:txBody>
      </p:sp>
    </p:spTree>
    <p:extLst>
      <p:ext uri="{BB962C8B-B14F-4D97-AF65-F5344CB8AC3E}">
        <p14:creationId xmlns:p14="http://schemas.microsoft.com/office/powerpoint/2010/main" val="1713501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0D5AA-95E3-0932-B45F-0AA82EEEC1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DCD2D6-ED03-E0D0-BAA2-51BEC75CBDCF}"/>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D226ADC9-AADA-B5D4-3E58-48D786564A67}"/>
              </a:ext>
            </a:extLst>
          </p:cNvPr>
          <p:cNvSpPr>
            <a:spLocks noGrp="1"/>
          </p:cNvSpPr>
          <p:nvPr>
            <p:ph type="body" idx="1"/>
          </p:nvPr>
        </p:nvSpPr>
        <p:spPr/>
        <p:txBody>
          <a:bodyPr/>
          <a:lstStyle/>
          <a:p>
            <a:r>
              <a:rPr lang="en-IN" dirty="0"/>
              <a:t>https://pixabay.com/en/open-book-library-education-read-1428428/</a:t>
            </a:r>
          </a:p>
        </p:txBody>
      </p:sp>
      <p:sp>
        <p:nvSpPr>
          <p:cNvPr id="4" name="Slide Number Placeholder 3">
            <a:extLst>
              <a:ext uri="{FF2B5EF4-FFF2-40B4-BE49-F238E27FC236}">
                <a16:creationId xmlns:a16="http://schemas.microsoft.com/office/drawing/2014/main" id="{06D4EF32-0B6B-0683-CA29-4EC75ACC06B8}"/>
              </a:ext>
            </a:extLst>
          </p:cNvPr>
          <p:cNvSpPr>
            <a:spLocks noGrp="1"/>
          </p:cNvSpPr>
          <p:nvPr>
            <p:ph type="sldNum" sz="quarter" idx="10"/>
          </p:nvPr>
        </p:nvSpPr>
        <p:spPr/>
        <p:txBody>
          <a:bodyPr/>
          <a:lstStyle/>
          <a:p>
            <a:fld id="{CA2D21D1-52E2-420B-B491-CFF6D7BB79FB}" type="slidenum">
              <a:rPr lang="en-US" smtClean="0"/>
              <a:pPr/>
              <a:t>51</a:t>
            </a:fld>
            <a:endParaRPr lang="en-US"/>
          </a:p>
        </p:txBody>
      </p:sp>
    </p:spTree>
    <p:extLst>
      <p:ext uri="{BB962C8B-B14F-4D97-AF65-F5344CB8AC3E}">
        <p14:creationId xmlns:p14="http://schemas.microsoft.com/office/powerpoint/2010/main" val="1459864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9E2E4-A033-C1D9-6ED2-31C98ECC26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17145-68CC-F689-F271-6C5302C9C5DC}"/>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EC284650-612C-27A4-9E4F-44A6EDCD93D7}"/>
              </a:ext>
            </a:extLst>
          </p:cNvPr>
          <p:cNvSpPr>
            <a:spLocks noGrp="1"/>
          </p:cNvSpPr>
          <p:nvPr>
            <p:ph type="body" idx="1"/>
          </p:nvPr>
        </p:nvSpPr>
        <p:spPr/>
        <p:txBody>
          <a:bodyPr/>
          <a:lstStyle/>
          <a:p>
            <a:r>
              <a:rPr lang="en-IN" dirty="0"/>
              <a:t>https://pixabay.com/en/office-neo-urban-apple-trend-1500461/</a:t>
            </a:r>
          </a:p>
        </p:txBody>
      </p:sp>
      <p:sp>
        <p:nvSpPr>
          <p:cNvPr id="4" name="Slide Number Placeholder 3">
            <a:extLst>
              <a:ext uri="{FF2B5EF4-FFF2-40B4-BE49-F238E27FC236}">
                <a16:creationId xmlns:a16="http://schemas.microsoft.com/office/drawing/2014/main" id="{5A75A64A-39FC-AC1C-88C3-528ED633B9A9}"/>
              </a:ext>
            </a:extLst>
          </p:cNvPr>
          <p:cNvSpPr>
            <a:spLocks noGrp="1"/>
          </p:cNvSpPr>
          <p:nvPr>
            <p:ph type="sldNum" sz="quarter" idx="10"/>
          </p:nvPr>
        </p:nvSpPr>
        <p:spPr/>
        <p:txBody>
          <a:bodyPr/>
          <a:lstStyle/>
          <a:p>
            <a:fld id="{CA2D21D1-52E2-420B-B491-CFF6D7BB79FB}" type="slidenum">
              <a:rPr lang="en-US" smtClean="0"/>
              <a:pPr/>
              <a:t>66</a:t>
            </a:fld>
            <a:endParaRPr lang="en-US"/>
          </a:p>
        </p:txBody>
      </p:sp>
    </p:spTree>
    <p:extLst>
      <p:ext uri="{BB962C8B-B14F-4D97-AF65-F5344CB8AC3E}">
        <p14:creationId xmlns:p14="http://schemas.microsoft.com/office/powerpoint/2010/main" val="1666184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E544B-1AAE-6668-1E36-C955CE3709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3AF91C-5CB9-C9AD-4984-B82AA86E653D}"/>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3BA655DD-40D2-1A30-A069-09A3894C0C0B}"/>
              </a:ext>
            </a:extLst>
          </p:cNvPr>
          <p:cNvSpPr>
            <a:spLocks noGrp="1"/>
          </p:cNvSpPr>
          <p:nvPr>
            <p:ph type="body" idx="1"/>
          </p:nvPr>
        </p:nvSpPr>
        <p:spPr/>
        <p:txBody>
          <a:bodyPr/>
          <a:lstStyle/>
          <a:p>
            <a:r>
              <a:rPr lang="en-IN" dirty="0"/>
              <a:t>https://pixabay.com/en/open-book-library-education-read-1428428/</a:t>
            </a:r>
          </a:p>
        </p:txBody>
      </p:sp>
      <p:sp>
        <p:nvSpPr>
          <p:cNvPr id="4" name="Slide Number Placeholder 3">
            <a:extLst>
              <a:ext uri="{FF2B5EF4-FFF2-40B4-BE49-F238E27FC236}">
                <a16:creationId xmlns:a16="http://schemas.microsoft.com/office/drawing/2014/main" id="{9C903E48-5CE4-75A9-0A36-4B887EB53636}"/>
              </a:ext>
            </a:extLst>
          </p:cNvPr>
          <p:cNvSpPr>
            <a:spLocks noGrp="1"/>
          </p:cNvSpPr>
          <p:nvPr>
            <p:ph type="sldNum" sz="quarter" idx="10"/>
          </p:nvPr>
        </p:nvSpPr>
        <p:spPr/>
        <p:txBody>
          <a:bodyPr/>
          <a:lstStyle/>
          <a:p>
            <a:fld id="{CA2D21D1-52E2-420B-B491-CFF6D7BB79FB}" type="slidenum">
              <a:rPr lang="en-US" smtClean="0"/>
              <a:pPr/>
              <a:t>79</a:t>
            </a:fld>
            <a:endParaRPr lang="en-US"/>
          </a:p>
        </p:txBody>
      </p:sp>
    </p:spTree>
    <p:extLst>
      <p:ext uri="{BB962C8B-B14F-4D97-AF65-F5344CB8AC3E}">
        <p14:creationId xmlns:p14="http://schemas.microsoft.com/office/powerpoint/2010/main" val="2231271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790F2-1B30-F1B4-3F0F-8C790B289A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E67047-D071-E2F2-A7E2-2E3B95FE333E}"/>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9A1254C7-9B3A-4A34-B760-01832190682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EA03F71-8241-1583-D6B8-229E81A7A085}"/>
              </a:ext>
            </a:extLst>
          </p:cNvPr>
          <p:cNvSpPr>
            <a:spLocks noGrp="1"/>
          </p:cNvSpPr>
          <p:nvPr>
            <p:ph type="sldNum" sz="quarter" idx="10"/>
          </p:nvPr>
        </p:nvSpPr>
        <p:spPr/>
        <p:txBody>
          <a:bodyPr/>
          <a:lstStyle/>
          <a:p>
            <a:fld id="{CA2D21D1-52E2-420B-B491-CFF6D7BB79FB}" type="slidenum">
              <a:rPr lang="en-US" smtClean="0"/>
              <a:pPr/>
              <a:t>80</a:t>
            </a:fld>
            <a:endParaRPr lang="en-US"/>
          </a:p>
        </p:txBody>
      </p:sp>
    </p:spTree>
    <p:extLst>
      <p:ext uri="{BB962C8B-B14F-4D97-AF65-F5344CB8AC3E}">
        <p14:creationId xmlns:p14="http://schemas.microsoft.com/office/powerpoint/2010/main" val="616529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r-FR"/>
          </a:p>
        </p:txBody>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You can safely remove this slide. This slide</a:t>
            </a:r>
            <a:r>
              <a:rPr lang="en-US" baseline="0" dirty="0"/>
              <a:t> design was provided by SlideModel.com – You can download more templates, shapes and elements for PowerPoint from </a:t>
            </a:r>
            <a:r>
              <a:rPr lang="en-US" dirty="0">
                <a:hlinkClick r:id="rId3"/>
              </a:rPr>
              <a:t>http://slidemodel.com/</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2D21D1-52E2-420B-B491-CFF6D7BB79FB}" type="slidenum">
              <a:rPr lang="en-US" smtClean="0">
                <a:solidFill>
                  <a:prstClr val="black"/>
                </a:solidFill>
              </a:rPr>
              <a:pPr>
                <a:defRPr/>
              </a:pPr>
              <a:t>86</a:t>
            </a:fld>
            <a:endParaRPr lang="en-US">
              <a:solidFill>
                <a:prstClr val="black"/>
              </a:solidFill>
            </a:endParaRPr>
          </a:p>
        </p:txBody>
      </p:sp>
    </p:spTree>
    <p:extLst>
      <p:ext uri="{BB962C8B-B14F-4D97-AF65-F5344CB8AC3E}">
        <p14:creationId xmlns:p14="http://schemas.microsoft.com/office/powerpoint/2010/main" val="2830277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0A4F9-0ACA-9931-1B74-9B9E503924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54B287-C3BD-4BC6-6F84-26C28BB29982}"/>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B3CFF276-0F04-5DE3-8A72-16743E63DFF0}"/>
              </a:ext>
            </a:extLst>
          </p:cNvPr>
          <p:cNvSpPr>
            <a:spLocks noGrp="1"/>
          </p:cNvSpPr>
          <p:nvPr>
            <p:ph type="body" idx="1"/>
          </p:nvPr>
        </p:nvSpPr>
        <p:spPr/>
        <p:txBody>
          <a:bodyPr/>
          <a:lstStyle/>
          <a:p>
            <a:r>
              <a:rPr lang="en-IN" dirty="0"/>
              <a:t>https://pixabay.com/en/seminar-lecture-study-student-2654142/</a:t>
            </a:r>
          </a:p>
        </p:txBody>
      </p:sp>
      <p:sp>
        <p:nvSpPr>
          <p:cNvPr id="4" name="Slide Number Placeholder 3">
            <a:extLst>
              <a:ext uri="{FF2B5EF4-FFF2-40B4-BE49-F238E27FC236}">
                <a16:creationId xmlns:a16="http://schemas.microsoft.com/office/drawing/2014/main" id="{EAF8AECD-191C-9E10-BD3F-AD10AFFC39C3}"/>
              </a:ext>
            </a:extLst>
          </p:cNvPr>
          <p:cNvSpPr>
            <a:spLocks noGrp="1"/>
          </p:cNvSpPr>
          <p:nvPr>
            <p:ph type="sldNum" sz="quarter" idx="10"/>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3964137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r-FR"/>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2548182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r-FR"/>
          </a:p>
        </p:txBody>
      </p:sp>
      <p:sp>
        <p:nvSpPr>
          <p:cNvPr id="3" name="Notes Placeholder 2"/>
          <p:cNvSpPr>
            <a:spLocks noGrp="1"/>
          </p:cNvSpPr>
          <p:nvPr>
            <p:ph type="body" idx="1"/>
          </p:nvPr>
        </p:nvSpPr>
        <p:spPr/>
        <p:txBody>
          <a:bodyPr/>
          <a:lstStyle/>
          <a:p>
            <a:r>
              <a:rPr lang="en-IN" dirty="0"/>
              <a:t>https://pixabay.com/en/open-book-library-education-read-1428428/</a:t>
            </a:r>
          </a:p>
        </p:txBody>
      </p:sp>
      <p:sp>
        <p:nvSpPr>
          <p:cNvPr id="4" name="Slide Number Placeholder 3"/>
          <p:cNvSpPr>
            <a:spLocks noGrp="1"/>
          </p:cNvSpPr>
          <p:nvPr>
            <p:ph type="sldNum" sz="quarter" idx="10"/>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4203448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r-FR"/>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128351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r-FR"/>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3620830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54246-96FE-8779-5F85-F22BEFBDD6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C34261-B0BC-14F0-4EED-F3C361EB3F96}"/>
              </a:ext>
            </a:extLst>
          </p:cNvPr>
          <p:cNvSpPr>
            <a:spLocks noGrp="1" noRot="1" noChangeAspect="1"/>
          </p:cNvSpPr>
          <p:nvPr>
            <p:ph type="sldImg"/>
          </p:nvPr>
        </p:nvSpPr>
        <p:spPr/>
        <p:txBody>
          <a:bodyPr/>
          <a:lstStyle/>
          <a:p>
            <a:endParaRPr lang="fr-FR"/>
          </a:p>
        </p:txBody>
      </p:sp>
      <p:sp>
        <p:nvSpPr>
          <p:cNvPr id="3" name="Notes Placeholder 2">
            <a:extLst>
              <a:ext uri="{FF2B5EF4-FFF2-40B4-BE49-F238E27FC236}">
                <a16:creationId xmlns:a16="http://schemas.microsoft.com/office/drawing/2014/main" id="{DFF43FAD-E19C-364E-F708-642137B33385}"/>
              </a:ext>
            </a:extLst>
          </p:cNvPr>
          <p:cNvSpPr>
            <a:spLocks noGrp="1"/>
          </p:cNvSpPr>
          <p:nvPr>
            <p:ph type="body" idx="1"/>
          </p:nvPr>
        </p:nvSpPr>
        <p:spPr/>
        <p:txBody>
          <a:bodyPr/>
          <a:lstStyle/>
          <a:p>
            <a:r>
              <a:rPr lang="en-IN" dirty="0"/>
              <a:t>https://pixabay.com/en/open-book-library-education-read-1428428/</a:t>
            </a:r>
          </a:p>
        </p:txBody>
      </p:sp>
      <p:sp>
        <p:nvSpPr>
          <p:cNvPr id="4" name="Slide Number Placeholder 3">
            <a:extLst>
              <a:ext uri="{FF2B5EF4-FFF2-40B4-BE49-F238E27FC236}">
                <a16:creationId xmlns:a16="http://schemas.microsoft.com/office/drawing/2014/main" id="{4175D6A0-C8AD-FDC9-73C0-5EB4E09E8642}"/>
              </a:ext>
            </a:extLst>
          </p:cNvPr>
          <p:cNvSpPr>
            <a:spLocks noGrp="1"/>
          </p:cNvSpPr>
          <p:nvPr>
            <p:ph type="sldNum" sz="quarter" idx="10"/>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330148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7834" y="2870633"/>
            <a:ext cx="5930678"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11/20/2025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789970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256B-2E4D-4FCC-87EB-804ECC91B118}"/>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BF96FCC0-F096-4658-B346-2EB056D8C3AF}"/>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7644FA-B955-4620-9C6B-F7BB3AAC612F}"/>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11/20/2025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9882428A-F327-4146-A522-EA3042258141}"/>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F82B4B23-E33B-461E-B87F-A134C2BC1AAE}"/>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10850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5584-DA31-4C00-B77A-A352A44171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2F807B-B930-4A1E-9FA5-47CC356A36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781D6-FA8B-4999-A113-8402F2211484}"/>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11/20/2025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1CF97272-598F-480C-82AF-03C896C3F5C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56766F03-683F-4CB2-8CAB-88B74316D419}"/>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3833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8B1B1-BD87-4108-913A-90EFE2172C12}"/>
              </a:ext>
            </a:extLst>
          </p:cNvPr>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3790A941-CD84-4E74-A779-D33D6832E66A}"/>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433380-44C3-41E6-A376-FDA7148EF76F}"/>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11/20/2025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ECC18A5B-FB74-41B5-86AA-5543A417AE10}"/>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516381C0-2BED-4025-BDA5-8D01889A3AD2}"/>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708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E56F-7289-4215-AD78-861CA582C9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211E59-F19E-4482-862C-1A03FA1222C9}"/>
              </a:ext>
            </a:extLst>
          </p:cNvPr>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A6B069-850B-46A2-BDB9-DA3ECB1171A9}"/>
              </a:ext>
            </a:extLst>
          </p:cNvPr>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BEF474-316D-4A08-9CCA-4C91EEF8F57A}"/>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11/20/2025</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581729B3-127D-41A9-9EF7-61C7D401C13E}"/>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01EF8391-6630-4E3F-BA21-A4E2007C27D2}"/>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637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F2FF-CE29-48F8-824C-50F0CFCB477B}"/>
              </a:ext>
            </a:extLst>
          </p:cNvPr>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6C8B10-C9EC-4E86-8053-9105D196A191}"/>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DF47DA-FE8A-482A-BC0C-8249F6576F4B}"/>
              </a:ext>
            </a:extLst>
          </p:cNvPr>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86EC45-6529-4716-8892-9AA1691F8AB4}"/>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6B65AA-034D-4007-B2C8-4D4369ECAA20}"/>
              </a:ext>
            </a:extLst>
          </p:cNvPr>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E83D03-9C96-44F4-932F-4E2B7A4BA022}"/>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11/20/2025</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BF6DFF97-FED7-4AC3-B1AA-224FF2D33B2E}"/>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FB7176D6-AB37-4E73-81F6-FE2A34AC5409}"/>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80771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35DB-1500-4C00-9E96-68D8E5ECED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C2CEED-EA5E-423C-B102-F89EB4A7628B}"/>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11/20/2025</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CEA3A2C9-BC27-4D81-8E72-A57FE37334EB}"/>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99D2273B-303E-4910-BB75-66EECFCAAAB1}"/>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5396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00B12A-DD29-42C7-B1F6-DF71245A1144}"/>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11/20/2025</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98F65BE7-88B3-4DA8-893A-74E89547ADF4}"/>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AED35ECD-943F-4D89-B33E-C21DCB0E1795}"/>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675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F7462-5F3F-4645-B232-01F9338FB788}"/>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a16="http://schemas.microsoft.com/office/drawing/2014/main" id="{3D7395A4-D89F-4EC7-84ED-F4B91EBDF2A0}"/>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9B9F65-6EF0-4BC1-A824-5271D1537BB0}"/>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B9FA2F-67CA-4AAC-8014-D39F890F1AC1}"/>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11/20/2025</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B56C372-C291-4B5A-B848-31F3C94723D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E9275DAB-F697-44CB-BCB9-45E2AE7DA4A5}"/>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98853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DEF41-1AC5-417F-9CA6-0B7186228CDE}"/>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a16="http://schemas.microsoft.com/office/drawing/2014/main" id="{A8446DA0-29F4-47C9-AE84-A8E740160130}"/>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a:extLst>
              <a:ext uri="{FF2B5EF4-FFF2-40B4-BE49-F238E27FC236}">
                <a16:creationId xmlns:a16="http://schemas.microsoft.com/office/drawing/2014/main" id="{BC8D7810-281A-4BCC-A7C0-680537C95CBE}"/>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FCC58-8E0C-4AD7-B859-F5888FBC2632}"/>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11/20/2025</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3E7C69AD-991B-4A20-8A79-149300D6C4D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8052BB7D-E3D4-4A36-A271-2FC557DB724C}"/>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27445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86E53-760F-4379-A391-15EABDFAFB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AAEFC9-D677-455B-B088-47B1C6C933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82E7A0-6961-4D75-90AA-DA8580A89F52}"/>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11/20/2025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B9FE2DE-6A77-432D-B654-8342871287E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F0904486-4B62-4CE7-86F5-D035E420869C}"/>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11073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E5EE93-23C4-4E50-99D9-06D9E1AE7E6F}"/>
              </a:ext>
            </a:extLst>
          </p:cNvPr>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005CCE-A3EC-4D4B-BF63-BF6295E3B63C}"/>
              </a:ext>
            </a:extLst>
          </p:cNvPr>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722BB6-F0D6-476E-A6AD-9FDBECD57883}"/>
              </a:ext>
            </a:extLst>
          </p:cNvPr>
          <p:cNvSpPr>
            <a:spLocks noGrp="1"/>
          </p:cNvSpPr>
          <p:nvPr>
            <p:ph type="dt" sz="half" idx="10"/>
          </p:nvPr>
        </p:nvSpPr>
        <p:spPr/>
        <p:txBody>
          <a:bodyPr/>
          <a:lstStyle/>
          <a:p>
            <a:fld id="{FDC84CF3-DD60-417D-9B39-993AD6D01D42}" type="datetimeFigureOut">
              <a:rPr lang="en-US" smtClean="0">
                <a:solidFill>
                  <a:prstClr val="black">
                    <a:tint val="75000"/>
                  </a:prstClr>
                </a:solidFill>
              </a:rPr>
              <a:pPr/>
              <a:t>11/20/2025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AEF5F9F2-CEEA-4D38-BF7F-7CC4C82AE04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1C1843B8-4338-4D05-8135-117FB26596D9}"/>
              </a:ext>
            </a:extLst>
          </p:cNvPr>
          <p:cNvSpPr>
            <a:spLocks noGrp="1"/>
          </p:cNvSpPr>
          <p:nvPr>
            <p:ph type="sldNum" sz="quarter" idx="12"/>
          </p:nvPr>
        </p:nvSpPr>
        <p:spPr/>
        <p:txBody>
          <a:bodyPr/>
          <a:lstStyle/>
          <a:p>
            <a:fld id="{27B02391-521B-4D2F-A803-CA46B74884D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80578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7834" y="2870635"/>
            <a:ext cx="5930678" cy="711081"/>
          </a:xfrm>
        </p:spPr>
        <p:txBody>
          <a:bodyPr>
            <a:normAutofit/>
          </a:bodyPr>
          <a:lstStyle>
            <a:lvl1pPr algn="ctr">
              <a:defRPr sz="3599"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a:xfrm>
            <a:off x="6598468" y="6356353"/>
            <a:ext cx="2844059" cy="365125"/>
          </a:xfrm>
          <a:prstGeom prst="rect">
            <a:avLst/>
          </a:prstGeom>
        </p:spPr>
        <p:txBody>
          <a:bodyPr/>
          <a:lstStyle/>
          <a:p>
            <a:fld id="{425404F2-BE9A-4460-8815-8F645183555F}" type="datetimeFigureOut">
              <a:rPr lang="en-US" smtClean="0">
                <a:solidFill>
                  <a:prstClr val="black">
                    <a:tint val="75000"/>
                  </a:prstClr>
                </a:solidFill>
              </a:rPr>
              <a:pPr/>
              <a:t>11/20/2025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4381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C90D8B8-307A-4993-9315-0D6ADDAA6CEB}"/>
              </a:ext>
            </a:extLst>
          </p:cNvPr>
          <p:cNvCxnSpPr/>
          <p:nvPr userDrawn="1"/>
        </p:nvCxnSpPr>
        <p:spPr>
          <a:xfrm>
            <a:off x="609441" y="6448926"/>
            <a:ext cx="10969943" cy="0"/>
          </a:xfrm>
          <a:prstGeom prst="line">
            <a:avLst/>
          </a:prstGeom>
          <a:ln>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49A4D36-ACE7-46EE-977E-260D55BF45D2}"/>
              </a:ext>
            </a:extLst>
          </p:cNvPr>
          <p:cNvSpPr/>
          <p:nvPr userDrawn="1"/>
        </p:nvSpPr>
        <p:spPr>
          <a:xfrm>
            <a:off x="5917949" y="6272463"/>
            <a:ext cx="352926" cy="352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5" name="Slide Number Placeholder 4"/>
          <p:cNvSpPr>
            <a:spLocks noGrp="1"/>
          </p:cNvSpPr>
          <p:nvPr>
            <p:ph type="sldNum" sz="quarter" idx="12"/>
          </p:nvPr>
        </p:nvSpPr>
        <p:spPr>
          <a:xfrm>
            <a:off x="5836202" y="6244057"/>
            <a:ext cx="516420" cy="385017"/>
          </a:xfrm>
        </p:spPr>
        <p:txBody>
          <a:bodyPr/>
          <a:lstStyle>
            <a:lvl1pPr algn="ctr">
              <a:defRPr sz="1400">
                <a:solidFill>
                  <a:schemeClr val="bg1"/>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7936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11/20/2025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53" r:id="rId6"/>
    <p:sldLayoutId id="2147483654" r:id="rId7"/>
    <p:sldLayoutId id="2147483663" r:id="rId8"/>
    <p:sldLayoutId id="2147483662" r:id="rId9"/>
    <p:sldLayoutId id="2147483655" r:id="rId10"/>
    <p:sldLayoutId id="2147483656" r:id="rId11"/>
    <p:sldLayoutId id="2147483657" r:id="rId12"/>
    <p:sldLayoutId id="2147483658" r:id="rId13"/>
    <p:sldLayoutId id="2147483659" r:id="rId14"/>
    <p:sldLayoutId id="2147483660" r:id="rId15"/>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247C74-A192-41A1-8CE5-902775CAC3FB}"/>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A37E12-113D-429D-A09C-EAB52CFFD432}"/>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C2A2DA-D769-4880-A64B-AF1A5E92F0BA}"/>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FDC84CF3-DD60-417D-9B39-993AD6D01D42}" type="datetimeFigureOut">
              <a:rPr lang="en-US" smtClean="0">
                <a:solidFill>
                  <a:prstClr val="black">
                    <a:tint val="75000"/>
                  </a:prstClr>
                </a:solidFill>
              </a:rPr>
              <a:pPr defTabSz="914126"/>
              <a:t>11/20/2025</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029B9A5-3C09-4C7B-96B8-DAE3AB8C6C28}"/>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210F1418-72D2-4D6C-B22B-D8CCB01F2500}"/>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27B02391-521B-4D2F-A803-CA46B74884DF}"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88423388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4.jpg"/><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4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5.jp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hyperlink" Target="https://www.cfr.org/backgrounder/haitis-troubled-path-development"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hyperlink" Target="https://www.trade.gov/country-commercial-guides/haiti-market-overview" TargetMode="External"/><Relationship Id="rId4" Type="http://schemas.openxmlformats.org/officeDocument/2006/relationships/hyperlink" Target="https://www.strtrade.com/trade-news-resources/str-trade-report/trade-report/january/apparel-still-dominates-u-s-trade-with-haiti-itc-finds"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20.png"/><Relationship Id="rId3" Type="http://schemas.openxmlformats.org/officeDocument/2006/relationships/slide" Target="slide26.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19.png"/><Relationship Id="rId11" Type="http://schemas.openxmlformats.org/officeDocument/2006/relationships/image" Target="../media/image21.png"/><Relationship Id="rId5" Type="http://schemas.openxmlformats.org/officeDocument/2006/relationships/slide" Target="slide44.xml"/><Relationship Id="rId10" Type="http://schemas.openxmlformats.org/officeDocument/2006/relationships/image" Target="../media/image21.png"/><Relationship Id="rId4" Type="http://schemas.openxmlformats.org/officeDocument/2006/relationships/slide" Target="slide45.xml"/><Relationship Id="rId9"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 Target="slide47.xml"/><Relationship Id="rId7"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5.png"/><Relationship Id="rId10" Type="http://schemas.openxmlformats.org/officeDocument/2006/relationships/image" Target="../media/image270.png"/><Relationship Id="rId4" Type="http://schemas.openxmlformats.org/officeDocument/2006/relationships/slide" Target="slide48.xml"/><Relationship Id="rId9"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microsoft.com/office/2007/relationships/hdphoto" Target="../media/hdphoto2.wdp"/></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 Target="slide4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4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4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580.png"/><Relationship Id="rId5" Type="http://schemas.openxmlformats.org/officeDocument/2006/relationships/slide" Target="slide9.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hyperlink" Target="https://www.banquemondiale.org/fr/topic/poverty/publication/beyond-poverty-haiti"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hyperlink" Target="http://slidemodel.com/account/plans/?utm_source=free&amp;utm_medium=button&amp;utm_campaign=freetemplate" TargetMode="External"/><Relationship Id="rId2" Type="http://schemas.openxmlformats.org/officeDocument/2006/relationships/notesSlide" Target="../notesSlides/notesSlide38.xml"/><Relationship Id="rId1" Type="http://schemas.openxmlformats.org/officeDocument/2006/relationships/slideLayout" Target="../slideLayouts/slideLayout22.xml"/><Relationship Id="rId4" Type="http://schemas.openxmlformats.org/officeDocument/2006/relationships/image" Target="../media/image69.jpg"/></Relationships>
</file>

<file path=ppt/slides/_rels/slide9.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slide" Target="slide7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C189F7-4794-49F8-BDED-911B2C5DD568}"/>
              </a:ext>
            </a:extLst>
          </p:cNvPr>
          <p:cNvSpPr/>
          <p:nvPr/>
        </p:nvSpPr>
        <p:spPr>
          <a:xfrm>
            <a:off x="0" y="0"/>
            <a:ext cx="12188825" cy="6858000"/>
          </a:xfrm>
          <a:prstGeom prst="rect">
            <a:avLst/>
          </a:pr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reeform: Shape 47">
            <a:extLst>
              <a:ext uri="{FF2B5EF4-FFF2-40B4-BE49-F238E27FC236}">
                <a16:creationId xmlns:a16="http://schemas.microsoft.com/office/drawing/2014/main" id="{5C92A7EE-F958-45D7-B6CD-34B3E91E980A}"/>
              </a:ext>
            </a:extLst>
          </p:cNvPr>
          <p:cNvSpPr/>
          <p:nvPr/>
        </p:nvSpPr>
        <p:spPr>
          <a:xfrm>
            <a:off x="0" y="4725144"/>
            <a:ext cx="12188825" cy="2132856"/>
          </a:xfrm>
          <a:custGeom>
            <a:avLst/>
            <a:gdLst>
              <a:gd name="connsiteX0" fmla="*/ 6094412 w 12188825"/>
              <a:gd name="connsiteY0" fmla="*/ 0 h 2114437"/>
              <a:gd name="connsiteX1" fmla="*/ 6401871 w 12188825"/>
              <a:gd name="connsiteY1" fmla="*/ 341621 h 2114437"/>
              <a:gd name="connsiteX2" fmla="*/ 12188825 w 12188825"/>
              <a:gd name="connsiteY2" fmla="*/ 341621 h 2114437"/>
              <a:gd name="connsiteX3" fmla="*/ 12188825 w 12188825"/>
              <a:gd name="connsiteY3" fmla="*/ 2114437 h 2114437"/>
              <a:gd name="connsiteX4" fmla="*/ 0 w 12188825"/>
              <a:gd name="connsiteY4" fmla="*/ 2114437 h 2114437"/>
              <a:gd name="connsiteX5" fmla="*/ 0 w 12188825"/>
              <a:gd name="connsiteY5" fmla="*/ 341621 h 2114437"/>
              <a:gd name="connsiteX6" fmla="*/ 5786954 w 12188825"/>
              <a:gd name="connsiteY6" fmla="*/ 341621 h 211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825" h="2114437">
                <a:moveTo>
                  <a:pt x="6094412" y="0"/>
                </a:moveTo>
                <a:lnTo>
                  <a:pt x="6401871" y="341621"/>
                </a:lnTo>
                <a:lnTo>
                  <a:pt x="12188825" y="341621"/>
                </a:lnTo>
                <a:lnTo>
                  <a:pt x="12188825" y="2114437"/>
                </a:lnTo>
                <a:lnTo>
                  <a:pt x="0" y="2114437"/>
                </a:lnTo>
                <a:lnTo>
                  <a:pt x="0" y="341621"/>
                </a:lnTo>
                <a:lnTo>
                  <a:pt x="5786954" y="341621"/>
                </a:lnTo>
                <a:close/>
              </a:path>
            </a:pathLst>
          </a:custGeom>
          <a:solidFill>
            <a:schemeClr val="accent4">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3626B79A-C8FF-4CAB-9008-C8B6A177C3D6}"/>
              </a:ext>
            </a:extLst>
          </p:cNvPr>
          <p:cNvSpPr txBox="1"/>
          <p:nvPr/>
        </p:nvSpPr>
        <p:spPr>
          <a:xfrm>
            <a:off x="2213551" y="2348880"/>
            <a:ext cx="7761722" cy="1754326"/>
          </a:xfrm>
          <a:prstGeom prst="rect">
            <a:avLst/>
          </a:prstGeom>
          <a:noFill/>
        </p:spPr>
        <p:txBody>
          <a:bodyPr wrap="square" rtlCol="0">
            <a:spAutoFit/>
          </a:bodyPr>
          <a:lstStyle/>
          <a:p>
            <a:pPr algn="ctr"/>
            <a:r>
              <a:rPr lang="en-IN"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La </a:t>
            </a:r>
            <a:r>
              <a:rPr lang="en-IN" sz="54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Thèse</a:t>
            </a:r>
            <a:r>
              <a:rPr lang="en-IN"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des circuits </a:t>
            </a:r>
            <a:r>
              <a:rPr lang="en-IN" sz="54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infernaux</a:t>
            </a:r>
            <a:endParaRPr lang="en-IN" sz="4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itle 5">
            <a:extLst>
              <a:ext uri="{FF2B5EF4-FFF2-40B4-BE49-F238E27FC236}">
                <a16:creationId xmlns:a16="http://schemas.microsoft.com/office/drawing/2014/main" id="{CB59C861-F374-49A1-89A7-D2E6D0C7A8F6}"/>
              </a:ext>
            </a:extLst>
          </p:cNvPr>
          <p:cNvSpPr>
            <a:spLocks noGrp="1"/>
          </p:cNvSpPr>
          <p:nvPr>
            <p:ph type="title"/>
          </p:nvPr>
        </p:nvSpPr>
        <p:spPr/>
        <p:txBody>
          <a:bodyPr/>
          <a:lstStyle/>
          <a:p>
            <a:pPr algn="ctr"/>
            <a:r>
              <a:rPr lang="en-IN" sz="2000" dirty="0">
                <a:solidFill>
                  <a:srgbClr val="FFC000"/>
                </a:solidFill>
                <a:latin typeface="Open Sans" panose="020B0606030504020204" pitchFamily="34" charset="0"/>
                <a:ea typeface="Open Sans" panose="020B0606030504020204" pitchFamily="34" charset="0"/>
                <a:cs typeface="Open Sans" panose="020B0606030504020204" pitchFamily="34" charset="0"/>
              </a:rPr>
              <a:t>Centre de Techniques de Planification et </a:t>
            </a:r>
            <a:r>
              <a:rPr lang="en-IN" sz="2000" dirty="0" err="1">
                <a:solidFill>
                  <a:srgbClr val="FFC000"/>
                </a:solidFill>
                <a:latin typeface="Open Sans" panose="020B0606030504020204" pitchFamily="34" charset="0"/>
                <a:ea typeface="Open Sans" panose="020B0606030504020204" pitchFamily="34" charset="0"/>
                <a:cs typeface="Open Sans" panose="020B0606030504020204" pitchFamily="34" charset="0"/>
              </a:rPr>
              <a:t>d’Economie</a:t>
            </a:r>
            <a:r>
              <a:rPr lang="en-IN" sz="2000" dirty="0">
                <a:solidFill>
                  <a:srgbClr val="FFC000"/>
                </a:solidFill>
                <a:latin typeface="Open Sans" panose="020B0606030504020204" pitchFamily="34" charset="0"/>
                <a:ea typeface="Open Sans" panose="020B0606030504020204" pitchFamily="34" charset="0"/>
                <a:cs typeface="Open Sans" panose="020B0606030504020204" pitchFamily="34" charset="0"/>
              </a:rPr>
              <a:t> </a:t>
            </a:r>
            <a:r>
              <a:rPr lang="en-IN" sz="2000" dirty="0" err="1">
                <a:solidFill>
                  <a:srgbClr val="FFC000"/>
                </a:solidFill>
                <a:latin typeface="Open Sans" panose="020B0606030504020204" pitchFamily="34" charset="0"/>
                <a:ea typeface="Open Sans" panose="020B0606030504020204" pitchFamily="34" charset="0"/>
                <a:cs typeface="Open Sans" panose="020B0606030504020204" pitchFamily="34" charset="0"/>
              </a:rPr>
              <a:t>Appliquée</a:t>
            </a:r>
            <a:endParaRPr lang="en-IN" sz="2000" dirty="0">
              <a:solidFill>
                <a:srgbClr val="FFC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Rectangle 49">
            <a:extLst>
              <a:ext uri="{FF2B5EF4-FFF2-40B4-BE49-F238E27FC236}">
                <a16:creationId xmlns:a16="http://schemas.microsoft.com/office/drawing/2014/main" id="{AE4B62A7-BEF7-4B0F-AD2E-884303F981BA}"/>
              </a:ext>
            </a:extLst>
          </p:cNvPr>
          <p:cNvSpPr/>
          <p:nvPr/>
        </p:nvSpPr>
        <p:spPr>
          <a:xfrm>
            <a:off x="477788" y="5517232"/>
            <a:ext cx="2812930" cy="830997"/>
          </a:xfrm>
          <a:prstGeom prst="rect">
            <a:avLst/>
          </a:prstGeom>
        </p:spPr>
        <p:txBody>
          <a:bodyPr wrap="square">
            <a:spAutoFit/>
          </a:bodyPr>
          <a:lstStyle/>
          <a:p>
            <a:pPr algn="ctr" fontAlgn="base"/>
            <a:r>
              <a:rPr lang="en-US" sz="1600" spc="3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Réalisé</a:t>
            </a:r>
            <a:r>
              <a:rPr lang="en-US" sz="1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 par:</a:t>
            </a:r>
          </a:p>
          <a:p>
            <a:pPr algn="ctr" fontAlgn="base"/>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Grégory</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PINCHINAT, </a:t>
            </a:r>
          </a:p>
          <a:p>
            <a:pPr algn="ctr" fontAlgn="base"/>
            <a:r>
              <a:rPr lang="en-US" sz="1600" b="1" i="1" dirty="0">
                <a:solidFill>
                  <a:schemeClr val="bg1"/>
                </a:solidFill>
                <a:latin typeface="Open Sans" panose="020B0606030504020204" pitchFamily="34" charset="0"/>
                <a:ea typeface="Open Sans" panose="020B0606030504020204" pitchFamily="34" charset="0"/>
                <a:cs typeface="Open Sans" panose="020B0606030504020204" pitchFamily="34" charset="0"/>
              </a:rPr>
              <a:t>DES Cand.</a:t>
            </a:r>
            <a:endParaRPr lang="en-IN" sz="1600" b="1" i="1" dirty="0">
              <a:solidFill>
                <a:schemeClr val="bg1"/>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91FDCFE1-AD06-45D7-BCD7-5635EC7A3B65}"/>
              </a:ext>
            </a:extLst>
          </p:cNvPr>
          <p:cNvCxnSpPr/>
          <p:nvPr/>
        </p:nvCxnSpPr>
        <p:spPr>
          <a:xfrm>
            <a:off x="3502124" y="5588189"/>
            <a:ext cx="0" cy="64807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715E492-F235-4F8B-9139-A0AEA45243B4}"/>
              </a:ext>
            </a:extLst>
          </p:cNvPr>
          <p:cNvCxnSpPr/>
          <p:nvPr/>
        </p:nvCxnSpPr>
        <p:spPr>
          <a:xfrm>
            <a:off x="8902724" y="5588189"/>
            <a:ext cx="0" cy="64807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CEC7B841-8F32-43B2-A585-635F99DE4FC2}"/>
              </a:ext>
            </a:extLst>
          </p:cNvPr>
          <p:cNvSpPr/>
          <p:nvPr/>
        </p:nvSpPr>
        <p:spPr>
          <a:xfrm>
            <a:off x="8968492" y="5517232"/>
            <a:ext cx="2814552" cy="830997"/>
          </a:xfrm>
          <a:prstGeom prst="rect">
            <a:avLst/>
          </a:prstGeom>
        </p:spPr>
        <p:txBody>
          <a:bodyPr wrap="square">
            <a:spAutoFit/>
          </a:bodyPr>
          <a:lstStyle/>
          <a:p>
            <a:pPr algn="ctr" fontAlgn="base"/>
            <a:r>
              <a:rPr lang="en-US" sz="1600" spc="3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Dirigé</a:t>
            </a:r>
            <a:r>
              <a:rPr lang="en-US" sz="1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 par :</a:t>
            </a:r>
          </a:p>
          <a:p>
            <a:pPr algn="ctr" fontAlgn="base"/>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Roseman ASPILAIRE,</a:t>
            </a:r>
          </a:p>
          <a:p>
            <a:pPr algn="ctr" fontAlgn="base"/>
            <a:r>
              <a:rPr lang="en-US" sz="1600" b="1" i="1" dirty="0">
                <a:solidFill>
                  <a:schemeClr val="bg1"/>
                </a:solidFill>
                <a:latin typeface="Open Sans" panose="020B0606030504020204" pitchFamily="34" charset="0"/>
                <a:ea typeface="Open Sans" panose="020B0606030504020204" pitchFamily="34" charset="0"/>
                <a:cs typeface="Open Sans" panose="020B0606030504020204" pitchFamily="34" charset="0"/>
              </a:rPr>
              <a:t>PhD</a:t>
            </a:r>
            <a:endParaRPr lang="en-IN" sz="1600" b="1" i="1" dirty="0">
              <a:solidFill>
                <a:schemeClr val="bg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76AAB61-E4A2-405B-D1CC-2B6BF2BC8627}"/>
              </a:ext>
            </a:extLst>
          </p:cNvPr>
          <p:cNvSpPr/>
          <p:nvPr/>
        </p:nvSpPr>
        <p:spPr>
          <a:xfrm>
            <a:off x="4792028" y="5805264"/>
            <a:ext cx="2814552" cy="338554"/>
          </a:xfrm>
          <a:prstGeom prst="rect">
            <a:avLst/>
          </a:prstGeom>
        </p:spPr>
        <p:txBody>
          <a:bodyPr wrap="square">
            <a:spAutoFit/>
          </a:bodyPr>
          <a:lstStyle/>
          <a:p>
            <a:pPr algn="ctr" fontAlgn="base"/>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Novembre 2025</a:t>
            </a:r>
            <a:endParaRPr lang="en-IN" sz="16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571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B1B0D-FFBC-1FD7-C634-9F6BE260C1E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6A82233-056D-289C-E6EE-602F88C610B2}"/>
              </a:ext>
            </a:extLst>
          </p:cNvPr>
          <p:cNvSpPr>
            <a:spLocks noGrp="1"/>
          </p:cNvSpPr>
          <p:nvPr>
            <p:ph type="title"/>
          </p:nvPr>
        </p:nvSpPr>
        <p:spPr>
          <a:xfrm>
            <a:off x="3217834" y="2870633"/>
            <a:ext cx="5930678" cy="711081"/>
          </a:xfrm>
        </p:spPr>
        <p:txBody>
          <a:bodyPr/>
          <a:lstStyle/>
          <a:p>
            <a:r>
              <a:rPr lang="en-US"/>
              <a:t>PARTIE THEORIQUE</a:t>
            </a:r>
            <a:endParaRPr lang="en-US" dirty="0"/>
          </a:p>
        </p:txBody>
      </p:sp>
    </p:spTree>
    <p:extLst>
      <p:ext uri="{BB962C8B-B14F-4D97-AF65-F5344CB8AC3E}">
        <p14:creationId xmlns:p14="http://schemas.microsoft.com/office/powerpoint/2010/main" val="3002805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0"/>
                    </a14:imgEffect>
                  </a14:imgLayer>
                </a14:imgProps>
              </a:ext>
            </a:extLst>
          </a:blip>
          <a:srcRect/>
          <a:stretch>
            <a:fillRect t="-39000" b="-4000"/>
          </a:stretch>
        </a:blipFill>
        <a:effectLst/>
      </p:bgPr>
    </p:bg>
    <p:spTree>
      <p:nvGrpSpPr>
        <p:cNvPr id="1" name="">
          <a:extLst>
            <a:ext uri="{FF2B5EF4-FFF2-40B4-BE49-F238E27FC236}">
              <a16:creationId xmlns:a16="http://schemas.microsoft.com/office/drawing/2014/main" id="{779B80D6-AE49-5C43-283E-FB1292FDC1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A322B30-4AF5-FF7E-EFD6-D74C0D5BEDF3}"/>
              </a:ext>
            </a:extLst>
          </p:cNvPr>
          <p:cNvSpPr/>
          <p:nvPr/>
        </p:nvSpPr>
        <p:spPr>
          <a:xfrm>
            <a:off x="5590355" y="0"/>
            <a:ext cx="6598469" cy="6865034"/>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Oval 2">
            <a:extLst>
              <a:ext uri="{FF2B5EF4-FFF2-40B4-BE49-F238E27FC236}">
                <a16:creationId xmlns:a16="http://schemas.microsoft.com/office/drawing/2014/main" id="{213A0D1A-96C1-EC43-90C5-A413238BAEA9}"/>
              </a:ext>
            </a:extLst>
          </p:cNvPr>
          <p:cNvSpPr/>
          <p:nvPr/>
        </p:nvSpPr>
        <p:spPr>
          <a:xfrm>
            <a:off x="5162502" y="764704"/>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18" name="Oval 17">
            <a:extLst>
              <a:ext uri="{FF2B5EF4-FFF2-40B4-BE49-F238E27FC236}">
                <a16:creationId xmlns:a16="http://schemas.microsoft.com/office/drawing/2014/main" id="{3CBFD8E8-4049-1B5B-273D-1254CC1B0B1C}"/>
              </a:ext>
            </a:extLst>
          </p:cNvPr>
          <p:cNvSpPr/>
          <p:nvPr/>
        </p:nvSpPr>
        <p:spPr>
          <a:xfrm>
            <a:off x="5162502" y="1891375"/>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02</a:t>
            </a:r>
          </a:p>
        </p:txBody>
      </p:sp>
      <p:sp>
        <p:nvSpPr>
          <p:cNvPr id="22" name="Rectangle 21">
            <a:extLst>
              <a:ext uri="{FF2B5EF4-FFF2-40B4-BE49-F238E27FC236}">
                <a16:creationId xmlns:a16="http://schemas.microsoft.com/office/drawing/2014/main" id="{CEF24FC0-13A5-2637-21D6-AE94D12DD611}"/>
              </a:ext>
            </a:extLst>
          </p:cNvPr>
          <p:cNvSpPr/>
          <p:nvPr/>
        </p:nvSpPr>
        <p:spPr>
          <a:xfrm>
            <a:off x="6454452" y="1052736"/>
            <a:ext cx="4464496" cy="338554"/>
          </a:xfrm>
          <a:prstGeom prst="rect">
            <a:avLst/>
          </a:prstGeom>
        </p:spPr>
        <p:txBody>
          <a:bodyPr wrap="square">
            <a:spAutoFit/>
          </a:bodyPr>
          <a:lstStyle/>
          <a:p>
            <a:pPr fontAlgn="base"/>
            <a:r>
              <a:rPr lang="en-US" sz="1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CADRE CONCEPTUEL</a:t>
            </a:r>
            <a:endParaRPr lang="en-IN" sz="1600" spc="300"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A3A5A2AD-69D3-1EEE-B59E-D452128B1BF3}"/>
              </a:ext>
            </a:extLst>
          </p:cNvPr>
          <p:cNvSpPr/>
          <p:nvPr/>
        </p:nvSpPr>
        <p:spPr>
          <a:xfrm>
            <a:off x="6454452" y="2179407"/>
            <a:ext cx="4464496" cy="338554"/>
          </a:xfrm>
          <a:prstGeom prst="rect">
            <a:avLst/>
          </a:prstGeom>
        </p:spPr>
        <p:txBody>
          <a:bodyPr wrap="square">
            <a:spAutoFit/>
          </a:bodyPr>
          <a:lstStyle/>
          <a:p>
            <a:pPr fontAlgn="base"/>
            <a:r>
              <a:rPr lang="en-US" sz="1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CADRE THEORIQUE</a:t>
            </a:r>
            <a:endParaRPr lang="en-IN" sz="1600" spc="300"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A25A6094-11DC-BB80-6452-191408212D4D}"/>
              </a:ext>
            </a:extLst>
          </p:cNvPr>
          <p:cNvSpPr txBox="1"/>
          <p:nvPr/>
        </p:nvSpPr>
        <p:spPr>
          <a:xfrm>
            <a:off x="473611" y="353556"/>
            <a:ext cx="3888432" cy="646331"/>
          </a:xfrm>
          <a:prstGeom prst="rect">
            <a:avLst/>
          </a:prstGeom>
          <a:noFill/>
        </p:spPr>
        <p:txBody>
          <a:bodyPr wrap="square" rtlCol="0">
            <a:spAutoFit/>
          </a:bodyPr>
          <a:lstStyle/>
          <a:p>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CHAPITRE I</a:t>
            </a:r>
          </a:p>
        </p:txBody>
      </p:sp>
      <p:sp>
        <p:nvSpPr>
          <p:cNvPr id="4" name="TextBox 3">
            <a:extLst>
              <a:ext uri="{FF2B5EF4-FFF2-40B4-BE49-F238E27FC236}">
                <a16:creationId xmlns:a16="http://schemas.microsoft.com/office/drawing/2014/main" id="{EDC215F0-7CB9-9BE2-4B03-8505089D96E7}"/>
              </a:ext>
            </a:extLst>
          </p:cNvPr>
          <p:cNvSpPr txBox="1"/>
          <p:nvPr/>
        </p:nvSpPr>
        <p:spPr>
          <a:xfrm>
            <a:off x="1845940" y="6025440"/>
            <a:ext cx="3888432" cy="646331"/>
          </a:xfrm>
          <a:prstGeom prst="rect">
            <a:avLst/>
          </a:prstGeom>
          <a:noFill/>
        </p:spPr>
        <p:txBody>
          <a:bodyPr wrap="square" rtlCol="0">
            <a:spAutoFit/>
          </a:bodyPr>
          <a:lstStyle/>
          <a:p>
            <a:r>
              <a:rPr lang="en-IN" sz="3600" b="1" dirty="0">
                <a:latin typeface="Open Sans" panose="020B0606030504020204" pitchFamily="34" charset="0"/>
                <a:ea typeface="Open Sans" panose="020B0606030504020204" pitchFamily="34" charset="0"/>
                <a:cs typeface="Open Sans" panose="020B0606030504020204" pitchFamily="34" charset="0"/>
              </a:rPr>
              <a:t>Cadre </a:t>
            </a:r>
            <a:r>
              <a:rPr lang="en-IN" sz="3600" b="1" dirty="0" err="1">
                <a:latin typeface="Open Sans" panose="020B0606030504020204" pitchFamily="34" charset="0"/>
                <a:ea typeface="Open Sans" panose="020B0606030504020204" pitchFamily="34" charset="0"/>
                <a:cs typeface="Open Sans" panose="020B0606030504020204" pitchFamily="34" charset="0"/>
              </a:rPr>
              <a:t>d’étude</a:t>
            </a:r>
            <a:endParaRPr lang="en-IN" sz="36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86749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4000" t="-23000" b="-9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1FD1E26-1457-4FF8-ABB9-37AF1AD45E7F}"/>
              </a:ext>
            </a:extLst>
          </p:cNvPr>
          <p:cNvSpPr/>
          <p:nvPr/>
        </p:nvSpPr>
        <p:spPr>
          <a:xfrm>
            <a:off x="-1" y="0"/>
            <a:ext cx="12188825" cy="6858000"/>
          </a:xfrm>
          <a:prstGeom prst="rect">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609439" y="823399"/>
            <a:ext cx="10969943" cy="711081"/>
          </a:xfrm>
        </p:spPr>
        <p:txBody>
          <a:body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Cadre </a:t>
            </a:r>
            <a:r>
              <a:rPr lang="en-IN" b="1" dirty="0" err="1">
                <a:solidFill>
                  <a:schemeClr val="accent4"/>
                </a:solidFill>
                <a:latin typeface="Open Sans" panose="020B0606030504020204" pitchFamily="34" charset="0"/>
                <a:ea typeface="Open Sans" panose="020B0606030504020204" pitchFamily="34" charset="0"/>
                <a:cs typeface="Open Sans" panose="020B0606030504020204" pitchFamily="34" charset="0"/>
              </a:rPr>
              <a:t>Conceptuel</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6B0AC79E-11FD-40CC-829A-13FC6BAF26D5}"/>
              </a:ext>
            </a:extLst>
          </p:cNvPr>
          <p:cNvSpPr/>
          <p:nvPr/>
        </p:nvSpPr>
        <p:spPr>
          <a:xfrm>
            <a:off x="2710036" y="2708920"/>
            <a:ext cx="6336704" cy="2416046"/>
          </a:xfrm>
          <a:prstGeom prst="rect">
            <a:avLst/>
          </a:prstGeom>
        </p:spPr>
        <p:txBody>
          <a:bodyPr wrap="square">
            <a:spAutoFit/>
          </a:bodyPr>
          <a:lstStyle/>
          <a:p>
            <a:pPr marL="342900" indent="-342900" fontAlgn="base">
              <a:spcAft>
                <a:spcPts val="3000"/>
              </a:spcAft>
              <a:buFont typeface="Wingdings" panose="05000000000000000000" pitchFamily="2" charset="2"/>
              <a:buChar char="ü"/>
            </a:pPr>
            <a:r>
              <a:rPr lang="en-IN"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Définition</a:t>
            </a: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 et assise des concepts-</a:t>
            </a:r>
            <a:r>
              <a:rPr lang="en-IN"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clés</a:t>
            </a: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marL="952393" lvl="1" indent="-342900" fontAlgn="base">
              <a:spcAft>
                <a:spcPts val="1800"/>
              </a:spcAft>
              <a:buFont typeface="Wingdings" panose="05000000000000000000" pitchFamily="2" charset="2"/>
              <a:buChar char="Ø"/>
            </a:pPr>
            <a:r>
              <a:rPr lang="en-IN" dirty="0">
                <a:solidFill>
                  <a:srgbClr val="FFC000"/>
                </a:solidFill>
                <a:latin typeface="Open Sans" panose="020B0606030504020204" pitchFamily="34" charset="0"/>
                <a:ea typeface="Open Sans" panose="020B0606030504020204" pitchFamily="34" charset="0"/>
                <a:cs typeface="Open Sans" panose="020B0606030504020204" pitchFamily="34" charset="0"/>
              </a:rPr>
              <a:t>Migration;</a:t>
            </a:r>
          </a:p>
          <a:p>
            <a:pPr marL="952393" lvl="1" indent="-342900" fontAlgn="base">
              <a:spcAft>
                <a:spcPts val="1800"/>
              </a:spcAft>
              <a:buFont typeface="Wingdings" panose="05000000000000000000" pitchFamily="2" charset="2"/>
              <a:buChar char="Ø"/>
            </a:pPr>
            <a:r>
              <a:rPr lang="en-IN" dirty="0" err="1">
                <a:solidFill>
                  <a:srgbClr val="FFC000"/>
                </a:solidFill>
                <a:latin typeface="Open Sans" panose="020B0606030504020204" pitchFamily="34" charset="0"/>
                <a:ea typeface="Open Sans" panose="020B0606030504020204" pitchFamily="34" charset="0"/>
                <a:cs typeface="Open Sans" panose="020B0606030504020204" pitchFamily="34" charset="0"/>
              </a:rPr>
              <a:t>Transfert</a:t>
            </a:r>
            <a:r>
              <a:rPr lang="en-IN" dirty="0">
                <a:solidFill>
                  <a:srgbClr val="FFC000"/>
                </a:solidFill>
                <a:latin typeface="Open Sans" panose="020B0606030504020204" pitchFamily="34" charset="0"/>
                <a:ea typeface="Open Sans" panose="020B0606030504020204" pitchFamily="34" charset="0"/>
                <a:cs typeface="Open Sans" panose="020B0606030504020204" pitchFamily="34" charset="0"/>
              </a:rPr>
              <a:t> de fonds (des migrants);</a:t>
            </a:r>
          </a:p>
          <a:p>
            <a:pPr marL="952393" lvl="1" indent="-342900" fontAlgn="base">
              <a:spcAft>
                <a:spcPts val="1800"/>
              </a:spcAft>
              <a:buFont typeface="Wingdings" panose="05000000000000000000" pitchFamily="2" charset="2"/>
              <a:buChar char="Ø"/>
            </a:pPr>
            <a:r>
              <a:rPr lang="en-IN" dirty="0">
                <a:solidFill>
                  <a:srgbClr val="FFC000"/>
                </a:solidFill>
                <a:latin typeface="Open Sans" panose="020B0606030504020204" pitchFamily="34" charset="0"/>
                <a:ea typeface="Open Sans" panose="020B0606030504020204" pitchFamily="34" charset="0"/>
                <a:cs typeface="Open Sans" panose="020B0606030504020204" pitchFamily="34" charset="0"/>
              </a:rPr>
              <a:t>Balance </a:t>
            </a:r>
            <a:r>
              <a:rPr lang="en-IN" dirty="0" err="1">
                <a:solidFill>
                  <a:srgbClr val="FFC000"/>
                </a:solidFill>
                <a:latin typeface="Open Sans" panose="020B0606030504020204" pitchFamily="34" charset="0"/>
                <a:ea typeface="Open Sans" panose="020B0606030504020204" pitchFamily="34" charset="0"/>
                <a:cs typeface="Open Sans" panose="020B0606030504020204" pitchFamily="34" charset="0"/>
              </a:rPr>
              <a:t>commerciale</a:t>
            </a:r>
            <a:r>
              <a:rPr lang="en-IN" dirty="0">
                <a:solidFill>
                  <a:srgbClr val="FFC000"/>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4051958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609441" y="274639"/>
            <a:ext cx="10969943" cy="711081"/>
          </a:xfrm>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MIGRATION</a:t>
            </a: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smtClean="0"/>
              <a:pPr/>
              <a:t>13</a:t>
            </a:fld>
            <a:endParaRPr lang="en-US" dirty="0"/>
          </a:p>
        </p:txBody>
      </p:sp>
      <p:sp>
        <p:nvSpPr>
          <p:cNvPr id="11" name="Rectangle 10">
            <a:extLst>
              <a:ext uri="{FF2B5EF4-FFF2-40B4-BE49-F238E27FC236}">
                <a16:creationId xmlns:a16="http://schemas.microsoft.com/office/drawing/2014/main" id="{25185E07-CCE1-4B71-94B3-EEEFA64B7CC5}"/>
              </a:ext>
            </a:extLst>
          </p:cNvPr>
          <p:cNvSpPr/>
          <p:nvPr/>
        </p:nvSpPr>
        <p:spPr>
          <a:xfrm>
            <a:off x="261764" y="2811305"/>
            <a:ext cx="4023490" cy="36420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D8353AD6-4589-4B65-BAEB-D1521C87D414}"/>
              </a:ext>
            </a:extLst>
          </p:cNvPr>
          <p:cNvSpPr/>
          <p:nvPr/>
        </p:nvSpPr>
        <p:spPr>
          <a:xfrm>
            <a:off x="1214919" y="1554693"/>
            <a:ext cx="2154830" cy="2154830"/>
          </a:xfrm>
          <a:prstGeom prst="ellipse">
            <a:avLst/>
          </a:prstGeom>
          <a:solidFill>
            <a:schemeClr val="accent2"/>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E1BDECEB-3B30-4FD7-AAA7-196649E9CCFB}"/>
              </a:ext>
            </a:extLst>
          </p:cNvPr>
          <p:cNvSpPr txBox="1"/>
          <p:nvPr/>
        </p:nvSpPr>
        <p:spPr>
          <a:xfrm>
            <a:off x="1934704" y="2411195"/>
            <a:ext cx="715260" cy="400110"/>
          </a:xfrm>
          <a:prstGeom prst="rect">
            <a:avLst/>
          </a:prstGeom>
          <a:noFill/>
        </p:spPr>
        <p:txBody>
          <a:bodyPr wrap="none" rtlCol="0">
            <a:spAutoFit/>
          </a:bodyPr>
          <a:lstStyle/>
          <a:p>
            <a:pPr algn="ctr"/>
            <a:r>
              <a:rPr lang="en-IN"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OIM</a:t>
            </a:r>
          </a:p>
        </p:txBody>
      </p:sp>
      <p:sp>
        <p:nvSpPr>
          <p:cNvPr id="35" name="Rectangle 34">
            <a:extLst>
              <a:ext uri="{FF2B5EF4-FFF2-40B4-BE49-F238E27FC236}">
                <a16:creationId xmlns:a16="http://schemas.microsoft.com/office/drawing/2014/main" id="{6149AE6A-F219-44FD-9F7C-D0408B1F68ED}"/>
              </a:ext>
            </a:extLst>
          </p:cNvPr>
          <p:cNvSpPr/>
          <p:nvPr/>
        </p:nvSpPr>
        <p:spPr>
          <a:xfrm>
            <a:off x="4445497" y="2811306"/>
            <a:ext cx="3297830" cy="34327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Oval 16">
            <a:extLst>
              <a:ext uri="{FF2B5EF4-FFF2-40B4-BE49-F238E27FC236}">
                <a16:creationId xmlns:a16="http://schemas.microsoft.com/office/drawing/2014/main" id="{06EE6B14-53C1-4C63-B89B-7C9B2599BADA}"/>
              </a:ext>
            </a:extLst>
          </p:cNvPr>
          <p:cNvSpPr/>
          <p:nvPr/>
        </p:nvSpPr>
        <p:spPr>
          <a:xfrm>
            <a:off x="5016997" y="1549575"/>
            <a:ext cx="2154830" cy="2154830"/>
          </a:xfrm>
          <a:prstGeom prst="ellipse">
            <a:avLst/>
          </a:prstGeom>
          <a:solidFill>
            <a:schemeClr val="accent3"/>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00B3E968-0CA0-4A39-A2BD-450A706E9B13}"/>
              </a:ext>
            </a:extLst>
          </p:cNvPr>
          <p:cNvSpPr txBox="1"/>
          <p:nvPr/>
        </p:nvSpPr>
        <p:spPr>
          <a:xfrm>
            <a:off x="5273674" y="2026456"/>
            <a:ext cx="1641475" cy="1323439"/>
          </a:xfrm>
          <a:prstGeom prst="rect">
            <a:avLst/>
          </a:prstGeom>
          <a:noFill/>
        </p:spPr>
        <p:txBody>
          <a:bodyPr wrap="none" rtlCol="0">
            <a:spAutoFit/>
          </a:bodyPr>
          <a:lstStyle/>
          <a:p>
            <a:pPr algn="ctr"/>
            <a:r>
              <a:rPr lang="en-IN"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MICHEL </a:t>
            </a:r>
          </a:p>
          <a:p>
            <a:pPr algn="ctr"/>
            <a:r>
              <a:rPr lang="en-IN"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PICOUET, </a:t>
            </a:r>
          </a:p>
          <a:p>
            <a:pPr algn="ctr"/>
            <a:r>
              <a:rPr lang="en-IN" sz="2000" i="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Démographe</a:t>
            </a:r>
            <a:endParaRPr lang="en-IN" sz="2000" i="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en-IN" sz="2000" i="1" dirty="0">
                <a:solidFill>
                  <a:schemeClr val="bg1"/>
                </a:solidFill>
                <a:latin typeface="Open Sans" panose="020B0606030504020204" pitchFamily="34" charset="0"/>
                <a:ea typeface="Open Sans" panose="020B0606030504020204" pitchFamily="34" charset="0"/>
                <a:cs typeface="Open Sans" panose="020B0606030504020204" pitchFamily="34" charset="0"/>
              </a:rPr>
              <a:t>français</a:t>
            </a:r>
          </a:p>
        </p:txBody>
      </p:sp>
      <p:sp>
        <p:nvSpPr>
          <p:cNvPr id="36" name="Rectangle 35">
            <a:extLst>
              <a:ext uri="{FF2B5EF4-FFF2-40B4-BE49-F238E27FC236}">
                <a16:creationId xmlns:a16="http://schemas.microsoft.com/office/drawing/2014/main" id="{0BAA12B6-3AFE-4791-9481-E49B8D4B2E59}"/>
              </a:ext>
            </a:extLst>
          </p:cNvPr>
          <p:cNvSpPr/>
          <p:nvPr/>
        </p:nvSpPr>
        <p:spPr>
          <a:xfrm>
            <a:off x="7903569" y="2811306"/>
            <a:ext cx="4023491" cy="36420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80BB504F-ADE5-4513-9B89-6AED52BC405E}"/>
              </a:ext>
            </a:extLst>
          </p:cNvPr>
          <p:cNvSpPr/>
          <p:nvPr/>
        </p:nvSpPr>
        <p:spPr>
          <a:xfrm>
            <a:off x="8819075" y="1549575"/>
            <a:ext cx="2154830" cy="2154830"/>
          </a:xfrm>
          <a:prstGeom prst="ellipse">
            <a:avLst/>
          </a:prstGeom>
          <a:solidFill>
            <a:schemeClr val="accent4"/>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840A3A9C-0E87-4E60-93CF-28AE11D26D90}"/>
              </a:ext>
            </a:extLst>
          </p:cNvPr>
          <p:cNvSpPr txBox="1"/>
          <p:nvPr/>
        </p:nvSpPr>
        <p:spPr>
          <a:xfrm>
            <a:off x="9215053" y="2278165"/>
            <a:ext cx="1362874" cy="707886"/>
          </a:xfrm>
          <a:prstGeom prst="rect">
            <a:avLst/>
          </a:prstGeom>
          <a:noFill/>
        </p:spPr>
        <p:txBody>
          <a:bodyPr wrap="none" rtlCol="0">
            <a:spAutoFit/>
          </a:bodyPr>
          <a:lstStyle/>
          <a:p>
            <a:pPr algn="ctr"/>
            <a:r>
              <a:rPr lang="en-IN"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Alan</a:t>
            </a:r>
          </a:p>
          <a:p>
            <a:pPr algn="ctr"/>
            <a:r>
              <a:rPr lang="en-IN"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Simmons</a:t>
            </a:r>
          </a:p>
        </p:txBody>
      </p:sp>
      <p:sp>
        <p:nvSpPr>
          <p:cNvPr id="37" name="Rectangle 36">
            <a:extLst>
              <a:ext uri="{FF2B5EF4-FFF2-40B4-BE49-F238E27FC236}">
                <a16:creationId xmlns:a16="http://schemas.microsoft.com/office/drawing/2014/main" id="{8C730790-62F4-4CBB-9091-31D2ABBC0881}"/>
              </a:ext>
            </a:extLst>
          </p:cNvPr>
          <p:cNvSpPr/>
          <p:nvPr/>
        </p:nvSpPr>
        <p:spPr>
          <a:xfrm>
            <a:off x="477789" y="3746977"/>
            <a:ext cx="3600400" cy="2554545"/>
          </a:xfrm>
          <a:prstGeom prst="rect">
            <a:avLst/>
          </a:prstGeom>
        </p:spPr>
        <p:txBody>
          <a:bodyPr wrap="square">
            <a:spAutoFit/>
          </a:bodyPr>
          <a:lstStyle/>
          <a:p>
            <a:pPr algn="ctr" fontAlgn="base"/>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Tout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mouvement</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personnes</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quittant</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leur</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lieu de residence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habituelle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que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soit</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à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l’intérieur</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d’un pays (</a:t>
            </a:r>
            <a:r>
              <a:rPr lang="en-US" sz="16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déplacement</a:t>
            </a:r>
            <a:r>
              <a:rPr lang="en-US" sz="16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interne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traversant</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une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frontière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internationale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émigration</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immigration</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quelle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que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soit</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l’origine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du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mouvement</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sa</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durée,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sa</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nature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le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statut</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du migrant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régulier</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irrégulier</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endParaRPr lang="en-IN"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A3FB7276-6E86-42BA-8C99-08F615C85101}"/>
              </a:ext>
            </a:extLst>
          </p:cNvPr>
          <p:cNvSpPr/>
          <p:nvPr/>
        </p:nvSpPr>
        <p:spPr>
          <a:xfrm>
            <a:off x="4694236" y="3746977"/>
            <a:ext cx="2800350" cy="2308324"/>
          </a:xfrm>
          <a:prstGeom prst="rect">
            <a:avLst/>
          </a:prstGeom>
        </p:spPr>
        <p:txBody>
          <a:bodyPr wrap="square">
            <a:spAutoFit/>
          </a:bodyPr>
          <a:lstStyle/>
          <a:p>
            <a:pPr algn="ctr" fontAlgn="base"/>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Un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déplacement</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qui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entraine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un séjour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prolongé</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définitif</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ayant</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pour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effet</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transférer</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la residence des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intéressés</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d’un certain lieu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d’origine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lieu de depart à un certain lieu de destination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d’arrive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endParaRPr lang="en-IN"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FD547A96-C208-454E-96EC-9A37E042BE24}"/>
              </a:ext>
            </a:extLst>
          </p:cNvPr>
          <p:cNvSpPr/>
          <p:nvPr/>
        </p:nvSpPr>
        <p:spPr>
          <a:xfrm>
            <a:off x="8152310" y="3888485"/>
            <a:ext cx="3558726" cy="2062103"/>
          </a:xfrm>
          <a:prstGeom prst="rect">
            <a:avLst/>
          </a:prstGeom>
        </p:spPr>
        <p:txBody>
          <a:bodyPr wrap="square">
            <a:spAutoFit/>
          </a:bodyPr>
          <a:lstStyle/>
          <a:p>
            <a:pPr algn="ctr" fontAlgn="base"/>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Caractérisation</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du concept par:</a:t>
            </a:r>
          </a:p>
          <a:p>
            <a:pPr algn="ctr" fontAlgn="base"/>
            <a:endPar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ctr"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Un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changement</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résidence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lgn="ctr" fontAlgn="base">
              <a:buFont typeface="Arial" panose="020B0604020202020204" pitchFamily="34" charset="0"/>
              <a:buChar char="•"/>
            </a:pPr>
            <a:endPar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ctr"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Un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changement</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d’emploi</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lgn="ctr" fontAlgn="base">
              <a:buFont typeface="Arial" panose="020B0604020202020204" pitchFamily="34" charset="0"/>
              <a:buChar char="•"/>
            </a:pPr>
            <a:endPar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ctr"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Un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changement</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des relations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sociales</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156526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45A224-0618-29CC-48CB-AA4FB40F92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560653-2592-AE4F-5407-9468AAC50D69}"/>
              </a:ext>
            </a:extLst>
          </p:cNvPr>
          <p:cNvSpPr>
            <a:spLocks noGrp="1"/>
          </p:cNvSpPr>
          <p:nvPr>
            <p:ph type="title"/>
          </p:nvPr>
        </p:nvSpPr>
        <p:spPr>
          <a:xfrm>
            <a:off x="609441" y="274639"/>
            <a:ext cx="10969943" cy="711081"/>
          </a:xfrm>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TRANSFERTS DE FONDS DES MIGRANTS</a:t>
            </a:r>
          </a:p>
        </p:txBody>
      </p:sp>
      <p:sp>
        <p:nvSpPr>
          <p:cNvPr id="23" name="Slide Number Placeholder 22">
            <a:extLst>
              <a:ext uri="{FF2B5EF4-FFF2-40B4-BE49-F238E27FC236}">
                <a16:creationId xmlns:a16="http://schemas.microsoft.com/office/drawing/2014/main" id="{47917551-5462-C782-BB79-29EB26DF8F75}"/>
              </a:ext>
            </a:extLst>
          </p:cNvPr>
          <p:cNvSpPr>
            <a:spLocks noGrp="1"/>
          </p:cNvSpPr>
          <p:nvPr>
            <p:ph type="sldNum" sz="quarter" idx="12"/>
          </p:nvPr>
        </p:nvSpPr>
        <p:spPr/>
        <p:txBody>
          <a:bodyPr/>
          <a:lstStyle/>
          <a:p>
            <a:fld id="{96E69268-9C8B-4EBF-A9EE-DC5DC2D48DC3}" type="slidenum">
              <a:rPr lang="en-US" smtClean="0"/>
              <a:pPr/>
              <a:t>14</a:t>
            </a:fld>
            <a:endParaRPr lang="en-US" dirty="0"/>
          </a:p>
        </p:txBody>
      </p:sp>
      <p:sp>
        <p:nvSpPr>
          <p:cNvPr id="11" name="Rectangle 10">
            <a:extLst>
              <a:ext uri="{FF2B5EF4-FFF2-40B4-BE49-F238E27FC236}">
                <a16:creationId xmlns:a16="http://schemas.microsoft.com/office/drawing/2014/main" id="{68B3F732-C5A4-A84C-F127-C91A7374541A}"/>
              </a:ext>
            </a:extLst>
          </p:cNvPr>
          <p:cNvSpPr/>
          <p:nvPr/>
        </p:nvSpPr>
        <p:spPr>
          <a:xfrm>
            <a:off x="261764" y="2811305"/>
            <a:ext cx="4023490" cy="36420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E5DA5990-3106-D290-9163-E06B78838986}"/>
              </a:ext>
            </a:extLst>
          </p:cNvPr>
          <p:cNvSpPr/>
          <p:nvPr/>
        </p:nvSpPr>
        <p:spPr>
          <a:xfrm>
            <a:off x="1214919" y="1554693"/>
            <a:ext cx="2154830" cy="2154830"/>
          </a:xfrm>
          <a:prstGeom prst="ellipse">
            <a:avLst/>
          </a:prstGeom>
          <a:solidFill>
            <a:schemeClr val="accent2"/>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C0A4F69-E57C-9D9C-C66F-4279127E292E}"/>
              </a:ext>
            </a:extLst>
          </p:cNvPr>
          <p:cNvSpPr txBox="1"/>
          <p:nvPr/>
        </p:nvSpPr>
        <p:spPr>
          <a:xfrm>
            <a:off x="1908255" y="2411195"/>
            <a:ext cx="768160" cy="707886"/>
          </a:xfrm>
          <a:prstGeom prst="rect">
            <a:avLst/>
          </a:prstGeom>
          <a:noFill/>
        </p:spPr>
        <p:txBody>
          <a:bodyPr wrap="none" rtlCol="0">
            <a:spAutoFit/>
          </a:bodyPr>
          <a:lstStyle/>
          <a:p>
            <a:pPr algn="ctr"/>
            <a:r>
              <a:rPr lang="en-IN"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FMI,</a:t>
            </a:r>
          </a:p>
          <a:p>
            <a:pPr algn="ctr"/>
            <a:r>
              <a:rPr lang="en-IN"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2009</a:t>
            </a:r>
          </a:p>
        </p:txBody>
      </p:sp>
      <p:sp>
        <p:nvSpPr>
          <p:cNvPr id="35" name="Rectangle 34">
            <a:extLst>
              <a:ext uri="{FF2B5EF4-FFF2-40B4-BE49-F238E27FC236}">
                <a16:creationId xmlns:a16="http://schemas.microsoft.com/office/drawing/2014/main" id="{41200A81-9CA8-1D5C-B140-F7F8B9DE0E92}"/>
              </a:ext>
            </a:extLst>
          </p:cNvPr>
          <p:cNvSpPr/>
          <p:nvPr/>
        </p:nvSpPr>
        <p:spPr>
          <a:xfrm>
            <a:off x="4445497" y="2811306"/>
            <a:ext cx="3297830" cy="34327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Oval 16">
            <a:extLst>
              <a:ext uri="{FF2B5EF4-FFF2-40B4-BE49-F238E27FC236}">
                <a16:creationId xmlns:a16="http://schemas.microsoft.com/office/drawing/2014/main" id="{0834D36C-28CC-A29C-E647-4D2DBB28B581}"/>
              </a:ext>
            </a:extLst>
          </p:cNvPr>
          <p:cNvSpPr/>
          <p:nvPr/>
        </p:nvSpPr>
        <p:spPr>
          <a:xfrm>
            <a:off x="5016997" y="1549575"/>
            <a:ext cx="2154830" cy="2154830"/>
          </a:xfrm>
          <a:prstGeom prst="ellipse">
            <a:avLst/>
          </a:prstGeom>
          <a:solidFill>
            <a:schemeClr val="accent3"/>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0F13C8A9-810D-98A8-4096-B842BCEEEC6C}"/>
              </a:ext>
            </a:extLst>
          </p:cNvPr>
          <p:cNvSpPr txBox="1"/>
          <p:nvPr/>
        </p:nvSpPr>
        <p:spPr>
          <a:xfrm>
            <a:off x="5237445" y="2130883"/>
            <a:ext cx="1713931" cy="1015663"/>
          </a:xfrm>
          <a:prstGeom prst="rect">
            <a:avLst/>
          </a:prstGeom>
          <a:noFill/>
        </p:spPr>
        <p:txBody>
          <a:bodyPr wrap="none" rtlCol="0">
            <a:spAutoFit/>
          </a:bodyPr>
          <a:lstStyle/>
          <a:p>
            <a:pPr algn="ctr"/>
            <a:r>
              <a:rPr lang="en-IN"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J.K.</a:t>
            </a:r>
          </a:p>
          <a:p>
            <a:pPr algn="ctr"/>
            <a:r>
              <a:rPr lang="en-IN"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GALBRAITH.</a:t>
            </a:r>
          </a:p>
          <a:p>
            <a:pPr algn="ctr"/>
            <a:r>
              <a:rPr lang="en-IN"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1980</a:t>
            </a:r>
          </a:p>
        </p:txBody>
      </p:sp>
      <p:sp>
        <p:nvSpPr>
          <p:cNvPr id="36" name="Rectangle 35">
            <a:extLst>
              <a:ext uri="{FF2B5EF4-FFF2-40B4-BE49-F238E27FC236}">
                <a16:creationId xmlns:a16="http://schemas.microsoft.com/office/drawing/2014/main" id="{E5378718-24EA-2E4E-1EC3-13F63254928B}"/>
              </a:ext>
            </a:extLst>
          </p:cNvPr>
          <p:cNvSpPr/>
          <p:nvPr/>
        </p:nvSpPr>
        <p:spPr>
          <a:xfrm>
            <a:off x="7903569" y="2811306"/>
            <a:ext cx="4023491" cy="36420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FF42F5C-6D9B-E01B-7D72-DF76A88B2C93}"/>
              </a:ext>
            </a:extLst>
          </p:cNvPr>
          <p:cNvSpPr/>
          <p:nvPr/>
        </p:nvSpPr>
        <p:spPr>
          <a:xfrm>
            <a:off x="8819075" y="1549575"/>
            <a:ext cx="2154830" cy="2154830"/>
          </a:xfrm>
          <a:prstGeom prst="ellipse">
            <a:avLst/>
          </a:prstGeom>
          <a:solidFill>
            <a:schemeClr val="accent4"/>
          </a:solidFill>
          <a:ln w="203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B074AFE9-CB94-F2FA-FD0B-91F603B46B81}"/>
              </a:ext>
            </a:extLst>
          </p:cNvPr>
          <p:cNvSpPr txBox="1"/>
          <p:nvPr/>
        </p:nvSpPr>
        <p:spPr>
          <a:xfrm>
            <a:off x="9070783" y="2188172"/>
            <a:ext cx="1651413" cy="1015663"/>
          </a:xfrm>
          <a:prstGeom prst="rect">
            <a:avLst/>
          </a:prstGeom>
          <a:noFill/>
        </p:spPr>
        <p:txBody>
          <a:bodyPr wrap="none" rtlCol="0">
            <a:spAutoFit/>
          </a:bodyPr>
          <a:lstStyle/>
          <a:p>
            <a:pPr algn="ctr"/>
            <a:r>
              <a:rPr lang="en-IN"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BANQUE</a:t>
            </a:r>
          </a:p>
          <a:p>
            <a:pPr algn="ctr"/>
            <a:r>
              <a:rPr lang="en-IN"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MONDIALE,</a:t>
            </a:r>
          </a:p>
          <a:p>
            <a:pPr algn="ctr"/>
            <a:r>
              <a:rPr lang="en-IN"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2019</a:t>
            </a:r>
          </a:p>
        </p:txBody>
      </p:sp>
      <p:sp>
        <p:nvSpPr>
          <p:cNvPr id="37" name="Rectangle 36">
            <a:extLst>
              <a:ext uri="{FF2B5EF4-FFF2-40B4-BE49-F238E27FC236}">
                <a16:creationId xmlns:a16="http://schemas.microsoft.com/office/drawing/2014/main" id="{AB4DA7EE-D3AA-E790-294C-17D2005C773F}"/>
              </a:ext>
            </a:extLst>
          </p:cNvPr>
          <p:cNvSpPr/>
          <p:nvPr/>
        </p:nvSpPr>
        <p:spPr>
          <a:xfrm>
            <a:off x="477789" y="3746977"/>
            <a:ext cx="3600400" cy="2800767"/>
          </a:xfrm>
          <a:prstGeom prst="rect">
            <a:avLst/>
          </a:prstGeom>
        </p:spPr>
        <p:txBody>
          <a:bodyPr wrap="square">
            <a:spAutoFit/>
          </a:bodyPr>
          <a:lstStyle/>
          <a:p>
            <a:pPr algn="ctr" fontAlgn="base"/>
            <a:r>
              <a:rPr lang="fr-FR"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Le revenu des ménages issu d’économies étrangères, provenant principalement des mouvements de personnes, temporaires ou permanents, vers ces économies. […] Ils consistent principalement en </a:t>
            </a:r>
            <a:r>
              <a:rPr lang="fr-FR" sz="16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flux financiers et non-financiers </a:t>
            </a:r>
            <a:r>
              <a:rPr lang="fr-FR"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envoyés ou donnés </a:t>
            </a:r>
            <a:r>
              <a:rPr lang="fr-FR" sz="16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par les individus qui ont migré</a:t>
            </a:r>
            <a:r>
              <a:rPr lang="fr-FR"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dans une nouvelle économie et qui y sont devenus résidents. </a:t>
            </a:r>
            <a:endParaRPr lang="en-IN"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11146F45-5296-152B-DD4E-5A1D6652CF1F}"/>
              </a:ext>
            </a:extLst>
          </p:cNvPr>
          <p:cNvSpPr/>
          <p:nvPr/>
        </p:nvSpPr>
        <p:spPr>
          <a:xfrm>
            <a:off x="4694236" y="3746977"/>
            <a:ext cx="2800350" cy="2062103"/>
          </a:xfrm>
          <a:prstGeom prst="rect">
            <a:avLst/>
          </a:prstGeom>
        </p:spPr>
        <p:txBody>
          <a:bodyPr wrap="square">
            <a:spAutoFit/>
          </a:bodyPr>
          <a:lstStyle/>
          <a:p>
            <a:pPr algn="ctr" fontAlgn="base"/>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Le plus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ancien</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moyen de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lutte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contre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la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pauvreté</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à travers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l’émigration</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qui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améliore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généralement</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la situation des migrants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eux-mêmes</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ainsi</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que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celle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leurs</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proches</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restés</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dans le pays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d’origine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endParaRPr lang="en-IN"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61086E23-CCD3-FFDF-A119-C1EABEA3EE51}"/>
              </a:ext>
            </a:extLst>
          </p:cNvPr>
          <p:cNvSpPr/>
          <p:nvPr/>
        </p:nvSpPr>
        <p:spPr>
          <a:xfrm>
            <a:off x="8152310" y="3888485"/>
            <a:ext cx="3558726" cy="2554545"/>
          </a:xfrm>
          <a:prstGeom prst="rect">
            <a:avLst/>
          </a:prstGeom>
        </p:spPr>
        <p:txBody>
          <a:bodyPr wrap="square">
            <a:spAutoFit/>
          </a:bodyPr>
          <a:lstStyle/>
          <a:p>
            <a:pPr algn="ctr" fontAlgn="base"/>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Les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transferts</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 fonds des migrants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ont</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atteint</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2018:</a:t>
            </a:r>
          </a:p>
          <a:p>
            <a:pPr algn="ctr" fontAlgn="base"/>
            <a:endPar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ctr"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$529 milliards de dollars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vers</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des pays à revenu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faible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intermédiaire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sauf</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la Chine)</a:t>
            </a:r>
          </a:p>
          <a:p>
            <a:pPr marL="285750" indent="-285750" algn="ctr" fontAlgn="base">
              <a:buFont typeface="Arial" panose="020B0604020202020204" pitchFamily="34" charset="0"/>
              <a:buChar char="•"/>
            </a:pPr>
            <a:endPar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ctr" fontAlgn="base">
              <a:buFont typeface="Arial" panose="020B0604020202020204" pitchFamily="34" charset="0"/>
              <a:buChar char="•"/>
            </a:pP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$689 milliards de dollars (à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l’echelle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mondiale</a:t>
            </a:r>
            <a:r>
              <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lgn="ctr" fontAlgn="base">
              <a:buFont typeface="Arial" panose="020B0604020202020204" pitchFamily="34" charset="0"/>
              <a:buChar char="•"/>
            </a:pPr>
            <a:endParaRPr lang="en-US" sz="16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31329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8405"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C25AA54-FAE2-B392-1961-1D66B690B2AF}"/>
              </a:ext>
            </a:extLst>
          </p:cNvPr>
          <p:cNvSpPr>
            <a:spLocks noGrp="1"/>
          </p:cNvSpPr>
          <p:nvPr>
            <p:ph type="title"/>
          </p:nvPr>
        </p:nvSpPr>
        <p:spPr>
          <a:xfrm>
            <a:off x="1187759" y="381935"/>
            <a:ext cx="4007539" cy="5974414"/>
          </a:xfrm>
        </p:spPr>
        <p:txBody>
          <a:bodyPr anchor="ctr">
            <a:normAutofit/>
          </a:bodyPr>
          <a:lstStyle/>
          <a:p>
            <a:r>
              <a:rPr lang="fr-FR" sz="5500">
                <a:solidFill>
                  <a:srgbClr val="FFFFFF"/>
                </a:solidFill>
              </a:rPr>
              <a:t>Balance commerciale</a:t>
            </a:r>
          </a:p>
        </p:txBody>
      </p:sp>
      <p:grpSp>
        <p:nvGrpSpPr>
          <p:cNvPr id="19" name="Group 18">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731" y="554152"/>
            <a:ext cx="574026" cy="1075866"/>
            <a:chOff x="613892" y="554152"/>
            <a:chExt cx="574177" cy="1075866"/>
          </a:xfrm>
          <a:solidFill>
            <a:srgbClr val="FFFFFF"/>
          </a:solidFill>
        </p:grpSpPr>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FCEE0733-74CE-9BB9-D9A8-8BE208D1C98A}"/>
              </a:ext>
            </a:extLst>
          </p:cNvPr>
          <p:cNvSpPr>
            <a:spLocks noGrp="1"/>
          </p:cNvSpPr>
          <p:nvPr>
            <p:ph idx="1"/>
          </p:nvPr>
        </p:nvSpPr>
        <p:spPr>
          <a:xfrm>
            <a:off x="6295593" y="518400"/>
            <a:ext cx="4770364" cy="5837949"/>
          </a:xfrm>
        </p:spPr>
        <p:txBody>
          <a:bodyPr anchor="ctr">
            <a:normAutofit/>
          </a:bodyPr>
          <a:lstStyle/>
          <a:p>
            <a:r>
              <a:rPr lang="fr-FR" sz="2000" dirty="0">
                <a:solidFill>
                  <a:schemeClr val="tx1">
                    <a:alpha val="80000"/>
                  </a:schemeClr>
                </a:solidFill>
              </a:rPr>
              <a:t>Elément de comptabilité nationale</a:t>
            </a:r>
          </a:p>
          <a:p>
            <a:r>
              <a:rPr lang="fr-FR" sz="2000" dirty="0">
                <a:solidFill>
                  <a:schemeClr val="tx1">
                    <a:alpha val="80000"/>
                  </a:schemeClr>
                </a:solidFill>
              </a:rPr>
              <a:t>Composante de la balance des paiements (qui mesure toutes les transactions courantes entre les résidents et les non-résidents, y compris les transactions financières et les échanges de services)</a:t>
            </a:r>
          </a:p>
          <a:p>
            <a:r>
              <a:rPr lang="fr-FR" sz="2000" dirty="0">
                <a:solidFill>
                  <a:schemeClr val="tx1">
                    <a:alpha val="80000"/>
                  </a:schemeClr>
                </a:solidFill>
              </a:rPr>
              <a:t>Agrégat macro-économique</a:t>
            </a:r>
          </a:p>
          <a:p>
            <a:r>
              <a:rPr lang="fr-FR" sz="2000" dirty="0">
                <a:solidFill>
                  <a:schemeClr val="tx1">
                    <a:alpha val="80000"/>
                  </a:schemeClr>
                </a:solidFill>
              </a:rPr>
              <a:t>Mesure les exportations nettes (X – M) de biens sur une période donnée dans un pays donné.</a:t>
            </a:r>
          </a:p>
          <a:p>
            <a:endParaRPr lang="fr-FR" sz="2000" dirty="0">
              <a:solidFill>
                <a:schemeClr val="tx1">
                  <a:alpha val="80000"/>
                </a:schemeClr>
              </a:solidFill>
            </a:endParaRPr>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3144"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972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4000" t="-23000" b="-9000"/>
          </a:stretch>
        </a:blipFill>
        <a:effectLst/>
      </p:bgPr>
    </p:bg>
    <p:spTree>
      <p:nvGrpSpPr>
        <p:cNvPr id="1" name="">
          <a:extLst>
            <a:ext uri="{FF2B5EF4-FFF2-40B4-BE49-F238E27FC236}">
              <a16:creationId xmlns:a16="http://schemas.microsoft.com/office/drawing/2014/main" id="{B696F44B-2824-A58D-9266-F18AB0827403}"/>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8CC0A930-373E-CCA1-676B-F04120360989}"/>
              </a:ext>
            </a:extLst>
          </p:cNvPr>
          <p:cNvSpPr/>
          <p:nvPr/>
        </p:nvSpPr>
        <p:spPr>
          <a:xfrm>
            <a:off x="-1" y="0"/>
            <a:ext cx="12188825" cy="6858000"/>
          </a:xfrm>
          <a:prstGeom prst="rect">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69C8F895-692F-101A-F70B-2B271F58CE55}"/>
              </a:ext>
            </a:extLst>
          </p:cNvPr>
          <p:cNvSpPr>
            <a:spLocks noGrp="1"/>
          </p:cNvSpPr>
          <p:nvPr>
            <p:ph type="title"/>
          </p:nvPr>
        </p:nvSpPr>
        <p:spPr>
          <a:xfrm>
            <a:off x="609438" y="620688"/>
            <a:ext cx="10969943" cy="711081"/>
          </a:xfrm>
        </p:spPr>
        <p:txBody>
          <a:body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CADRE </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THÉORIQUE</a:t>
            </a:r>
          </a:p>
        </p:txBody>
      </p:sp>
      <p:sp>
        <p:nvSpPr>
          <p:cNvPr id="17" name="Rectangle 16">
            <a:extLst>
              <a:ext uri="{FF2B5EF4-FFF2-40B4-BE49-F238E27FC236}">
                <a16:creationId xmlns:a16="http://schemas.microsoft.com/office/drawing/2014/main" id="{2BA2C842-102F-C949-9B04-ED6D8A4BC367}"/>
              </a:ext>
            </a:extLst>
          </p:cNvPr>
          <p:cNvSpPr/>
          <p:nvPr/>
        </p:nvSpPr>
        <p:spPr>
          <a:xfrm>
            <a:off x="2205977" y="1742485"/>
            <a:ext cx="7776866" cy="5186035"/>
          </a:xfrm>
          <a:prstGeom prst="rect">
            <a:avLst/>
          </a:prstGeom>
        </p:spPr>
        <p:txBody>
          <a:bodyPr wrap="square">
            <a:spAutoFit/>
          </a:bodyPr>
          <a:lstStyle/>
          <a:p>
            <a:pPr marL="342900" indent="-342900" fontAlgn="base">
              <a:spcAft>
                <a:spcPts val="3000"/>
              </a:spcAft>
              <a:buFont typeface="Wingdings" panose="05000000000000000000" pitchFamily="2" charset="2"/>
              <a:buChar char="ü"/>
            </a:pP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De la Migration</a:t>
            </a:r>
          </a:p>
          <a:p>
            <a:pPr marL="952393" lvl="1" indent="-342900" fontAlgn="base">
              <a:spcAft>
                <a:spcPts val="1800"/>
              </a:spcAft>
              <a:buFont typeface="Wingdings" panose="05000000000000000000" pitchFamily="2" charset="2"/>
              <a:buChar char="Ø"/>
            </a:pPr>
            <a:r>
              <a:rPr lang="en-IN" dirty="0" err="1">
                <a:solidFill>
                  <a:srgbClr val="FFC000"/>
                </a:solidFill>
                <a:latin typeface="Open Sans" panose="020B0606030504020204" pitchFamily="34" charset="0"/>
                <a:ea typeface="Open Sans" panose="020B0606030504020204" pitchFamily="34" charset="0"/>
                <a:cs typeface="Open Sans" panose="020B0606030504020204" pitchFamily="34" charset="0"/>
              </a:rPr>
              <a:t>Typologie</a:t>
            </a:r>
            <a:r>
              <a:rPr lang="en-IN" dirty="0">
                <a:solidFill>
                  <a:srgbClr val="FFC000"/>
                </a:solidFill>
                <a:latin typeface="Open Sans" panose="020B0606030504020204" pitchFamily="34" charset="0"/>
                <a:ea typeface="Open Sans" panose="020B0606030504020204" pitchFamily="34" charset="0"/>
                <a:cs typeface="Open Sans" panose="020B0606030504020204" pitchFamily="34" charset="0"/>
              </a:rPr>
              <a:t> et </a:t>
            </a:r>
            <a:r>
              <a:rPr lang="en-IN" dirty="0" err="1">
                <a:solidFill>
                  <a:srgbClr val="FFC000"/>
                </a:solidFill>
                <a:latin typeface="Open Sans" panose="020B0606030504020204" pitchFamily="34" charset="0"/>
                <a:ea typeface="Open Sans" panose="020B0606030504020204" pitchFamily="34" charset="0"/>
                <a:cs typeface="Open Sans" panose="020B0606030504020204" pitchFamily="34" charset="0"/>
              </a:rPr>
              <a:t>déterminants</a:t>
            </a:r>
            <a:endParaRPr lang="en-IN" dirty="0">
              <a:solidFill>
                <a:srgbClr val="FFC000"/>
              </a:solidFill>
              <a:latin typeface="Open Sans" panose="020B0606030504020204" pitchFamily="34" charset="0"/>
              <a:ea typeface="Open Sans" panose="020B0606030504020204" pitchFamily="34" charset="0"/>
              <a:cs typeface="Open Sans" panose="020B0606030504020204" pitchFamily="34" charset="0"/>
            </a:endParaRPr>
          </a:p>
          <a:p>
            <a:pPr marL="952393" lvl="1" indent="-342900" fontAlgn="base">
              <a:spcAft>
                <a:spcPts val="1800"/>
              </a:spcAft>
              <a:buFont typeface="Wingdings" panose="05000000000000000000" pitchFamily="2" charset="2"/>
              <a:buChar char="Ø"/>
            </a:pPr>
            <a:r>
              <a:rPr lang="en-IN" dirty="0" err="1">
                <a:solidFill>
                  <a:srgbClr val="FFC000"/>
                </a:solidFill>
                <a:latin typeface="Open Sans" panose="020B0606030504020204" pitchFamily="34" charset="0"/>
                <a:ea typeface="Open Sans" panose="020B0606030504020204" pitchFamily="34" charset="0"/>
                <a:cs typeface="Open Sans" panose="020B0606030504020204" pitchFamily="34" charset="0"/>
              </a:rPr>
              <a:t>Conséquences</a:t>
            </a:r>
            <a:endParaRPr lang="en-IN" dirty="0">
              <a:solidFill>
                <a:srgbClr val="FFC000"/>
              </a:solidFill>
              <a:latin typeface="Open Sans" panose="020B0606030504020204" pitchFamily="34" charset="0"/>
              <a:ea typeface="Open Sans" panose="020B0606030504020204" pitchFamily="34" charset="0"/>
              <a:cs typeface="Open Sans" panose="020B0606030504020204" pitchFamily="34" charset="0"/>
            </a:endParaRPr>
          </a:p>
          <a:p>
            <a:pPr marL="342900" indent="-342900" fontAlgn="base">
              <a:spcAft>
                <a:spcPts val="1800"/>
              </a:spcAft>
              <a:buFont typeface="Wingdings" panose="05000000000000000000" pitchFamily="2" charset="2"/>
              <a:buChar char="Ø"/>
            </a:pP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Des </a:t>
            </a:r>
            <a:r>
              <a:rPr lang="en-IN"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transferts</a:t>
            </a: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 de fonds des migrants:</a:t>
            </a:r>
          </a:p>
          <a:p>
            <a:pPr marL="952393" lvl="1" indent="-342900" fontAlgn="base">
              <a:spcAft>
                <a:spcPts val="1800"/>
              </a:spcAft>
              <a:buFont typeface="Wingdings" panose="05000000000000000000" pitchFamily="2" charset="2"/>
              <a:buChar char="Ø"/>
            </a:pPr>
            <a:r>
              <a:rPr lang="en-IN" dirty="0" err="1">
                <a:solidFill>
                  <a:srgbClr val="FFC000"/>
                </a:solidFill>
                <a:latin typeface="Open Sans" panose="020B0606030504020204" pitchFamily="34" charset="0"/>
                <a:ea typeface="Open Sans" panose="020B0606030504020204" pitchFamily="34" charset="0"/>
                <a:cs typeface="Open Sans" panose="020B0606030504020204" pitchFamily="34" charset="0"/>
              </a:rPr>
              <a:t>Déterminants</a:t>
            </a:r>
            <a:r>
              <a:rPr lang="en-IN" dirty="0">
                <a:solidFill>
                  <a:srgbClr val="FFC000"/>
                </a:solidFill>
                <a:latin typeface="Open Sans" panose="020B0606030504020204" pitchFamily="34" charset="0"/>
                <a:ea typeface="Open Sans" panose="020B0606030504020204" pitchFamily="34" charset="0"/>
                <a:cs typeface="Open Sans" panose="020B0606030504020204" pitchFamily="34" charset="0"/>
              </a:rPr>
              <a:t>, </a:t>
            </a:r>
          </a:p>
          <a:p>
            <a:pPr marL="952393" lvl="1" indent="-342900" fontAlgn="base">
              <a:spcAft>
                <a:spcPts val="1800"/>
              </a:spcAft>
              <a:buFont typeface="Wingdings" panose="05000000000000000000" pitchFamily="2" charset="2"/>
              <a:buChar char="Ø"/>
            </a:pPr>
            <a:r>
              <a:rPr lang="en-IN" dirty="0" err="1">
                <a:solidFill>
                  <a:srgbClr val="FFC000"/>
                </a:solidFill>
                <a:latin typeface="Open Sans" panose="020B0606030504020204" pitchFamily="34" charset="0"/>
                <a:ea typeface="Open Sans" panose="020B0606030504020204" pitchFamily="34" charset="0"/>
                <a:cs typeface="Open Sans" panose="020B0606030504020204" pitchFamily="34" charset="0"/>
              </a:rPr>
              <a:t>Typologie</a:t>
            </a:r>
            <a:r>
              <a:rPr lang="en-IN" dirty="0">
                <a:solidFill>
                  <a:srgbClr val="FFC000"/>
                </a:solidFill>
                <a:latin typeface="Open Sans" panose="020B0606030504020204" pitchFamily="34" charset="0"/>
                <a:ea typeface="Open Sans" panose="020B0606030504020204" pitchFamily="34" charset="0"/>
                <a:cs typeface="Open Sans" panose="020B0606030504020204" pitchFamily="34" charset="0"/>
              </a:rPr>
              <a:t> et </a:t>
            </a:r>
            <a:r>
              <a:rPr lang="en-IN" dirty="0" err="1">
                <a:solidFill>
                  <a:srgbClr val="FFC000"/>
                </a:solidFill>
                <a:latin typeface="Open Sans" panose="020B0606030504020204" pitchFamily="34" charset="0"/>
                <a:ea typeface="Open Sans" panose="020B0606030504020204" pitchFamily="34" charset="0"/>
                <a:cs typeface="Open Sans" panose="020B0606030504020204" pitchFamily="34" charset="0"/>
              </a:rPr>
              <a:t>mesure</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fontAlgn="base">
              <a:spcAft>
                <a:spcPts val="1800"/>
              </a:spcAft>
              <a:buFont typeface="Wingdings" panose="05000000000000000000" pitchFamily="2" charset="2"/>
              <a:buChar char="Ø"/>
            </a:pPr>
            <a:r>
              <a:rPr lang="en-IN"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Effets</a:t>
            </a: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 de </a:t>
            </a:r>
            <a:r>
              <a:rPr lang="en-IN"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ces</a:t>
            </a: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N"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transferts</a:t>
            </a: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 sur la </a:t>
            </a:r>
            <a:r>
              <a:rPr lang="en-IN"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consommation</a:t>
            </a: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 interne et la balance </a:t>
            </a:r>
            <a:r>
              <a:rPr lang="en-IN"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commerciale</a:t>
            </a: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342900" indent="-342900" fontAlgn="base">
              <a:spcAft>
                <a:spcPts val="1800"/>
              </a:spcAft>
              <a:buFont typeface="Wingdings" panose="05000000000000000000" pitchFamily="2" charset="2"/>
              <a:buChar char="Ø"/>
            </a:pPr>
            <a:endParaRPr lang="en-IN" dirty="0">
              <a:solidFill>
                <a:srgbClr val="FFC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7843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large crowd of people on a bridge&#10;&#10;AI-generated content may be incorrect.">
            <a:extLst>
              <a:ext uri="{FF2B5EF4-FFF2-40B4-BE49-F238E27FC236}">
                <a16:creationId xmlns:a16="http://schemas.microsoft.com/office/drawing/2014/main" id="{B99BCDF1-3B8B-969F-AA1F-F126EB337E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792689"/>
            <a:ext cx="6013668" cy="4008133"/>
          </a:xfrm>
          <a:prstGeom prst="rect">
            <a:avLst/>
          </a:prstGeom>
        </p:spPr>
      </p:pic>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p:txBody>
          <a:bodyPr/>
          <a:lstStyle/>
          <a:p>
            <a:pPr algn="ct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De la </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Migration</a:t>
            </a: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smtClean="0"/>
              <a:pPr/>
              <a:t>17</a:t>
            </a:fld>
            <a:endParaRPr lang="en-US" dirty="0"/>
          </a:p>
        </p:txBody>
      </p:sp>
      <p:sp>
        <p:nvSpPr>
          <p:cNvPr id="24" name="Rectangle 23">
            <a:extLst>
              <a:ext uri="{FF2B5EF4-FFF2-40B4-BE49-F238E27FC236}">
                <a16:creationId xmlns:a16="http://schemas.microsoft.com/office/drawing/2014/main" id="{6FEFD1A6-69FA-4C35-8A2F-6EB991B4E303}"/>
              </a:ext>
            </a:extLst>
          </p:cNvPr>
          <p:cNvSpPr/>
          <p:nvPr/>
        </p:nvSpPr>
        <p:spPr>
          <a:xfrm>
            <a:off x="1552908" y="1126182"/>
            <a:ext cx="9083008" cy="584775"/>
          </a:xfrm>
          <a:prstGeom prst="rect">
            <a:avLst/>
          </a:prstGeom>
        </p:spPr>
        <p:txBody>
          <a:bodyPr wrap="square">
            <a:spAutoFit/>
          </a:bodyPr>
          <a:lstStyle/>
          <a:p>
            <a:pPr algn="ctr" fontAlgn="base"/>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Dans tout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ce</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qui suit, le principal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critère</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de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caractérisation</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de la migration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est</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le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changement</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de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résidence</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selon</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Alan Simmons (1987) qui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peut</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être</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interne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ou</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externe.</a:t>
            </a:r>
            <a:endParaRPr lang="en-IN"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4B0CBECF-422A-40E1-A1F8-A4D488CEE5FA}"/>
              </a:ext>
            </a:extLst>
          </p:cNvPr>
          <p:cNvSpPr/>
          <p:nvPr/>
        </p:nvSpPr>
        <p:spPr>
          <a:xfrm>
            <a:off x="5746359" y="2265713"/>
            <a:ext cx="602926" cy="60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IN" sz="18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29" name="Rectangle 28">
            <a:extLst>
              <a:ext uri="{FF2B5EF4-FFF2-40B4-BE49-F238E27FC236}">
                <a16:creationId xmlns:a16="http://schemas.microsoft.com/office/drawing/2014/main" id="{1651C769-D2B2-4C1C-960C-2E1FECF7CD05}"/>
              </a:ext>
            </a:extLst>
          </p:cNvPr>
          <p:cNvSpPr/>
          <p:nvPr/>
        </p:nvSpPr>
        <p:spPr>
          <a:xfrm>
            <a:off x="6742484" y="2113795"/>
            <a:ext cx="4464496" cy="369332"/>
          </a:xfrm>
          <a:prstGeom prst="rect">
            <a:avLst/>
          </a:prstGeom>
        </p:spPr>
        <p:txBody>
          <a:bodyPr wrap="square">
            <a:spAutoFit/>
          </a:bodyPr>
          <a:lstStyle/>
          <a:p>
            <a:pPr fontAlgn="base"/>
            <a:r>
              <a:rPr lang="en-US" sz="18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Pays </a:t>
            </a:r>
            <a:r>
              <a:rPr lang="en-US" sz="18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a:t>
            </a:r>
            <a:r>
              <a:rPr lang="en-US" sz="18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développement</a:t>
            </a:r>
            <a:r>
              <a:rPr lang="en-US" sz="18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8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5B24ABAA-04E0-448D-9703-28A6572A8C58}"/>
              </a:ext>
            </a:extLst>
          </p:cNvPr>
          <p:cNvSpPr/>
          <p:nvPr/>
        </p:nvSpPr>
        <p:spPr>
          <a:xfrm>
            <a:off x="6742484" y="2497338"/>
            <a:ext cx="4464496" cy="523220"/>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Politique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migratoire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généralement</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laxiste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mais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tendance repulsive (Emigration &gt; Immigration)</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6A1B486F-7740-40BB-AC9E-A44F670E38D4}"/>
              </a:ext>
            </a:extLst>
          </p:cNvPr>
          <p:cNvSpPr/>
          <p:nvPr/>
        </p:nvSpPr>
        <p:spPr>
          <a:xfrm>
            <a:off x="5746359" y="3600377"/>
            <a:ext cx="602926" cy="602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IN" sz="1800" b="1" dirty="0">
                <a:latin typeface="Open Sans" panose="020B0606030504020204" pitchFamily="34" charset="0"/>
                <a:ea typeface="Open Sans" panose="020B0606030504020204" pitchFamily="34" charset="0"/>
                <a:cs typeface="Open Sans" panose="020B0606030504020204" pitchFamily="34" charset="0"/>
              </a:rPr>
              <a:t>02</a:t>
            </a:r>
          </a:p>
        </p:txBody>
      </p:sp>
      <p:sp>
        <p:nvSpPr>
          <p:cNvPr id="31" name="Rectangle 30">
            <a:extLst>
              <a:ext uri="{FF2B5EF4-FFF2-40B4-BE49-F238E27FC236}">
                <a16:creationId xmlns:a16="http://schemas.microsoft.com/office/drawing/2014/main" id="{4A63A93C-4954-40CB-A1AC-98D9A927E92D}"/>
              </a:ext>
            </a:extLst>
          </p:cNvPr>
          <p:cNvSpPr/>
          <p:nvPr/>
        </p:nvSpPr>
        <p:spPr>
          <a:xfrm>
            <a:off x="6742484" y="3448459"/>
            <a:ext cx="4464496" cy="369332"/>
          </a:xfrm>
          <a:prstGeom prst="rect">
            <a:avLst/>
          </a:prstGeom>
        </p:spPr>
        <p:txBody>
          <a:bodyPr wrap="square">
            <a:spAutoFit/>
          </a:bodyPr>
          <a:lstStyle/>
          <a:p>
            <a:pPr fontAlgn="base"/>
            <a:r>
              <a:rPr lang="en-US" sz="18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Pays </a:t>
            </a:r>
            <a:r>
              <a:rPr lang="en-US" sz="18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développés</a:t>
            </a:r>
            <a:r>
              <a:rPr lang="en-US" sz="18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8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3A5078CA-BCFC-4A06-A227-50A2EC2191E8}"/>
              </a:ext>
            </a:extLst>
          </p:cNvPr>
          <p:cNvSpPr/>
          <p:nvPr/>
        </p:nvSpPr>
        <p:spPr>
          <a:xfrm>
            <a:off x="6742484" y="3832002"/>
            <a:ext cx="4464496" cy="523220"/>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Politique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migratoire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stricte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ou</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contrôlée,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mais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tendance attractive (Emigration &lt; Immigration)</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747EE57-73DF-4115-B8D4-4D101FF96212}"/>
              </a:ext>
            </a:extLst>
          </p:cNvPr>
          <p:cNvSpPr/>
          <p:nvPr/>
        </p:nvSpPr>
        <p:spPr>
          <a:xfrm>
            <a:off x="5746359" y="4935042"/>
            <a:ext cx="602926" cy="60292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IN" sz="1800" b="1" dirty="0">
                <a:latin typeface="Open Sans" panose="020B0606030504020204" pitchFamily="34" charset="0"/>
                <a:ea typeface="Open Sans" panose="020B0606030504020204" pitchFamily="34" charset="0"/>
                <a:cs typeface="Open Sans" panose="020B0606030504020204" pitchFamily="34" charset="0"/>
              </a:rPr>
              <a:t>03</a:t>
            </a:r>
          </a:p>
        </p:txBody>
      </p:sp>
      <p:sp>
        <p:nvSpPr>
          <p:cNvPr id="33" name="Rectangle 32">
            <a:extLst>
              <a:ext uri="{FF2B5EF4-FFF2-40B4-BE49-F238E27FC236}">
                <a16:creationId xmlns:a16="http://schemas.microsoft.com/office/drawing/2014/main" id="{6620F806-0B40-4032-AB6A-17F7D9C90FBE}"/>
              </a:ext>
            </a:extLst>
          </p:cNvPr>
          <p:cNvSpPr/>
          <p:nvPr/>
        </p:nvSpPr>
        <p:spPr>
          <a:xfrm>
            <a:off x="6742484" y="4783124"/>
            <a:ext cx="4464496" cy="369332"/>
          </a:xfrm>
          <a:prstGeom prst="rect">
            <a:avLst/>
          </a:prstGeom>
        </p:spPr>
        <p:txBody>
          <a:bodyPr wrap="square">
            <a:spAutoFit/>
          </a:bodyPr>
          <a:lstStyle/>
          <a:p>
            <a:pPr fontAlgn="base"/>
            <a:r>
              <a:rPr lang="en-US" sz="18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Partout</a:t>
            </a:r>
            <a:r>
              <a:rPr lang="en-US" sz="18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et à </a:t>
            </a:r>
            <a:r>
              <a:rPr lang="en-US" sz="18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toutes</a:t>
            </a:r>
            <a:r>
              <a:rPr lang="en-US" sz="18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les époques</a:t>
            </a:r>
            <a:endParaRPr lang="en-IN" sz="18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F9DBF75A-D071-4498-8D25-3BD9B8005A48}"/>
              </a:ext>
            </a:extLst>
          </p:cNvPr>
          <p:cNvSpPr/>
          <p:nvPr/>
        </p:nvSpPr>
        <p:spPr>
          <a:xfrm>
            <a:off x="6742484" y="5166667"/>
            <a:ext cx="4464496" cy="1169551"/>
          </a:xfrm>
          <a:prstGeom prst="rect">
            <a:avLst/>
          </a:prstGeom>
        </p:spPr>
        <p:txBody>
          <a:bodyPr wrap="square">
            <a:spAutoFit/>
          </a:bodyPr>
          <a:lstStyle/>
          <a:p>
            <a:pPr fontAlgn="base"/>
            <a:r>
              <a:rPr lang="en-IN" sz="1400" dirty="0">
                <a:solidFill>
                  <a:schemeClr val="tx1">
                    <a:lumMod val="65000"/>
                    <a:lumOff val="35000"/>
                  </a:schemeClr>
                </a:solidFill>
                <a:latin typeface="Arial" panose="020B0604020202020204" pitchFamily="34" charset="0"/>
                <a:cs typeface="Arial" panose="020B0604020202020204" pitchFamily="34" charset="0"/>
              </a:rPr>
              <a:t>Le </a:t>
            </a:r>
            <a:r>
              <a:rPr lang="en-IN" sz="1400" dirty="0" err="1">
                <a:solidFill>
                  <a:schemeClr val="tx1">
                    <a:lumMod val="65000"/>
                    <a:lumOff val="35000"/>
                  </a:schemeClr>
                </a:solidFill>
                <a:latin typeface="Arial" panose="020B0604020202020204" pitchFamily="34" charset="0"/>
                <a:cs typeface="Arial" panose="020B0604020202020204" pitchFamily="34" charset="0"/>
              </a:rPr>
              <a:t>phénomène</a:t>
            </a:r>
            <a:r>
              <a:rPr lang="en-IN" sz="1400" dirty="0">
                <a:solidFill>
                  <a:schemeClr val="tx1">
                    <a:lumMod val="65000"/>
                    <a:lumOff val="35000"/>
                  </a:schemeClr>
                </a:solidFill>
                <a:latin typeface="Arial" panose="020B0604020202020204" pitchFamily="34" charset="0"/>
                <a:cs typeface="Arial" panose="020B0604020202020204" pitchFamily="34" charset="0"/>
              </a:rPr>
              <a:t> de la migration se </a:t>
            </a:r>
            <a:r>
              <a:rPr lang="en-IN" sz="1400" dirty="0" err="1">
                <a:solidFill>
                  <a:schemeClr val="tx1">
                    <a:lumMod val="65000"/>
                    <a:lumOff val="35000"/>
                  </a:schemeClr>
                </a:solidFill>
                <a:latin typeface="Arial" panose="020B0604020202020204" pitchFamily="34" charset="0"/>
                <a:cs typeface="Arial" panose="020B0604020202020204" pitchFamily="34" charset="0"/>
              </a:rPr>
              <a:t>manifeste</a:t>
            </a:r>
            <a:r>
              <a:rPr lang="en-IN" sz="1400" dirty="0">
                <a:solidFill>
                  <a:schemeClr val="tx1">
                    <a:lumMod val="65000"/>
                    <a:lumOff val="35000"/>
                  </a:schemeClr>
                </a:solidFill>
                <a:latin typeface="Arial" panose="020B0604020202020204" pitchFamily="34" charset="0"/>
                <a:cs typeface="Arial" panose="020B0604020202020204" pitchFamily="34" charset="0"/>
              </a:rPr>
              <a:t> </a:t>
            </a:r>
            <a:r>
              <a:rPr lang="en-IN" sz="1400" dirty="0" err="1">
                <a:solidFill>
                  <a:schemeClr val="tx1">
                    <a:lumMod val="65000"/>
                    <a:lumOff val="35000"/>
                  </a:schemeClr>
                </a:solidFill>
                <a:latin typeface="Arial" panose="020B0604020202020204" pitchFamily="34" charset="0"/>
                <a:cs typeface="Arial" panose="020B0604020202020204" pitchFamily="34" charset="0"/>
              </a:rPr>
              <a:t>partout</a:t>
            </a:r>
            <a:r>
              <a:rPr lang="en-IN" sz="1400" dirty="0">
                <a:solidFill>
                  <a:schemeClr val="tx1">
                    <a:lumMod val="65000"/>
                    <a:lumOff val="35000"/>
                  </a:schemeClr>
                </a:solidFill>
                <a:latin typeface="Arial" panose="020B0604020202020204" pitchFamily="34" charset="0"/>
                <a:cs typeface="Arial" panose="020B0604020202020204" pitchFamily="34" charset="0"/>
              </a:rPr>
              <a:t> et à </a:t>
            </a:r>
            <a:r>
              <a:rPr lang="en-IN" sz="1400" dirty="0" err="1">
                <a:solidFill>
                  <a:schemeClr val="tx1">
                    <a:lumMod val="65000"/>
                    <a:lumOff val="35000"/>
                  </a:schemeClr>
                </a:solidFill>
                <a:latin typeface="Arial" panose="020B0604020202020204" pitchFamily="34" charset="0"/>
                <a:cs typeface="Arial" panose="020B0604020202020204" pitchFamily="34" charset="0"/>
              </a:rPr>
              <a:t>toutes</a:t>
            </a:r>
            <a:r>
              <a:rPr lang="en-IN" sz="1400" dirty="0">
                <a:solidFill>
                  <a:schemeClr val="tx1">
                    <a:lumMod val="65000"/>
                    <a:lumOff val="35000"/>
                  </a:schemeClr>
                </a:solidFill>
                <a:latin typeface="Arial" panose="020B0604020202020204" pitchFamily="34" charset="0"/>
                <a:cs typeface="Arial" panose="020B0604020202020204" pitchFamily="34" charset="0"/>
              </a:rPr>
              <a:t> les époques pour </a:t>
            </a:r>
            <a:r>
              <a:rPr lang="en-IN" sz="1400" dirty="0" err="1">
                <a:solidFill>
                  <a:schemeClr val="tx1">
                    <a:lumMod val="65000"/>
                    <a:lumOff val="35000"/>
                  </a:schemeClr>
                </a:solidFill>
                <a:latin typeface="Arial" panose="020B0604020202020204" pitchFamily="34" charset="0"/>
                <a:cs typeface="Arial" panose="020B0604020202020204" pitchFamily="34" charset="0"/>
              </a:rPr>
              <a:t>différentes</a:t>
            </a:r>
            <a:r>
              <a:rPr lang="en-IN" sz="1400" dirty="0">
                <a:solidFill>
                  <a:schemeClr val="tx1">
                    <a:lumMod val="65000"/>
                    <a:lumOff val="35000"/>
                  </a:schemeClr>
                </a:solidFill>
                <a:latin typeface="Arial" panose="020B0604020202020204" pitchFamily="34" charset="0"/>
                <a:cs typeface="Arial" panose="020B0604020202020204" pitchFamily="34" charset="0"/>
              </a:rPr>
              <a:t> raisons. Mais </a:t>
            </a:r>
            <a:r>
              <a:rPr lang="en-IN" sz="1400" dirty="0" err="1">
                <a:solidFill>
                  <a:schemeClr val="tx1">
                    <a:lumMod val="65000"/>
                    <a:lumOff val="35000"/>
                  </a:schemeClr>
                </a:solidFill>
                <a:latin typeface="Arial" panose="020B0604020202020204" pitchFamily="34" charset="0"/>
                <a:cs typeface="Arial" panose="020B0604020202020204" pitchFamily="34" charset="0"/>
              </a:rPr>
              <a:t>elle</a:t>
            </a:r>
            <a:r>
              <a:rPr lang="en-IN" sz="1400" dirty="0">
                <a:solidFill>
                  <a:schemeClr val="tx1">
                    <a:lumMod val="65000"/>
                    <a:lumOff val="35000"/>
                  </a:schemeClr>
                </a:solidFill>
                <a:latin typeface="Arial" panose="020B0604020202020204" pitchFamily="34" charset="0"/>
                <a:cs typeface="Arial" panose="020B0604020202020204" pitchFamily="34" charset="0"/>
              </a:rPr>
              <a:t> </a:t>
            </a:r>
            <a:r>
              <a:rPr lang="en-IN" sz="1400" dirty="0" err="1">
                <a:solidFill>
                  <a:schemeClr val="tx1">
                    <a:lumMod val="65000"/>
                    <a:lumOff val="35000"/>
                  </a:schemeClr>
                </a:solidFill>
                <a:latin typeface="Arial" panose="020B0604020202020204" pitchFamily="34" charset="0"/>
                <a:cs typeface="Arial" panose="020B0604020202020204" pitchFamily="34" charset="0"/>
              </a:rPr>
              <a:t>est</a:t>
            </a:r>
            <a:r>
              <a:rPr lang="en-IN" sz="1400" dirty="0">
                <a:solidFill>
                  <a:schemeClr val="tx1">
                    <a:lumMod val="65000"/>
                    <a:lumOff val="35000"/>
                  </a:schemeClr>
                </a:solidFill>
                <a:latin typeface="Arial" panose="020B0604020202020204" pitchFamily="34" charset="0"/>
                <a:cs typeface="Arial" panose="020B0604020202020204" pitchFamily="34" charset="0"/>
              </a:rPr>
              <a:t> </a:t>
            </a:r>
            <a:r>
              <a:rPr lang="en-IN" sz="1400" dirty="0" err="1">
                <a:solidFill>
                  <a:schemeClr val="tx1">
                    <a:lumMod val="65000"/>
                    <a:lumOff val="35000"/>
                  </a:schemeClr>
                </a:solidFill>
                <a:latin typeface="Arial" panose="020B0604020202020204" pitchFamily="34" charset="0"/>
                <a:cs typeface="Arial" panose="020B0604020202020204" pitchFamily="34" charset="0"/>
              </a:rPr>
              <a:t>souvent</a:t>
            </a:r>
            <a:r>
              <a:rPr lang="en-IN" sz="1400" dirty="0">
                <a:solidFill>
                  <a:schemeClr val="tx1">
                    <a:lumMod val="65000"/>
                    <a:lumOff val="35000"/>
                  </a:schemeClr>
                </a:solidFill>
                <a:latin typeface="Arial" panose="020B0604020202020204" pitchFamily="34" charset="0"/>
                <a:cs typeface="Arial" panose="020B0604020202020204" pitchFamily="34" charset="0"/>
              </a:rPr>
              <a:t> force </a:t>
            </a:r>
            <a:r>
              <a:rPr lang="en-IN" sz="1400" dirty="0" err="1">
                <a:solidFill>
                  <a:schemeClr val="tx1">
                    <a:lumMod val="65000"/>
                    <a:lumOff val="35000"/>
                  </a:schemeClr>
                </a:solidFill>
                <a:latin typeface="Arial" panose="020B0604020202020204" pitchFamily="34" charset="0"/>
                <a:cs typeface="Arial" panose="020B0604020202020204" pitchFamily="34" charset="0"/>
              </a:rPr>
              <a:t>plutôt</a:t>
            </a:r>
            <a:r>
              <a:rPr lang="en-IN" sz="1400" dirty="0">
                <a:solidFill>
                  <a:schemeClr val="tx1">
                    <a:lumMod val="65000"/>
                    <a:lumOff val="35000"/>
                  </a:schemeClr>
                </a:solidFill>
                <a:latin typeface="Arial" panose="020B0604020202020204" pitchFamily="34" charset="0"/>
                <a:cs typeface="Arial" panose="020B0604020202020204" pitchFamily="34" charset="0"/>
              </a:rPr>
              <a:t> </a:t>
            </a:r>
            <a:r>
              <a:rPr lang="en-IN" sz="1400" dirty="0" err="1">
                <a:solidFill>
                  <a:schemeClr val="tx1">
                    <a:lumMod val="65000"/>
                    <a:lumOff val="35000"/>
                  </a:schemeClr>
                </a:solidFill>
                <a:latin typeface="Arial" panose="020B0604020202020204" pitchFamily="34" charset="0"/>
                <a:cs typeface="Arial" panose="020B0604020202020204" pitchFamily="34" charset="0"/>
              </a:rPr>
              <a:t>que</a:t>
            </a:r>
            <a:r>
              <a:rPr lang="en-IN" sz="1400" dirty="0">
                <a:solidFill>
                  <a:schemeClr val="tx1">
                    <a:lumMod val="65000"/>
                    <a:lumOff val="35000"/>
                  </a:schemeClr>
                </a:solidFill>
                <a:latin typeface="Arial" panose="020B0604020202020204" pitchFamily="34" charset="0"/>
                <a:cs typeface="Arial" panose="020B0604020202020204" pitchFamily="34" charset="0"/>
              </a:rPr>
              <a:t> </a:t>
            </a:r>
            <a:r>
              <a:rPr lang="en-IN" sz="1400" dirty="0" err="1">
                <a:solidFill>
                  <a:schemeClr val="tx1">
                    <a:lumMod val="65000"/>
                    <a:lumOff val="35000"/>
                  </a:schemeClr>
                </a:solidFill>
                <a:latin typeface="Arial" panose="020B0604020202020204" pitchFamily="34" charset="0"/>
                <a:cs typeface="Arial" panose="020B0604020202020204" pitchFamily="34" charset="0"/>
              </a:rPr>
              <a:t>volontaire</a:t>
            </a:r>
            <a:r>
              <a:rPr lang="en-IN" sz="1400" dirty="0">
                <a:solidFill>
                  <a:schemeClr val="tx1">
                    <a:lumMod val="65000"/>
                    <a:lumOff val="35000"/>
                  </a:schemeClr>
                </a:solidFill>
                <a:latin typeface="Arial" panose="020B0604020202020204" pitchFamily="34" charset="0"/>
                <a:cs typeface="Arial" panose="020B0604020202020204" pitchFamily="34" charset="0"/>
              </a:rPr>
              <a:t> à cause des </a:t>
            </a:r>
            <a:r>
              <a:rPr lang="en-IN" sz="1400" dirty="0" err="1">
                <a:solidFill>
                  <a:schemeClr val="tx1">
                    <a:lumMod val="65000"/>
                    <a:lumOff val="35000"/>
                  </a:schemeClr>
                </a:solidFill>
                <a:latin typeface="Arial" panose="020B0604020202020204" pitchFamily="34" charset="0"/>
                <a:cs typeface="Arial" panose="020B0604020202020204" pitchFamily="34" charset="0"/>
              </a:rPr>
              <a:t>guerres</a:t>
            </a:r>
            <a:r>
              <a:rPr lang="en-IN" sz="1400" dirty="0">
                <a:solidFill>
                  <a:schemeClr val="tx1">
                    <a:lumMod val="65000"/>
                    <a:lumOff val="35000"/>
                  </a:schemeClr>
                </a:solidFill>
                <a:latin typeface="Arial" panose="020B0604020202020204" pitchFamily="34" charset="0"/>
                <a:cs typeface="Arial" panose="020B0604020202020204" pitchFamily="34" charset="0"/>
              </a:rPr>
              <a:t>, des </a:t>
            </a:r>
            <a:r>
              <a:rPr lang="en-IN" sz="1400" dirty="0" err="1">
                <a:solidFill>
                  <a:schemeClr val="tx1">
                    <a:lumMod val="65000"/>
                    <a:lumOff val="35000"/>
                  </a:schemeClr>
                </a:solidFill>
                <a:latin typeface="Arial" panose="020B0604020202020204" pitchFamily="34" charset="0"/>
                <a:cs typeface="Arial" panose="020B0604020202020204" pitchFamily="34" charset="0"/>
              </a:rPr>
              <a:t>conflits</a:t>
            </a:r>
            <a:r>
              <a:rPr lang="en-IN" sz="1400" dirty="0">
                <a:solidFill>
                  <a:schemeClr val="tx1">
                    <a:lumMod val="65000"/>
                    <a:lumOff val="35000"/>
                  </a:schemeClr>
                </a:solidFill>
                <a:latin typeface="Arial" panose="020B0604020202020204" pitchFamily="34" charset="0"/>
                <a:cs typeface="Arial" panose="020B0604020202020204" pitchFamily="34" charset="0"/>
              </a:rPr>
              <a:t> </a:t>
            </a:r>
            <a:r>
              <a:rPr lang="en-IN" sz="1400" dirty="0" err="1">
                <a:solidFill>
                  <a:schemeClr val="tx1">
                    <a:lumMod val="65000"/>
                    <a:lumOff val="35000"/>
                  </a:schemeClr>
                </a:solidFill>
                <a:latin typeface="Arial" panose="020B0604020202020204" pitchFamily="34" charset="0"/>
                <a:cs typeface="Arial" panose="020B0604020202020204" pitchFamily="34" charset="0"/>
              </a:rPr>
              <a:t>armés</a:t>
            </a:r>
            <a:r>
              <a:rPr lang="en-IN" sz="1400" dirty="0">
                <a:solidFill>
                  <a:schemeClr val="tx1">
                    <a:lumMod val="65000"/>
                    <a:lumOff val="35000"/>
                  </a:schemeClr>
                </a:solidFill>
                <a:latin typeface="Arial" panose="020B0604020202020204" pitchFamily="34" charset="0"/>
                <a:cs typeface="Arial" panose="020B0604020202020204" pitchFamily="34" charset="0"/>
              </a:rPr>
              <a:t>, de </a:t>
            </a:r>
            <a:r>
              <a:rPr lang="en-IN" sz="1400" dirty="0" err="1">
                <a:solidFill>
                  <a:schemeClr val="tx1">
                    <a:lumMod val="65000"/>
                    <a:lumOff val="35000"/>
                  </a:schemeClr>
                </a:solidFill>
                <a:latin typeface="Arial" panose="020B0604020202020204" pitchFamily="34" charset="0"/>
                <a:cs typeface="Arial" panose="020B0604020202020204" pitchFamily="34" charset="0"/>
              </a:rPr>
              <a:t>l’insécurité</a:t>
            </a:r>
            <a:r>
              <a:rPr lang="en-IN" sz="1400" dirty="0">
                <a:solidFill>
                  <a:schemeClr val="tx1">
                    <a:lumMod val="65000"/>
                    <a:lumOff val="35000"/>
                  </a:schemeClr>
                </a:solidFill>
                <a:latin typeface="Arial" panose="020B0604020202020204" pitchFamily="34" charset="0"/>
                <a:cs typeface="Arial" panose="020B0604020202020204" pitchFamily="34" charset="0"/>
              </a:rPr>
              <a:t> </a:t>
            </a:r>
            <a:r>
              <a:rPr lang="en-IN" sz="1400" dirty="0" err="1">
                <a:solidFill>
                  <a:schemeClr val="tx1">
                    <a:lumMod val="65000"/>
                    <a:lumOff val="35000"/>
                  </a:schemeClr>
                </a:solidFill>
                <a:latin typeface="Arial" panose="020B0604020202020204" pitchFamily="34" charset="0"/>
                <a:cs typeface="Arial" panose="020B0604020202020204" pitchFamily="34" charset="0"/>
              </a:rPr>
              <a:t>alimentaire</a:t>
            </a:r>
            <a:r>
              <a:rPr lang="en-IN" sz="1400" dirty="0">
                <a:solidFill>
                  <a:schemeClr val="tx1">
                    <a:lumMod val="65000"/>
                    <a:lumOff val="35000"/>
                  </a:schemeClr>
                </a:solidFill>
                <a:latin typeface="Arial" panose="020B0604020202020204" pitchFamily="34" charset="0"/>
                <a:cs typeface="Arial" panose="020B0604020202020204" pitchFamily="34" charset="0"/>
              </a:rPr>
              <a:t> et de la </a:t>
            </a:r>
            <a:r>
              <a:rPr lang="en-IN" sz="1400" dirty="0" err="1">
                <a:solidFill>
                  <a:schemeClr val="tx1">
                    <a:lumMod val="65000"/>
                    <a:lumOff val="35000"/>
                  </a:schemeClr>
                </a:solidFill>
                <a:latin typeface="Arial" panose="020B0604020202020204" pitchFamily="34" charset="0"/>
                <a:cs typeface="Arial" panose="020B0604020202020204" pitchFamily="34" charset="0"/>
              </a:rPr>
              <a:t>pauvreté</a:t>
            </a:r>
            <a:r>
              <a:rPr lang="en-IN" sz="1400" dirty="0">
                <a:solidFill>
                  <a:schemeClr val="tx1">
                    <a:lumMod val="65000"/>
                    <a:lumOff val="35000"/>
                  </a:schemeClr>
                </a:solidFill>
                <a:latin typeface="Arial" panose="020B0604020202020204" pitchFamily="34" charset="0"/>
                <a:cs typeface="Arial" panose="020B0604020202020204" pitchFamily="34" charset="0"/>
              </a:rPr>
              <a:t>, </a:t>
            </a:r>
            <a:r>
              <a:rPr lang="en-IN" sz="1400" dirty="0" err="1">
                <a:solidFill>
                  <a:schemeClr val="tx1">
                    <a:lumMod val="65000"/>
                    <a:lumOff val="35000"/>
                  </a:schemeClr>
                </a:solidFill>
                <a:latin typeface="Arial" panose="020B0604020202020204" pitchFamily="34" charset="0"/>
                <a:cs typeface="Arial" panose="020B0604020202020204" pitchFamily="34" charset="0"/>
              </a:rPr>
              <a:t>notamment</a:t>
            </a:r>
            <a:r>
              <a:rPr lang="en-IN" sz="1400" dirty="0">
                <a:solidFill>
                  <a:schemeClr val="tx1">
                    <a:lumMod val="65000"/>
                    <a:lumOff val="35000"/>
                  </a:schemeClr>
                </a:solidFill>
                <a:latin typeface="Arial" panose="020B0604020202020204" pitchFamily="34" charset="0"/>
                <a:cs typeface="Arial" panose="020B0604020202020204" pitchFamily="34" charset="0"/>
              </a:rPr>
              <a:t>.</a:t>
            </a:r>
          </a:p>
        </p:txBody>
      </p:sp>
      <p:sp>
        <p:nvSpPr>
          <p:cNvPr id="41" name="Rectangle 40">
            <a:extLst>
              <a:ext uri="{FF2B5EF4-FFF2-40B4-BE49-F238E27FC236}">
                <a16:creationId xmlns:a16="http://schemas.microsoft.com/office/drawing/2014/main" id="{D4648A69-5192-4658-AD9B-1C743C2CADA5}"/>
              </a:ext>
            </a:extLst>
          </p:cNvPr>
          <p:cNvSpPr/>
          <p:nvPr/>
        </p:nvSpPr>
        <p:spPr>
          <a:xfrm>
            <a:off x="94878" y="5844697"/>
            <a:ext cx="5823913" cy="738664"/>
          </a:xfrm>
          <a:prstGeom prst="rect">
            <a:avLst/>
          </a:prstGeom>
        </p:spPr>
        <p:txBody>
          <a:bodyPr wrap="square" anchor="b">
            <a:spAutoFit/>
          </a:bodyPr>
          <a:lstStyle/>
          <a:p>
            <a:pPr fontAlgn="base"/>
            <a:r>
              <a:rPr lang="fr-FR"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Des Haïtiens attendent de traverser la frontière entre la République dominicaine et Haïti à </a:t>
            </a:r>
            <a:r>
              <a:rPr lang="fr-FR"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Dajabon</a:t>
            </a:r>
            <a:r>
              <a:rPr lang="fr-FR"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en République dominicaine, vendredi 19 novembre 2021.  Matias Delacroix / AP</a:t>
            </a:r>
            <a:endParaRPr lang="en-IN" sz="14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7948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609441" y="274639"/>
            <a:ext cx="10969943" cy="711081"/>
          </a:xfrm>
        </p:spPr>
        <p:txBody>
          <a:bodyPr/>
          <a:lstStyle/>
          <a:p>
            <a:pPr algn="ctr"/>
            <a:r>
              <a:rPr lang="en-IN"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Typologie</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et</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IN"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déterminants</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 </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la migration</a:t>
            </a: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smtClean="0"/>
              <a:pPr/>
              <a:t>18</a:t>
            </a:fld>
            <a:endParaRPr lang="en-US" dirty="0"/>
          </a:p>
        </p:txBody>
      </p:sp>
      <p:sp>
        <p:nvSpPr>
          <p:cNvPr id="6" name="Rectangle: Rounded Corners 5">
            <a:extLst>
              <a:ext uri="{FF2B5EF4-FFF2-40B4-BE49-F238E27FC236}">
                <a16:creationId xmlns:a16="http://schemas.microsoft.com/office/drawing/2014/main" id="{9A36003D-F632-4F33-8040-DDECA7AEB334}"/>
              </a:ext>
            </a:extLst>
          </p:cNvPr>
          <p:cNvSpPr/>
          <p:nvPr/>
        </p:nvSpPr>
        <p:spPr>
          <a:xfrm>
            <a:off x="423645" y="1269594"/>
            <a:ext cx="3456384" cy="48490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Open Sans" panose="020B0606030504020204" pitchFamily="34" charset="0"/>
                <a:ea typeface="Open Sans" panose="020B0606030504020204" pitchFamily="34" charset="0"/>
                <a:cs typeface="Open Sans" panose="020B0606030504020204" pitchFamily="34" charset="0"/>
              </a:rPr>
              <a:t>Migration </a:t>
            </a:r>
            <a:r>
              <a:rPr lang="en-IN" sz="1800" dirty="0" err="1">
                <a:latin typeface="Open Sans" panose="020B0606030504020204" pitchFamily="34" charset="0"/>
                <a:ea typeface="Open Sans" panose="020B0606030504020204" pitchFamily="34" charset="0"/>
                <a:cs typeface="Open Sans" panose="020B0606030504020204" pitchFamily="34" charset="0"/>
              </a:rPr>
              <a:t>Forcée</a:t>
            </a: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Rectangle: Rounded Corners 36">
            <a:extLst>
              <a:ext uri="{FF2B5EF4-FFF2-40B4-BE49-F238E27FC236}">
                <a16:creationId xmlns:a16="http://schemas.microsoft.com/office/drawing/2014/main" id="{1B0E0F80-62FE-4451-BAA5-EBC545793DE1}"/>
              </a:ext>
            </a:extLst>
          </p:cNvPr>
          <p:cNvSpPr/>
          <p:nvPr/>
        </p:nvSpPr>
        <p:spPr>
          <a:xfrm>
            <a:off x="423645" y="2996952"/>
            <a:ext cx="3456384" cy="48490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Open Sans" panose="020B0606030504020204" pitchFamily="34" charset="0"/>
                <a:ea typeface="Open Sans" panose="020B0606030504020204" pitchFamily="34" charset="0"/>
                <a:cs typeface="Open Sans" panose="020B0606030504020204" pitchFamily="34" charset="0"/>
              </a:rPr>
              <a:t>Migration </a:t>
            </a:r>
            <a:r>
              <a:rPr lang="en-IN" sz="1800" dirty="0" err="1">
                <a:latin typeface="Open Sans" panose="020B0606030504020204" pitchFamily="34" charset="0"/>
                <a:ea typeface="Open Sans" panose="020B0606030504020204" pitchFamily="34" charset="0"/>
                <a:cs typeface="Open Sans" panose="020B0606030504020204" pitchFamily="34" charset="0"/>
              </a:rPr>
              <a:t>Volontaire</a:t>
            </a: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Rectangle 37">
            <a:extLst>
              <a:ext uri="{FF2B5EF4-FFF2-40B4-BE49-F238E27FC236}">
                <a16:creationId xmlns:a16="http://schemas.microsoft.com/office/drawing/2014/main" id="{BD5859B0-5D96-491A-A05B-64F69D41E118}"/>
              </a:ext>
            </a:extLst>
          </p:cNvPr>
          <p:cNvSpPr/>
          <p:nvPr/>
        </p:nvSpPr>
        <p:spPr>
          <a:xfrm>
            <a:off x="397278" y="2038377"/>
            <a:ext cx="11385761" cy="523220"/>
          </a:xfrm>
          <a:prstGeom prst="rect">
            <a:avLst/>
          </a:prstGeom>
        </p:spPr>
        <p:txBody>
          <a:bodyPr wrap="square">
            <a:spAutoFit/>
          </a:bodyPr>
          <a:lstStyle/>
          <a:p>
            <a:pPr fontAlgn="base"/>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Déterminée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par les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conflits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armés,les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catastrophes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naturelles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traffic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d’êtres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humains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comme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la situation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actuelle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en</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Haïti</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les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déportations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et refoulements (OIM)</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D21CDAD0-8296-4691-81EE-AB7A2E00424A}"/>
              </a:ext>
            </a:extLst>
          </p:cNvPr>
          <p:cNvSpPr/>
          <p:nvPr/>
        </p:nvSpPr>
        <p:spPr>
          <a:xfrm>
            <a:off x="397278" y="3729521"/>
            <a:ext cx="3456385" cy="2462213"/>
          </a:xfrm>
          <a:prstGeom prst="rect">
            <a:avLst/>
          </a:prstGeom>
        </p:spPr>
        <p:txBody>
          <a:bodyPr wrap="square">
            <a:spAutoFit/>
          </a:bodyPr>
          <a:lstStyle/>
          <a:p>
            <a:pPr fontAlgn="base"/>
            <a:r>
              <a:rPr lang="en-US" sz="1400" b="1"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Approche</a:t>
            </a:r>
            <a:r>
              <a:rPr lang="en-US" sz="14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micro-</a:t>
            </a:r>
            <a:r>
              <a:rPr lang="en-US" sz="1400" b="1"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individuelle</a:t>
            </a:r>
            <a:r>
              <a:rPr lang="en-US" sz="14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p>
          <a:p>
            <a:pPr marL="285750" indent="-285750" fontAlgn="base">
              <a:buFontTx/>
              <a:buChar char="-"/>
            </a:pPr>
            <a:endParaRPr lang="en-US" sz="14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fontAlgn="base"/>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Découle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d’un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analyse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benefice-</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couts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de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l’individu</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qui decide de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migrer</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après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avoir</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réalisé</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que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son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changement</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de residence ne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peut</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qu’améliorer</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sa</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situation et la migration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est</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donc</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une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sorte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d’investissement</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(Larry Sjaastad, 1962) et les concepts de “Push and Pull” (Attraction-repulsion) (Spurgeon Lee, 1966)</a:t>
            </a:r>
          </a:p>
        </p:txBody>
      </p:sp>
      <p:sp>
        <p:nvSpPr>
          <p:cNvPr id="3" name="Rectangle 2">
            <a:extLst>
              <a:ext uri="{FF2B5EF4-FFF2-40B4-BE49-F238E27FC236}">
                <a16:creationId xmlns:a16="http://schemas.microsoft.com/office/drawing/2014/main" id="{C4A9C212-AD28-2E84-AB0F-3B3827B997D9}"/>
              </a:ext>
            </a:extLst>
          </p:cNvPr>
          <p:cNvSpPr/>
          <p:nvPr/>
        </p:nvSpPr>
        <p:spPr>
          <a:xfrm>
            <a:off x="4294212" y="2924944"/>
            <a:ext cx="7497335" cy="3539430"/>
          </a:xfrm>
          <a:prstGeom prst="rect">
            <a:avLst/>
          </a:prstGeom>
        </p:spPr>
        <p:txBody>
          <a:bodyPr wrap="square">
            <a:spAutoFit/>
          </a:bodyPr>
          <a:lstStyle/>
          <a:p>
            <a:pPr fontAlgn="base"/>
            <a:r>
              <a:rPr lang="en-US" sz="1400" b="1"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Approche</a:t>
            </a:r>
            <a:r>
              <a:rPr lang="en-US" sz="14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macro-</a:t>
            </a:r>
            <a:r>
              <a:rPr lang="en-US" sz="1400" b="1"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structurelle</a:t>
            </a:r>
            <a:r>
              <a:rPr lang="en-US" sz="14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t>
            </a:r>
          </a:p>
          <a:p>
            <a:pPr marL="285750" indent="-285750" fontAlgn="base">
              <a:buFontTx/>
              <a:buChar char="-"/>
            </a:pPr>
            <a:endParaRPr lang="en-US" sz="14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fontAlgn="base"/>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Inscrit</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les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mouvements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migratoires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dans un cadre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systémique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impliquant</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la circulation de flux de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personnes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mais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aussi</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de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biens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de services, de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capitaux</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et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d’idées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Piché</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2013 /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Mabogunje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1970).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C’est</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un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système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de variables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interdépendantes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et non pas un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mouvement</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linéaire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et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unidirectionnel</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Burawoy</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1976)</a:t>
            </a:r>
          </a:p>
          <a:p>
            <a:pPr fontAlgn="base"/>
            <a:endPar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fontAlgn="base"/>
            <a:endPar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fontAlgn="base"/>
            <a:r>
              <a:rPr lang="en-US" sz="1400" b="1"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Approche</a:t>
            </a:r>
            <a:r>
              <a:rPr lang="en-US" sz="14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des réseaux </a:t>
            </a:r>
            <a:r>
              <a:rPr lang="en-US" sz="1400" b="1"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migratoires</a:t>
            </a:r>
            <a:endParaRPr lang="en-US" sz="14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buFontTx/>
              <a:buChar char="-"/>
            </a:pPr>
            <a:endParaRPr lang="en-US" sz="14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fontAlgn="base"/>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Intermédiaire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entre les deux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précédentes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approches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elle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circonscrit</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l’analyse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à lune echelle Moyenne des unites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sociales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telle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que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la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famille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(Stark et Bloom, 1985 / De Haas, 2010). La migration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est</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alors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analysée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comme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une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stratégie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de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sécurité</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sociale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Le migrant dans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lequel</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la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famille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ou</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d’autres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réseaux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ont</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investi</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deviant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alors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une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sorte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de prime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d’assurance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pour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ces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derniers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a:p>
            <a:pPr algn="ctr" fontAlgn="base"/>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3FCEAD08-D916-517A-3B18-0F979B7A48E2}"/>
              </a:ext>
            </a:extLst>
          </p:cNvPr>
          <p:cNvCxnSpPr>
            <a:cxnSpLocks/>
          </p:cNvCxnSpPr>
          <p:nvPr/>
        </p:nvCxnSpPr>
        <p:spPr>
          <a:xfrm>
            <a:off x="397278" y="2924944"/>
            <a:ext cx="1138576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115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0C25F1-F516-2B53-A34D-8AE7B8BEA3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1CF787-19C5-15A1-AA14-5EA97CB33C5C}"/>
              </a:ext>
            </a:extLst>
          </p:cNvPr>
          <p:cNvSpPr>
            <a:spLocks noGrp="1"/>
          </p:cNvSpPr>
          <p:nvPr>
            <p:ph type="title"/>
          </p:nvPr>
        </p:nvSpPr>
        <p:spPr>
          <a:xfrm>
            <a:off x="609441" y="274639"/>
            <a:ext cx="10969943" cy="711081"/>
          </a:xfrm>
        </p:spPr>
        <p:txBody>
          <a:bodyPr/>
          <a:lstStyle/>
          <a:p>
            <a:pPr algn="ctr"/>
            <a:r>
              <a:rPr lang="en-IN"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Principales</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IN"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conséquences</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 la</a:t>
            </a:r>
            <a:r>
              <a:rPr lang="en-IN" b="1" dirty="0">
                <a:latin typeface="Open Sans" panose="020B0606030504020204" pitchFamily="34" charset="0"/>
                <a:ea typeface="Open Sans" panose="020B0606030504020204" pitchFamily="34" charset="0"/>
                <a:cs typeface="Open Sans" panose="020B0606030504020204" pitchFamily="34" charset="0"/>
              </a:rPr>
              <a:t> </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migration</a:t>
            </a:r>
          </a:p>
        </p:txBody>
      </p:sp>
      <p:sp>
        <p:nvSpPr>
          <p:cNvPr id="23" name="Slide Number Placeholder 22">
            <a:extLst>
              <a:ext uri="{FF2B5EF4-FFF2-40B4-BE49-F238E27FC236}">
                <a16:creationId xmlns:a16="http://schemas.microsoft.com/office/drawing/2014/main" id="{F9D9B01C-392C-3788-7598-5480BAA631BE}"/>
              </a:ext>
            </a:extLst>
          </p:cNvPr>
          <p:cNvSpPr>
            <a:spLocks noGrp="1"/>
          </p:cNvSpPr>
          <p:nvPr>
            <p:ph type="sldNum" sz="quarter" idx="12"/>
          </p:nvPr>
        </p:nvSpPr>
        <p:spPr/>
        <p:txBody>
          <a:bodyPr/>
          <a:lstStyle/>
          <a:p>
            <a:fld id="{96E69268-9C8B-4EBF-A9EE-DC5DC2D48DC3}" type="slidenum">
              <a:rPr lang="en-US" smtClean="0"/>
              <a:pPr/>
              <a:t>19</a:t>
            </a:fld>
            <a:endParaRPr lang="en-US" dirty="0"/>
          </a:p>
        </p:txBody>
      </p:sp>
      <p:cxnSp>
        <p:nvCxnSpPr>
          <p:cNvPr id="4" name="Straight Connector 3">
            <a:extLst>
              <a:ext uri="{FF2B5EF4-FFF2-40B4-BE49-F238E27FC236}">
                <a16:creationId xmlns:a16="http://schemas.microsoft.com/office/drawing/2014/main" id="{9255CA44-4A6C-1748-64FA-F3960F1C19CE}"/>
              </a:ext>
            </a:extLst>
          </p:cNvPr>
          <p:cNvCxnSpPr/>
          <p:nvPr/>
        </p:nvCxnSpPr>
        <p:spPr>
          <a:xfrm>
            <a:off x="4150196" y="2132856"/>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9A3142B9-7F04-B502-0EB1-3096EA00C32F}"/>
              </a:ext>
            </a:extLst>
          </p:cNvPr>
          <p:cNvSpPr/>
          <p:nvPr/>
        </p:nvSpPr>
        <p:spPr>
          <a:xfrm>
            <a:off x="838686" y="1385456"/>
            <a:ext cx="2759054" cy="48490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latin typeface="Open Sans" panose="020B0606030504020204" pitchFamily="34" charset="0"/>
                <a:ea typeface="Open Sans" panose="020B0606030504020204" pitchFamily="34" charset="0"/>
                <a:cs typeface="Open Sans" panose="020B0606030504020204" pitchFamily="34" charset="0"/>
              </a:rPr>
              <a:t>Fuite</a:t>
            </a:r>
            <a:r>
              <a:rPr lang="en-IN" sz="1800" dirty="0">
                <a:latin typeface="Open Sans" panose="020B0606030504020204" pitchFamily="34" charset="0"/>
                <a:ea typeface="Open Sans" panose="020B0606030504020204" pitchFamily="34" charset="0"/>
                <a:cs typeface="Open Sans" panose="020B0606030504020204" pitchFamily="34" charset="0"/>
              </a:rPr>
              <a:t> des </a:t>
            </a:r>
            <a:r>
              <a:rPr lang="en-IN" sz="1800" dirty="0" err="1">
                <a:latin typeface="Open Sans" panose="020B0606030504020204" pitchFamily="34" charset="0"/>
                <a:ea typeface="Open Sans" panose="020B0606030504020204" pitchFamily="34" charset="0"/>
                <a:cs typeface="Open Sans" panose="020B0606030504020204" pitchFamily="34" charset="0"/>
              </a:rPr>
              <a:t>cerveaux</a:t>
            </a: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Rectangle: Rounded Corners 36">
            <a:extLst>
              <a:ext uri="{FF2B5EF4-FFF2-40B4-BE49-F238E27FC236}">
                <a16:creationId xmlns:a16="http://schemas.microsoft.com/office/drawing/2014/main" id="{6D2759CC-AD30-1897-5D6E-9D92B2E285BF}"/>
              </a:ext>
            </a:extLst>
          </p:cNvPr>
          <p:cNvSpPr/>
          <p:nvPr/>
        </p:nvSpPr>
        <p:spPr>
          <a:xfrm>
            <a:off x="8591085" y="1385456"/>
            <a:ext cx="2843293" cy="48490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Open Sans" panose="020B0606030504020204" pitchFamily="34" charset="0"/>
                <a:ea typeface="Open Sans" panose="020B0606030504020204" pitchFamily="34" charset="0"/>
                <a:cs typeface="Open Sans" panose="020B0606030504020204" pitchFamily="34" charset="0"/>
              </a:rPr>
              <a:t>Transferts de fonds</a:t>
            </a:r>
          </a:p>
        </p:txBody>
      </p:sp>
      <p:sp>
        <p:nvSpPr>
          <p:cNvPr id="38" name="Rectangle 37">
            <a:extLst>
              <a:ext uri="{FF2B5EF4-FFF2-40B4-BE49-F238E27FC236}">
                <a16:creationId xmlns:a16="http://schemas.microsoft.com/office/drawing/2014/main" id="{A3D7F8AE-EC65-52F0-6037-910E528E3231}"/>
              </a:ext>
            </a:extLst>
          </p:cNvPr>
          <p:cNvSpPr/>
          <p:nvPr/>
        </p:nvSpPr>
        <p:spPr>
          <a:xfrm>
            <a:off x="790286" y="2093408"/>
            <a:ext cx="2855854" cy="3108543"/>
          </a:xfrm>
          <a:prstGeom prst="rect">
            <a:avLst/>
          </a:prstGeom>
        </p:spPr>
        <p:txBody>
          <a:bodyPr wrap="square">
            <a:spAutoFit/>
          </a:bodyPr>
          <a:lstStyle/>
          <a:p>
            <a:pPr marL="285750" marR="0" lvl="0" indent="-285750" algn="l" defTabSz="121898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Diminution de la force active de travail du pays </a:t>
            </a:r>
            <a:r>
              <a:rPr kumimoji="0" lang="en-US" sz="160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d’origine</a:t>
            </a:r>
            <a:r>
              <a:rPr kumimoji="0" lang="en-US" sz="160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a:t>
            </a:r>
          </a:p>
          <a:p>
            <a:pPr marL="285750" marR="0" lvl="0" indent="-285750" algn="l" defTabSz="121898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600" dirty="0">
                <a:solidFill>
                  <a:prstClr val="black">
                    <a:lumMod val="50000"/>
                    <a:lumOff val="50000"/>
                  </a:prstClr>
                </a:solidFill>
                <a:latin typeface="Aptos" panose="020B0004020202020204" pitchFamily="34" charset="0"/>
              </a:rPr>
              <a:t>Augmentation de la main d’oeuvre du pays </a:t>
            </a:r>
            <a:r>
              <a:rPr lang="en-US" sz="1600" dirty="0" err="1">
                <a:solidFill>
                  <a:prstClr val="black">
                    <a:lumMod val="50000"/>
                    <a:lumOff val="50000"/>
                  </a:prstClr>
                </a:solidFill>
                <a:latin typeface="Aptos" panose="020B0004020202020204" pitchFamily="34" charset="0"/>
              </a:rPr>
              <a:t>d’accueil</a:t>
            </a:r>
            <a:endParaRPr kumimoji="0" lang="fr-FR" sz="1600" b="0" i="0" u="none" strike="noStrike" kern="100" cap="none" spc="0" normalizeH="0" baseline="0" noProof="0" dirty="0">
              <a:ln>
                <a:noFill/>
              </a:ln>
              <a:solidFill>
                <a:prstClr val="black">
                  <a:lumMod val="50000"/>
                  <a:lumOff val="50000"/>
                </a:prstClr>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285750" indent="-285750">
              <a:spcAft>
                <a:spcPts val="1200"/>
              </a:spcAft>
              <a:buFont typeface="Arial" panose="020B0604020202020204" pitchFamily="34" charset="0"/>
              <a:buChar char="•"/>
              <a:defRPr/>
            </a:pPr>
            <a:r>
              <a:rPr lang="en-US" sz="1600" dirty="0" err="1">
                <a:solidFill>
                  <a:prstClr val="black">
                    <a:lumMod val="50000"/>
                    <a:lumOff val="50000"/>
                  </a:prstClr>
                </a:solidFill>
                <a:latin typeface="Aptos" panose="020B0004020202020204" pitchFamily="34" charset="0"/>
              </a:rPr>
              <a:t>Baghwati</a:t>
            </a:r>
            <a:r>
              <a:rPr lang="en-US" sz="1600" dirty="0">
                <a:solidFill>
                  <a:prstClr val="black">
                    <a:lumMod val="50000"/>
                    <a:lumOff val="50000"/>
                  </a:prstClr>
                </a:solidFill>
                <a:latin typeface="Aptos" panose="020B0004020202020204" pitchFamily="34" charset="0"/>
              </a:rPr>
              <a:t> (1972) parle de pillage </a:t>
            </a:r>
            <a:r>
              <a:rPr lang="en-US" sz="1600" dirty="0" err="1">
                <a:solidFill>
                  <a:prstClr val="black">
                    <a:lumMod val="50000"/>
                    <a:lumOff val="50000"/>
                  </a:prstClr>
                </a:solidFill>
                <a:latin typeface="Aptos" panose="020B0004020202020204" pitchFamily="34" charset="0"/>
              </a:rPr>
              <a:t>systématique</a:t>
            </a:r>
            <a:r>
              <a:rPr lang="en-US" sz="1600" dirty="0">
                <a:solidFill>
                  <a:prstClr val="black">
                    <a:lumMod val="50000"/>
                    <a:lumOff val="50000"/>
                  </a:prstClr>
                </a:solidFill>
                <a:latin typeface="Aptos" panose="020B0004020202020204" pitchFamily="34" charset="0"/>
              </a:rPr>
              <a:t> des pays </a:t>
            </a:r>
            <a:r>
              <a:rPr lang="en-US" sz="1600" dirty="0" err="1">
                <a:solidFill>
                  <a:prstClr val="black">
                    <a:lumMod val="50000"/>
                    <a:lumOff val="50000"/>
                  </a:prstClr>
                </a:solidFill>
                <a:latin typeface="Aptos" panose="020B0004020202020204" pitchFamily="34" charset="0"/>
              </a:rPr>
              <a:t>en</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développement</a:t>
            </a:r>
            <a:r>
              <a:rPr lang="en-US" sz="1600" dirty="0">
                <a:solidFill>
                  <a:prstClr val="black">
                    <a:lumMod val="50000"/>
                    <a:lumOff val="50000"/>
                  </a:prstClr>
                </a:solidFill>
                <a:latin typeface="Aptos" panose="020B0004020202020204" pitchFamily="34" charset="0"/>
              </a:rPr>
              <a:t> par les pays </a:t>
            </a:r>
            <a:r>
              <a:rPr lang="en-US" sz="1600" dirty="0" err="1">
                <a:solidFill>
                  <a:prstClr val="black">
                    <a:lumMod val="50000"/>
                    <a:lumOff val="50000"/>
                  </a:prstClr>
                </a:solidFill>
                <a:latin typeface="Aptos" panose="020B0004020202020204" pitchFamily="34" charset="0"/>
              </a:rPr>
              <a:t>développés</a:t>
            </a:r>
            <a:r>
              <a:rPr lang="en-US" sz="1600" dirty="0">
                <a:solidFill>
                  <a:prstClr val="black">
                    <a:lumMod val="50000"/>
                    <a:lumOff val="50000"/>
                  </a:prstClr>
                </a:solidFill>
                <a:latin typeface="Aptos" panose="020B0004020202020204" pitchFamily="34" charset="0"/>
              </a:rPr>
              <a:t> grâce à </a:t>
            </a:r>
            <a:r>
              <a:rPr lang="en-US" sz="1600" dirty="0" err="1">
                <a:solidFill>
                  <a:prstClr val="black">
                    <a:lumMod val="50000"/>
                    <a:lumOff val="50000"/>
                  </a:prstClr>
                </a:solidFill>
                <a:latin typeface="Aptos" panose="020B0004020202020204" pitchFamily="34" charset="0"/>
              </a:rPr>
              <a:t>une</a:t>
            </a:r>
            <a:r>
              <a:rPr lang="en-US" sz="1600" dirty="0">
                <a:solidFill>
                  <a:prstClr val="black">
                    <a:lumMod val="50000"/>
                    <a:lumOff val="50000"/>
                  </a:prstClr>
                </a:solidFill>
                <a:latin typeface="Aptos" panose="020B0004020202020204" pitchFamily="34" charset="0"/>
              </a:rPr>
              <a:t> politique </a:t>
            </a:r>
            <a:r>
              <a:rPr lang="en-US" sz="1600" dirty="0" err="1">
                <a:solidFill>
                  <a:prstClr val="black">
                    <a:lumMod val="50000"/>
                    <a:lumOff val="50000"/>
                  </a:prstClr>
                </a:solidFill>
                <a:latin typeface="Aptos" panose="020B0004020202020204" pitchFamily="34" charset="0"/>
              </a:rPr>
              <a:t>d’immigration</a:t>
            </a:r>
            <a:r>
              <a:rPr lang="en-US" sz="1600" dirty="0">
                <a:solidFill>
                  <a:prstClr val="black">
                    <a:lumMod val="50000"/>
                    <a:lumOff val="50000"/>
                  </a:prstClr>
                </a:solidFill>
                <a:latin typeface="Aptos" panose="020B0004020202020204" pitchFamily="34" charset="0"/>
              </a:rPr>
              <a:t> selective.</a:t>
            </a:r>
          </a:p>
        </p:txBody>
      </p:sp>
      <p:cxnSp>
        <p:nvCxnSpPr>
          <p:cNvPr id="3" name="Straight Connector 2">
            <a:extLst>
              <a:ext uri="{FF2B5EF4-FFF2-40B4-BE49-F238E27FC236}">
                <a16:creationId xmlns:a16="http://schemas.microsoft.com/office/drawing/2014/main" id="{0A201610-9FBE-B0BD-F51C-2AFEA57DA207}"/>
              </a:ext>
            </a:extLst>
          </p:cNvPr>
          <p:cNvCxnSpPr/>
          <p:nvPr/>
        </p:nvCxnSpPr>
        <p:spPr>
          <a:xfrm>
            <a:off x="8038628" y="2132856"/>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D4BDA22D-883F-5084-EA77-23DCE04A0902}"/>
              </a:ext>
            </a:extLst>
          </p:cNvPr>
          <p:cNvSpPr/>
          <p:nvPr/>
        </p:nvSpPr>
        <p:spPr>
          <a:xfrm>
            <a:off x="4693371" y="1385456"/>
            <a:ext cx="2843293" cy="48490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latin typeface="Open Sans" panose="020B0606030504020204" pitchFamily="34" charset="0"/>
                <a:ea typeface="Open Sans" panose="020B0606030504020204" pitchFamily="34" charset="0"/>
                <a:cs typeface="Open Sans" panose="020B0606030504020204" pitchFamily="34" charset="0"/>
              </a:rPr>
              <a:t>Rajeunissement</a:t>
            </a:r>
            <a:r>
              <a:rPr lang="en-IN" sz="1800" dirty="0">
                <a:latin typeface="Open Sans" panose="020B0606030504020204" pitchFamily="34" charset="0"/>
                <a:ea typeface="Open Sans" panose="020B0606030504020204" pitchFamily="34" charset="0"/>
                <a:cs typeface="Open Sans" panose="020B0606030504020204" pitchFamily="34" charset="0"/>
              </a:rPr>
              <a:t> de populations</a:t>
            </a:r>
          </a:p>
        </p:txBody>
      </p:sp>
      <p:sp>
        <p:nvSpPr>
          <p:cNvPr id="7" name="Rectangle 6">
            <a:extLst>
              <a:ext uri="{FF2B5EF4-FFF2-40B4-BE49-F238E27FC236}">
                <a16:creationId xmlns:a16="http://schemas.microsoft.com/office/drawing/2014/main" id="{8E0BECDE-978E-A2C9-D9B5-CAC726AD55DF}"/>
              </a:ext>
            </a:extLst>
          </p:cNvPr>
          <p:cNvSpPr/>
          <p:nvPr/>
        </p:nvSpPr>
        <p:spPr>
          <a:xfrm>
            <a:off x="4654252" y="2103234"/>
            <a:ext cx="2952324" cy="1969770"/>
          </a:xfrm>
          <a:prstGeom prst="rect">
            <a:avLst/>
          </a:prstGeom>
        </p:spPr>
        <p:txBody>
          <a:bodyPr wrap="square">
            <a:spAutoFit/>
          </a:bodyPr>
          <a:lstStyle/>
          <a:p>
            <a:pPr marL="285750" indent="-285750">
              <a:spcAft>
                <a:spcPts val="1200"/>
              </a:spcAft>
              <a:buFont typeface="Arial" panose="020B0604020202020204" pitchFamily="34" charset="0"/>
              <a:buChar char="•"/>
            </a:pPr>
            <a:r>
              <a:rPr lang="en-US" sz="1600" dirty="0" err="1">
                <a:solidFill>
                  <a:prstClr val="black">
                    <a:lumMod val="50000"/>
                    <a:lumOff val="50000"/>
                  </a:prstClr>
                </a:solidFill>
                <a:latin typeface="Aptos" panose="020B0004020202020204" pitchFamily="34" charset="0"/>
              </a:rPr>
              <a:t>Ralentissement</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ou</a:t>
            </a:r>
            <a:r>
              <a:rPr lang="en-US" sz="1600" dirty="0">
                <a:solidFill>
                  <a:prstClr val="black">
                    <a:lumMod val="50000"/>
                    <a:lumOff val="50000"/>
                  </a:prstClr>
                </a:solidFill>
                <a:latin typeface="Aptos" panose="020B0004020202020204" pitchFamily="34" charset="0"/>
              </a:rPr>
              <a:t> inversion de la transition </a:t>
            </a:r>
            <a:r>
              <a:rPr lang="en-US" sz="1600" dirty="0" err="1">
                <a:solidFill>
                  <a:prstClr val="black">
                    <a:lumMod val="50000"/>
                    <a:lumOff val="50000"/>
                  </a:prstClr>
                </a:solidFill>
                <a:latin typeface="Aptos" panose="020B0004020202020204" pitchFamily="34" charset="0"/>
              </a:rPr>
              <a:t>démographique</a:t>
            </a:r>
            <a:r>
              <a:rPr lang="en-US" sz="1600" dirty="0">
                <a:solidFill>
                  <a:prstClr val="black">
                    <a:lumMod val="50000"/>
                    <a:lumOff val="50000"/>
                  </a:prstClr>
                </a:solidFill>
                <a:latin typeface="Aptos" panose="020B0004020202020204" pitchFamily="34" charset="0"/>
              </a:rPr>
              <a:t> dans les pays </a:t>
            </a:r>
            <a:r>
              <a:rPr lang="en-US" sz="1600" dirty="0" err="1">
                <a:solidFill>
                  <a:prstClr val="black">
                    <a:lumMod val="50000"/>
                    <a:lumOff val="50000"/>
                  </a:prstClr>
                </a:solidFill>
                <a:latin typeface="Aptos" panose="020B0004020202020204" pitchFamily="34" charset="0"/>
              </a:rPr>
              <a:t>développés</a:t>
            </a:r>
            <a:r>
              <a:rPr lang="en-US" sz="1600" dirty="0">
                <a:solidFill>
                  <a:prstClr val="black">
                    <a:lumMod val="50000"/>
                    <a:lumOff val="50000"/>
                  </a:prstClr>
                </a:solidFill>
                <a:latin typeface="Aptos" panose="020B0004020202020204" pitchFamily="34" charset="0"/>
              </a:rPr>
              <a:t>, grâce à </a:t>
            </a:r>
            <a:r>
              <a:rPr lang="en-US" sz="1600" dirty="0" err="1">
                <a:solidFill>
                  <a:prstClr val="black">
                    <a:lumMod val="50000"/>
                    <a:lumOff val="50000"/>
                  </a:prstClr>
                </a:solidFill>
                <a:latin typeface="Aptos" panose="020B0004020202020204" pitchFamily="34" charset="0"/>
              </a:rPr>
              <a:t>une</a:t>
            </a:r>
            <a:r>
              <a:rPr lang="en-US" sz="1600" dirty="0">
                <a:solidFill>
                  <a:prstClr val="black">
                    <a:lumMod val="50000"/>
                    <a:lumOff val="50000"/>
                  </a:prstClr>
                </a:solidFill>
                <a:latin typeface="Aptos" panose="020B0004020202020204" pitchFamily="34" charset="0"/>
              </a:rPr>
              <a:t> “migration de </a:t>
            </a:r>
            <a:r>
              <a:rPr lang="en-US" sz="1600" dirty="0" err="1">
                <a:solidFill>
                  <a:prstClr val="black">
                    <a:lumMod val="50000"/>
                    <a:lumOff val="50000"/>
                  </a:prstClr>
                </a:solidFill>
                <a:latin typeface="Aptos" panose="020B0004020202020204" pitchFamily="34" charset="0"/>
              </a:rPr>
              <a:t>remplacement</a:t>
            </a:r>
            <a:r>
              <a:rPr lang="en-US" sz="1600" dirty="0">
                <a:solidFill>
                  <a:prstClr val="black">
                    <a:lumMod val="50000"/>
                    <a:lumOff val="50000"/>
                  </a:prstClr>
                </a:solidFill>
                <a:latin typeface="Aptos" panose="020B0004020202020204" pitchFamily="34" charset="0"/>
              </a:rPr>
              <a:t>” (ONU)</a:t>
            </a:r>
          </a:p>
          <a:p>
            <a:pPr marL="285750" indent="-285750">
              <a:spcAft>
                <a:spcPts val="1200"/>
              </a:spcAft>
              <a:buFont typeface="Arial" panose="020B0604020202020204" pitchFamily="34" charset="0"/>
              <a:buChar char="•"/>
            </a:pPr>
            <a:endParaRPr lang="en-US" sz="1600" dirty="0">
              <a:solidFill>
                <a:prstClr val="black">
                  <a:lumMod val="50000"/>
                  <a:lumOff val="50000"/>
                </a:prstClr>
              </a:solidFill>
              <a:latin typeface="Aptos" panose="020B0004020202020204" pitchFamily="34" charset="0"/>
            </a:endParaRPr>
          </a:p>
        </p:txBody>
      </p:sp>
      <p:sp>
        <p:nvSpPr>
          <p:cNvPr id="8" name="Rectangle 7">
            <a:extLst>
              <a:ext uri="{FF2B5EF4-FFF2-40B4-BE49-F238E27FC236}">
                <a16:creationId xmlns:a16="http://schemas.microsoft.com/office/drawing/2014/main" id="{524F0481-01CB-B164-D2CF-89D9E4EE39E0}"/>
              </a:ext>
            </a:extLst>
          </p:cNvPr>
          <p:cNvSpPr/>
          <p:nvPr/>
        </p:nvSpPr>
        <p:spPr>
          <a:xfrm>
            <a:off x="8500563" y="2103234"/>
            <a:ext cx="3078822" cy="2554545"/>
          </a:xfrm>
          <a:prstGeom prst="rect">
            <a:avLst/>
          </a:prstGeom>
        </p:spPr>
        <p:txBody>
          <a:bodyPr wrap="square">
            <a:spAutoFit/>
          </a:bodyPr>
          <a:lstStyle/>
          <a:p>
            <a:pPr marL="285750" indent="-285750">
              <a:spcAft>
                <a:spcPts val="1200"/>
              </a:spcAft>
              <a:buFont typeface="Arial" panose="020B0604020202020204" pitchFamily="34" charset="0"/>
              <a:buChar char="•"/>
            </a:pPr>
            <a:r>
              <a:rPr lang="en-US" sz="1600" dirty="0">
                <a:solidFill>
                  <a:prstClr val="black">
                    <a:lumMod val="50000"/>
                    <a:lumOff val="50000"/>
                  </a:prstClr>
                </a:solidFill>
                <a:latin typeface="Aptos" panose="020B0004020202020204" pitchFamily="34" charset="0"/>
              </a:rPr>
              <a:t>Les migrants qui </a:t>
            </a:r>
            <a:r>
              <a:rPr lang="en-US" sz="1600" dirty="0" err="1">
                <a:solidFill>
                  <a:prstClr val="black">
                    <a:lumMod val="50000"/>
                    <a:lumOff val="50000"/>
                  </a:prstClr>
                </a:solidFill>
                <a:latin typeface="Aptos" panose="020B0004020202020204" pitchFamily="34" charset="0"/>
              </a:rPr>
              <a:t>ont</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bénéficié</a:t>
            </a:r>
            <a:r>
              <a:rPr lang="en-US" sz="1600" dirty="0">
                <a:solidFill>
                  <a:prstClr val="black">
                    <a:lumMod val="50000"/>
                    <a:lumOff val="50000"/>
                  </a:prstClr>
                </a:solidFill>
                <a:latin typeface="Aptos" panose="020B0004020202020204" pitchFamily="34" charset="0"/>
              </a:rPr>
              <a:t> des </a:t>
            </a:r>
            <a:r>
              <a:rPr lang="en-US" sz="1600" dirty="0" err="1">
                <a:solidFill>
                  <a:prstClr val="black">
                    <a:lumMod val="50000"/>
                    <a:lumOff val="50000"/>
                  </a:prstClr>
                </a:solidFill>
                <a:latin typeface="Aptos" panose="020B0004020202020204" pitchFamily="34" charset="0"/>
              </a:rPr>
              <a:t>faibles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ressources</a:t>
            </a:r>
            <a:r>
              <a:rPr lang="en-US" sz="1600" dirty="0">
                <a:solidFill>
                  <a:prstClr val="black">
                    <a:lumMod val="50000"/>
                    <a:lumOff val="50000"/>
                  </a:prstClr>
                </a:solidFill>
                <a:latin typeface="Aptos" panose="020B0004020202020204" pitchFamily="34" charset="0"/>
              </a:rPr>
              <a:t> de </a:t>
            </a:r>
            <a:r>
              <a:rPr lang="en-US" sz="1600" dirty="0" err="1">
                <a:solidFill>
                  <a:prstClr val="black">
                    <a:lumMod val="50000"/>
                    <a:lumOff val="50000"/>
                  </a:prstClr>
                </a:solidFill>
                <a:latin typeface="Aptos" panose="020B0004020202020204" pitchFamily="34" charset="0"/>
              </a:rPr>
              <a:t>leur</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famille</a:t>
            </a:r>
            <a:r>
              <a:rPr lang="en-US" sz="1600" dirty="0">
                <a:solidFill>
                  <a:prstClr val="black">
                    <a:lumMod val="50000"/>
                    <a:lumOff val="50000"/>
                  </a:prstClr>
                </a:solidFill>
                <a:latin typeface="Aptos" panose="020B0004020202020204" pitchFamily="34" charset="0"/>
              </a:rPr>
              <a:t> et de </a:t>
            </a:r>
            <a:r>
              <a:rPr lang="en-US" sz="1600" dirty="0" err="1">
                <a:solidFill>
                  <a:prstClr val="black">
                    <a:lumMod val="50000"/>
                    <a:lumOff val="50000"/>
                  </a:prstClr>
                </a:solidFill>
                <a:latin typeface="Aptos" panose="020B0004020202020204" pitchFamily="34" charset="0"/>
              </a:rPr>
              <a:t>leurs</a:t>
            </a:r>
            <a:r>
              <a:rPr lang="en-US" sz="1600" dirty="0">
                <a:solidFill>
                  <a:prstClr val="black">
                    <a:lumMod val="50000"/>
                    <a:lumOff val="50000"/>
                  </a:prstClr>
                </a:solidFill>
                <a:latin typeface="Aptos" panose="020B0004020202020204" pitchFamily="34" charset="0"/>
              </a:rPr>
              <a:t> réseaux pour </a:t>
            </a:r>
            <a:r>
              <a:rPr lang="en-US" sz="1600" dirty="0" err="1">
                <a:solidFill>
                  <a:prstClr val="black">
                    <a:lumMod val="50000"/>
                    <a:lumOff val="50000"/>
                  </a:prstClr>
                </a:solidFill>
                <a:latin typeface="Aptos" panose="020B0004020202020204" pitchFamily="34" charset="0"/>
              </a:rPr>
              <a:t>pouvoir</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partir</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améliorent</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en</a:t>
            </a:r>
            <a:r>
              <a:rPr lang="en-US" sz="1600" dirty="0">
                <a:solidFill>
                  <a:prstClr val="black">
                    <a:lumMod val="50000"/>
                    <a:lumOff val="50000"/>
                  </a:prstClr>
                </a:solidFill>
                <a:latin typeface="Aptos" panose="020B0004020202020204" pitchFamily="34" charset="0"/>
              </a:rPr>
              <a:t> retour non </a:t>
            </a:r>
            <a:r>
              <a:rPr lang="en-US" sz="1600" dirty="0" err="1">
                <a:solidFill>
                  <a:prstClr val="black">
                    <a:lumMod val="50000"/>
                    <a:lumOff val="50000"/>
                  </a:prstClr>
                </a:solidFill>
                <a:latin typeface="Aptos" panose="020B0004020202020204" pitchFamily="34" charset="0"/>
              </a:rPr>
              <a:t>seulement</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leur</a:t>
            </a:r>
            <a:r>
              <a:rPr lang="en-US" sz="1600" dirty="0">
                <a:solidFill>
                  <a:prstClr val="black">
                    <a:lumMod val="50000"/>
                    <a:lumOff val="50000"/>
                  </a:prstClr>
                </a:solidFill>
                <a:latin typeface="Aptos" panose="020B0004020202020204" pitchFamily="34" charset="0"/>
              </a:rPr>
              <a:t> propre situation, </a:t>
            </a:r>
            <a:r>
              <a:rPr lang="en-US" sz="1600" dirty="0" err="1">
                <a:solidFill>
                  <a:prstClr val="black">
                    <a:lumMod val="50000"/>
                    <a:lumOff val="50000"/>
                  </a:prstClr>
                </a:solidFill>
                <a:latin typeface="Aptos" panose="020B0004020202020204" pitchFamily="34" charset="0"/>
              </a:rPr>
              <a:t>mais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aussi</a:t>
            </a:r>
            <a:r>
              <a:rPr lang="en-US" sz="1600" dirty="0">
                <a:solidFill>
                  <a:prstClr val="black">
                    <a:lumMod val="50000"/>
                    <a:lumOff val="50000"/>
                  </a:prstClr>
                </a:solidFill>
                <a:latin typeface="Aptos" panose="020B0004020202020204" pitchFamily="34" charset="0"/>
              </a:rPr>
              <a:t> la situation du pays </a:t>
            </a:r>
            <a:r>
              <a:rPr lang="en-US" sz="1600" dirty="0" err="1">
                <a:solidFill>
                  <a:prstClr val="black">
                    <a:lumMod val="50000"/>
                    <a:lumOff val="50000"/>
                  </a:prstClr>
                </a:solidFill>
                <a:latin typeface="Aptos" panose="020B0004020202020204" pitchFamily="34" charset="0"/>
              </a:rPr>
              <a:t>d’accueil</a:t>
            </a:r>
            <a:r>
              <a:rPr lang="en-US" sz="1600" dirty="0">
                <a:solidFill>
                  <a:prstClr val="black">
                    <a:lumMod val="50000"/>
                    <a:lumOff val="50000"/>
                  </a:prstClr>
                </a:solidFill>
                <a:latin typeface="Aptos" panose="020B0004020202020204" pitchFamily="34" charset="0"/>
              </a:rPr>
              <a:t> et </a:t>
            </a:r>
            <a:r>
              <a:rPr lang="en-US" sz="1600" dirty="0" err="1">
                <a:solidFill>
                  <a:prstClr val="black">
                    <a:lumMod val="50000"/>
                    <a:lumOff val="50000"/>
                  </a:prstClr>
                </a:solidFill>
                <a:latin typeface="Aptos" panose="020B0004020202020204" pitchFamily="34" charset="0"/>
              </a:rPr>
              <a:t>celui</a:t>
            </a:r>
            <a:r>
              <a:rPr lang="en-US" sz="1600" dirty="0">
                <a:solidFill>
                  <a:prstClr val="black">
                    <a:lumMod val="50000"/>
                    <a:lumOff val="50000"/>
                  </a:prstClr>
                </a:solidFill>
                <a:latin typeface="Aptos" panose="020B0004020202020204" pitchFamily="34" charset="0"/>
              </a:rPr>
              <a:t> de </a:t>
            </a:r>
            <a:r>
              <a:rPr lang="en-US" sz="1600" dirty="0" err="1">
                <a:solidFill>
                  <a:prstClr val="black">
                    <a:lumMod val="50000"/>
                    <a:lumOff val="50000"/>
                  </a:prstClr>
                </a:solidFill>
                <a:latin typeface="Aptos" panose="020B0004020202020204" pitchFamily="34" charset="0"/>
              </a:rPr>
              <a:t>leurs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proches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restés</a:t>
            </a:r>
            <a:r>
              <a:rPr lang="en-US" sz="1600" dirty="0">
                <a:solidFill>
                  <a:prstClr val="black">
                    <a:lumMod val="50000"/>
                    <a:lumOff val="50000"/>
                  </a:prstClr>
                </a:solidFill>
                <a:latin typeface="Aptos" panose="020B0004020202020204" pitchFamily="34" charset="0"/>
              </a:rPr>
              <a:t> dans le pays </a:t>
            </a:r>
            <a:r>
              <a:rPr lang="en-US" sz="1600" dirty="0" err="1">
                <a:solidFill>
                  <a:prstClr val="black">
                    <a:lumMod val="50000"/>
                    <a:lumOff val="50000"/>
                  </a:prstClr>
                </a:solidFill>
                <a:latin typeface="Aptos" panose="020B0004020202020204" pitchFamily="34" charset="0"/>
              </a:rPr>
              <a:t>d’origine</a:t>
            </a:r>
            <a:endParaRPr lang="en-US" sz="1600" dirty="0">
              <a:solidFill>
                <a:prstClr val="black">
                  <a:lumMod val="50000"/>
                  <a:lumOff val="50000"/>
                </a:prstClr>
              </a:solidFill>
              <a:latin typeface="Aptos" panose="020B0004020202020204" pitchFamily="34" charset="0"/>
            </a:endParaRPr>
          </a:p>
        </p:txBody>
      </p:sp>
    </p:spTree>
    <p:extLst>
      <p:ext uri="{BB962C8B-B14F-4D97-AF65-F5344CB8AC3E}">
        <p14:creationId xmlns:p14="http://schemas.microsoft.com/office/powerpoint/2010/main" val="2599767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16000" contrast="4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9D2BAF2-6E03-4B24-8EE4-0AF3286EFC48}"/>
              </a:ext>
            </a:extLst>
          </p:cNvPr>
          <p:cNvSpPr/>
          <p:nvPr/>
        </p:nvSpPr>
        <p:spPr>
          <a:xfrm>
            <a:off x="0" y="0"/>
            <a:ext cx="12188825" cy="6858000"/>
          </a:xfrm>
          <a:prstGeom prst="rect">
            <a:avLst/>
          </a:prstGeom>
          <a:solidFill>
            <a:schemeClr val="accent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1">
            <a:extLst>
              <a:ext uri="{FF2B5EF4-FFF2-40B4-BE49-F238E27FC236}">
                <a16:creationId xmlns:a16="http://schemas.microsoft.com/office/drawing/2014/main" id="{A1B2B08E-6683-E796-A610-0A0C29D91ABD}"/>
              </a:ext>
            </a:extLst>
          </p:cNvPr>
          <p:cNvPicPr>
            <a:picLocks noChangeAspect="1"/>
          </p:cNvPicPr>
          <p:nvPr/>
        </p:nvPicPr>
        <p:blipFill rotWithShape="1">
          <a:blip r:embed="rId5"/>
          <a:srcRect l="1149" t="957" r="1006"/>
          <a:stretch/>
        </p:blipFill>
        <p:spPr>
          <a:xfrm>
            <a:off x="1485900" y="470327"/>
            <a:ext cx="4608512" cy="5983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A person in a suit and tie&#10;&#10;Description automatically generated">
            <a:extLst>
              <a:ext uri="{FF2B5EF4-FFF2-40B4-BE49-F238E27FC236}">
                <a16:creationId xmlns:a16="http://schemas.microsoft.com/office/drawing/2014/main" id="{48790221-D366-E8A6-D28E-3D5AED9A40CD}"/>
              </a:ext>
            </a:extLst>
          </p:cNvPr>
          <p:cNvPicPr>
            <a:picLocks noChangeAspect="1"/>
          </p:cNvPicPr>
          <p:nvPr/>
        </p:nvPicPr>
        <p:blipFill rotWithShape="1">
          <a:blip r:embed="rId6">
            <a:extLst>
              <a:ext uri="{28A0092B-C50C-407E-A947-70E740481C1C}">
                <a14:useLocalDpi xmlns:a14="http://schemas.microsoft.com/office/drawing/2010/main" val="0"/>
              </a:ext>
            </a:extLst>
          </a:blip>
          <a:srcRect t="4850" b="6951"/>
          <a:stretch/>
        </p:blipFill>
        <p:spPr>
          <a:xfrm>
            <a:off x="6238429" y="470327"/>
            <a:ext cx="4260918" cy="5983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27584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304720" y="337016"/>
            <a:ext cx="11579384" cy="711081"/>
          </a:xfrm>
        </p:spPr>
        <p:txBody>
          <a:bodyPr/>
          <a:lstStyle/>
          <a:p>
            <a:pPr algn="ctr"/>
            <a:r>
              <a:rPr lang="en-IN"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Typologie</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des </a:t>
            </a:r>
            <a:r>
              <a:rPr lang="en-IN" b="1" dirty="0" err="1">
                <a:solidFill>
                  <a:schemeClr val="accent4"/>
                </a:solidFill>
                <a:latin typeface="Open Sans" panose="020B0606030504020204" pitchFamily="34" charset="0"/>
                <a:ea typeface="Open Sans" panose="020B0606030504020204" pitchFamily="34" charset="0"/>
                <a:cs typeface="Open Sans" panose="020B0606030504020204" pitchFamily="34" charset="0"/>
              </a:rPr>
              <a:t>transferts</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 de fonds</a:t>
            </a:r>
          </a:p>
        </p:txBody>
      </p:sp>
      <p:sp>
        <p:nvSpPr>
          <p:cNvPr id="3" name="Rectangle 2">
            <a:extLst>
              <a:ext uri="{FF2B5EF4-FFF2-40B4-BE49-F238E27FC236}">
                <a16:creationId xmlns:a16="http://schemas.microsoft.com/office/drawing/2014/main" id="{09E4C399-69EB-4AB8-9664-F1ACA6A6831B}"/>
              </a:ext>
            </a:extLst>
          </p:cNvPr>
          <p:cNvSpPr/>
          <p:nvPr/>
        </p:nvSpPr>
        <p:spPr>
          <a:xfrm>
            <a:off x="1773932" y="1484784"/>
            <a:ext cx="1343278" cy="13162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9" name="Rectangle 8">
            <a:extLst>
              <a:ext uri="{FF2B5EF4-FFF2-40B4-BE49-F238E27FC236}">
                <a16:creationId xmlns:a16="http://schemas.microsoft.com/office/drawing/2014/main" id="{7B5EFF69-5E18-49FC-AD3B-08F33EC7D3A6}"/>
              </a:ext>
            </a:extLst>
          </p:cNvPr>
          <p:cNvSpPr/>
          <p:nvPr/>
        </p:nvSpPr>
        <p:spPr>
          <a:xfrm>
            <a:off x="909836" y="3573016"/>
            <a:ext cx="3024198" cy="707886"/>
          </a:xfrm>
          <a:prstGeom prst="rect">
            <a:avLst/>
          </a:prstGeom>
        </p:spPr>
        <p:txBody>
          <a:bodyPr wrap="square">
            <a:spAutoFit/>
          </a:bodyPr>
          <a:lstStyle/>
          <a:p>
            <a:pPr algn="ctr" fontAlgn="base"/>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La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rémunération</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des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salariés</a:t>
            </a:r>
            <a:endParaRPr lang="en-IN" sz="2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D7CDA1E-9E34-40EA-97F2-A7143F8F7D50}"/>
              </a:ext>
            </a:extLst>
          </p:cNvPr>
          <p:cNvSpPr/>
          <p:nvPr/>
        </p:nvSpPr>
        <p:spPr>
          <a:xfrm>
            <a:off x="909836" y="4437112"/>
            <a:ext cx="3168212" cy="2062103"/>
          </a:xfrm>
          <a:prstGeom prst="rect">
            <a:avLst/>
          </a:prstGeom>
        </p:spPr>
        <p:txBody>
          <a:bodyPr wrap="square">
            <a:spAutoFit/>
          </a:bodyPr>
          <a:lstStyle/>
          <a:p>
            <a:pPr algn="ctr" fontAlgn="base"/>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Revenus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perçus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par des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travailleurs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migrants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temporaires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ou</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saisonniers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et des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travailleurs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employés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par les ambassades, les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organisations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internationales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les sociétés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étrangères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les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entreprises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non residents.</a:t>
            </a:r>
            <a:endParaRPr lang="en-IN"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4A1AD3CF-3133-4342-A8F9-D6D6FF9B22CA}"/>
              </a:ext>
            </a:extLst>
          </p:cNvPr>
          <p:cNvSpPr/>
          <p:nvPr/>
        </p:nvSpPr>
        <p:spPr>
          <a:xfrm>
            <a:off x="5422773" y="1484784"/>
            <a:ext cx="1343278" cy="13162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anose="020B0606030504020204" pitchFamily="34" charset="0"/>
                <a:ea typeface="Open Sans" panose="020B0606030504020204" pitchFamily="34" charset="0"/>
                <a:cs typeface="Open Sans" panose="020B0606030504020204" pitchFamily="34" charset="0"/>
              </a:rPr>
              <a:t>02</a:t>
            </a:r>
          </a:p>
        </p:txBody>
      </p:sp>
      <p:sp>
        <p:nvSpPr>
          <p:cNvPr id="15" name="Rectangle 14">
            <a:extLst>
              <a:ext uri="{FF2B5EF4-FFF2-40B4-BE49-F238E27FC236}">
                <a16:creationId xmlns:a16="http://schemas.microsoft.com/office/drawing/2014/main" id="{6DFD1C30-6B63-4734-831C-1DC36A90BE8A}"/>
              </a:ext>
            </a:extLst>
          </p:cNvPr>
          <p:cNvSpPr/>
          <p:nvPr/>
        </p:nvSpPr>
        <p:spPr>
          <a:xfrm>
            <a:off x="4510234" y="3068960"/>
            <a:ext cx="3312371" cy="1323439"/>
          </a:xfrm>
          <a:prstGeom prst="rect">
            <a:avLst/>
          </a:prstGeom>
        </p:spPr>
        <p:txBody>
          <a:bodyPr wrap="square">
            <a:spAutoFit/>
          </a:bodyPr>
          <a:lstStyle/>
          <a:p>
            <a:pPr algn="ctr" fontAlgn="base"/>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Les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transferts</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personnels (remises de fonds des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travailleurs</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migrants)</a:t>
            </a:r>
            <a:endParaRPr lang="en-IN" sz="2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00554CE-899C-486D-9EA2-3CA394DEF8C8}"/>
              </a:ext>
            </a:extLst>
          </p:cNvPr>
          <p:cNvSpPr/>
          <p:nvPr/>
        </p:nvSpPr>
        <p:spPr>
          <a:xfrm>
            <a:off x="4438229" y="4437112"/>
            <a:ext cx="3384376" cy="1077218"/>
          </a:xfrm>
          <a:prstGeom prst="rect">
            <a:avLst/>
          </a:prstGeom>
        </p:spPr>
        <p:txBody>
          <a:bodyPr wrap="square">
            <a:spAutoFit/>
          </a:bodyPr>
          <a:lstStyle/>
          <a:p>
            <a:pPr algn="ctr" fontAlgn="base"/>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Fonds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envoyés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par les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travailleurs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migrants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résidant</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pendant plus d’un an vers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leur</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pays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d’origine</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(de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particuliers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à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particuliers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6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ED3B003B-46A6-4905-A935-EC7AEB47C841}"/>
              </a:ext>
            </a:extLst>
          </p:cNvPr>
          <p:cNvSpPr/>
          <p:nvPr/>
        </p:nvSpPr>
        <p:spPr>
          <a:xfrm>
            <a:off x="8952037" y="1484784"/>
            <a:ext cx="1343278" cy="13162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anose="020B0606030504020204" pitchFamily="34" charset="0"/>
                <a:ea typeface="Open Sans" panose="020B0606030504020204" pitchFamily="34" charset="0"/>
                <a:cs typeface="Open Sans" panose="020B0606030504020204" pitchFamily="34" charset="0"/>
              </a:rPr>
              <a:t>03</a:t>
            </a:r>
          </a:p>
        </p:txBody>
      </p:sp>
      <p:sp>
        <p:nvSpPr>
          <p:cNvPr id="17" name="Rectangle 16">
            <a:extLst>
              <a:ext uri="{FF2B5EF4-FFF2-40B4-BE49-F238E27FC236}">
                <a16:creationId xmlns:a16="http://schemas.microsoft.com/office/drawing/2014/main" id="{5EB9CACC-F19C-4F3B-87F6-1FB5296E14B3}"/>
              </a:ext>
            </a:extLst>
          </p:cNvPr>
          <p:cNvSpPr/>
          <p:nvPr/>
        </p:nvSpPr>
        <p:spPr>
          <a:xfrm>
            <a:off x="7912767" y="3068960"/>
            <a:ext cx="3384376" cy="1015663"/>
          </a:xfrm>
          <a:prstGeom prst="rect">
            <a:avLst/>
          </a:prstGeom>
        </p:spPr>
        <p:txBody>
          <a:bodyPr wrap="square">
            <a:spAutoFit/>
          </a:bodyPr>
          <a:lstStyle/>
          <a:p>
            <a:pPr algn="ctr" fontAlgn="base"/>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Les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transferts</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 capital nets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actifs</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moins</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passifs</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des migrants</a:t>
            </a:r>
            <a:endParaRPr lang="en-IN" sz="2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90E8E9EB-179F-460D-B106-0A58568EB7C7}"/>
              </a:ext>
            </a:extLst>
          </p:cNvPr>
          <p:cNvSpPr/>
          <p:nvPr/>
        </p:nvSpPr>
        <p:spPr>
          <a:xfrm>
            <a:off x="8254791" y="4437112"/>
            <a:ext cx="2737770" cy="1569660"/>
          </a:xfrm>
          <a:prstGeom prst="rect">
            <a:avLst/>
          </a:prstGeom>
        </p:spPr>
        <p:txBody>
          <a:bodyPr wrap="square">
            <a:spAutoFit/>
          </a:bodyPr>
          <a:lstStyle/>
          <a:p>
            <a:pPr algn="ctr" fontAlgn="base"/>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Suite à un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changement</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de residence, le migrant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peut</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decider de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transférer</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des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actifs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financiers à des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bénéficiaires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restés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dans le pays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d’origine</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t>
            </a:r>
            <a:endParaRPr lang="en-IN"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smtClean="0"/>
              <a:pPr/>
              <a:t>20</a:t>
            </a:fld>
            <a:endParaRPr lang="en-US" dirty="0"/>
          </a:p>
        </p:txBody>
      </p:sp>
      <p:sp>
        <p:nvSpPr>
          <p:cNvPr id="6" name="Rectangle 5">
            <a:extLst>
              <a:ext uri="{FF2B5EF4-FFF2-40B4-BE49-F238E27FC236}">
                <a16:creationId xmlns:a16="http://schemas.microsoft.com/office/drawing/2014/main" id="{649DE9EB-2266-E03B-25DD-1069092DAC05}"/>
              </a:ext>
            </a:extLst>
          </p:cNvPr>
          <p:cNvSpPr/>
          <p:nvPr/>
        </p:nvSpPr>
        <p:spPr>
          <a:xfrm>
            <a:off x="300326" y="1002214"/>
            <a:ext cx="11579383" cy="338554"/>
          </a:xfrm>
          <a:prstGeom prst="rect">
            <a:avLst/>
          </a:prstGeom>
        </p:spPr>
        <p:txBody>
          <a:bodyPr wrap="square">
            <a:spAutoFit/>
          </a:bodyPr>
          <a:lstStyle/>
          <a:p>
            <a:pPr algn="ctr" fontAlgn="base"/>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Les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transferts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des migrants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peuvent</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être</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comptabilisés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dans trois sous-</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postes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de la balance des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paiements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(FMI, 2007):</a:t>
            </a:r>
            <a:endParaRPr lang="en-IN" sz="1600" b="1"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8343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7B84DF-BFFB-4EB1-2071-63FCB41876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121C5-79EB-A012-6314-10C2AA3615AF}"/>
              </a:ext>
            </a:extLst>
          </p:cNvPr>
          <p:cNvSpPr>
            <a:spLocks noGrp="1"/>
          </p:cNvSpPr>
          <p:nvPr>
            <p:ph type="title"/>
          </p:nvPr>
        </p:nvSpPr>
        <p:spPr>
          <a:xfrm>
            <a:off x="304720" y="416387"/>
            <a:ext cx="11579384" cy="711081"/>
          </a:xfrm>
        </p:spPr>
        <p:txBody>
          <a:bodyPr/>
          <a:lstStyle/>
          <a:p>
            <a:pPr algn="ctr"/>
            <a:r>
              <a:rPr lang="en-IN"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Effets</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des </a:t>
            </a:r>
            <a:r>
              <a:rPr lang="en-IN" b="1" dirty="0" err="1">
                <a:solidFill>
                  <a:schemeClr val="accent4"/>
                </a:solidFill>
                <a:latin typeface="Open Sans" panose="020B0606030504020204" pitchFamily="34" charset="0"/>
                <a:ea typeface="Open Sans" panose="020B0606030504020204" pitchFamily="34" charset="0"/>
                <a:cs typeface="Open Sans" panose="020B0606030504020204" pitchFamily="34" charset="0"/>
              </a:rPr>
              <a:t>transferts</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 de fonds</a:t>
            </a:r>
          </a:p>
        </p:txBody>
      </p:sp>
      <p:sp>
        <p:nvSpPr>
          <p:cNvPr id="3" name="Rectangle 2">
            <a:extLst>
              <a:ext uri="{FF2B5EF4-FFF2-40B4-BE49-F238E27FC236}">
                <a16:creationId xmlns:a16="http://schemas.microsoft.com/office/drawing/2014/main" id="{8DC2CC0E-D49E-CC2B-50C3-A04894932625}"/>
              </a:ext>
            </a:extLst>
          </p:cNvPr>
          <p:cNvSpPr/>
          <p:nvPr/>
        </p:nvSpPr>
        <p:spPr>
          <a:xfrm>
            <a:off x="1893510" y="2924944"/>
            <a:ext cx="1343278" cy="13162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9" name="Rectangle 8">
            <a:extLst>
              <a:ext uri="{FF2B5EF4-FFF2-40B4-BE49-F238E27FC236}">
                <a16:creationId xmlns:a16="http://schemas.microsoft.com/office/drawing/2014/main" id="{5A49A050-6079-AF9B-2518-EDFDA15EC178}"/>
              </a:ext>
            </a:extLst>
          </p:cNvPr>
          <p:cNvSpPr/>
          <p:nvPr/>
        </p:nvSpPr>
        <p:spPr>
          <a:xfrm>
            <a:off x="1196264" y="4509120"/>
            <a:ext cx="2737770" cy="707886"/>
          </a:xfrm>
          <a:prstGeom prst="rect">
            <a:avLst/>
          </a:prstGeom>
        </p:spPr>
        <p:txBody>
          <a:bodyPr wrap="square">
            <a:spAutoFit/>
          </a:bodyPr>
          <a:lstStyle/>
          <a:p>
            <a:pPr algn="ctr" fontAlgn="base"/>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La repartition des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revenus</a:t>
            </a:r>
            <a:endParaRPr lang="en-IN" sz="2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646E1D44-5C0B-9EEC-CF85-9E355D5F2A7E}"/>
              </a:ext>
            </a:extLst>
          </p:cNvPr>
          <p:cNvSpPr/>
          <p:nvPr/>
        </p:nvSpPr>
        <p:spPr>
          <a:xfrm>
            <a:off x="5422773" y="2924944"/>
            <a:ext cx="1343278" cy="13162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anose="020B0606030504020204" pitchFamily="34" charset="0"/>
                <a:ea typeface="Open Sans" panose="020B0606030504020204" pitchFamily="34" charset="0"/>
                <a:cs typeface="Open Sans" panose="020B0606030504020204" pitchFamily="34" charset="0"/>
              </a:rPr>
              <a:t>02</a:t>
            </a:r>
          </a:p>
        </p:txBody>
      </p:sp>
      <p:sp>
        <p:nvSpPr>
          <p:cNvPr id="15" name="Rectangle 14">
            <a:extLst>
              <a:ext uri="{FF2B5EF4-FFF2-40B4-BE49-F238E27FC236}">
                <a16:creationId xmlns:a16="http://schemas.microsoft.com/office/drawing/2014/main" id="{59348B35-553A-1D27-E9D3-BBE0BD718919}"/>
              </a:ext>
            </a:extLst>
          </p:cNvPr>
          <p:cNvSpPr/>
          <p:nvPr/>
        </p:nvSpPr>
        <p:spPr>
          <a:xfrm>
            <a:off x="4510234" y="4509120"/>
            <a:ext cx="3312371" cy="707886"/>
          </a:xfrm>
          <a:prstGeom prst="rect">
            <a:avLst/>
          </a:prstGeom>
        </p:spPr>
        <p:txBody>
          <a:bodyPr wrap="square">
            <a:spAutoFit/>
          </a:bodyPr>
          <a:lstStyle/>
          <a:p>
            <a:pPr algn="ctr" fontAlgn="base"/>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La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croissance</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économique</a:t>
            </a:r>
            <a:endParaRPr lang="en-IN" sz="2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3AFAB56-88AE-73F9-73CB-3C12C010B43D}"/>
              </a:ext>
            </a:extLst>
          </p:cNvPr>
          <p:cNvSpPr/>
          <p:nvPr/>
        </p:nvSpPr>
        <p:spPr>
          <a:xfrm>
            <a:off x="8952037" y="2924944"/>
            <a:ext cx="1343278" cy="13162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anose="020B0606030504020204" pitchFamily="34" charset="0"/>
                <a:ea typeface="Open Sans" panose="020B0606030504020204" pitchFamily="34" charset="0"/>
                <a:cs typeface="Open Sans" panose="020B0606030504020204" pitchFamily="34" charset="0"/>
              </a:rPr>
              <a:t>03</a:t>
            </a:r>
          </a:p>
        </p:txBody>
      </p:sp>
      <p:sp>
        <p:nvSpPr>
          <p:cNvPr id="17" name="Rectangle 16">
            <a:extLst>
              <a:ext uri="{FF2B5EF4-FFF2-40B4-BE49-F238E27FC236}">
                <a16:creationId xmlns:a16="http://schemas.microsoft.com/office/drawing/2014/main" id="{88886304-3667-54C2-772A-7E7AB0192505}"/>
              </a:ext>
            </a:extLst>
          </p:cNvPr>
          <p:cNvSpPr/>
          <p:nvPr/>
        </p:nvSpPr>
        <p:spPr>
          <a:xfrm>
            <a:off x="7912767" y="4509120"/>
            <a:ext cx="3384376" cy="707886"/>
          </a:xfrm>
          <a:prstGeom prst="rect">
            <a:avLst/>
          </a:prstGeom>
        </p:spPr>
        <p:txBody>
          <a:bodyPr wrap="square">
            <a:spAutoFit/>
          </a:bodyPr>
          <a:lstStyle/>
          <a:p>
            <a:pPr algn="ctr" fontAlgn="base"/>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L’équilibre</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 la balance des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paiements</a:t>
            </a:r>
            <a:endParaRPr lang="en-IN" sz="2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3" name="Slide Number Placeholder 22">
            <a:extLst>
              <a:ext uri="{FF2B5EF4-FFF2-40B4-BE49-F238E27FC236}">
                <a16:creationId xmlns:a16="http://schemas.microsoft.com/office/drawing/2014/main" id="{95AE48F8-6305-8814-D9DA-688547FB43E4}"/>
              </a:ext>
            </a:extLst>
          </p:cNvPr>
          <p:cNvSpPr>
            <a:spLocks noGrp="1"/>
          </p:cNvSpPr>
          <p:nvPr>
            <p:ph type="sldNum" sz="quarter" idx="12"/>
          </p:nvPr>
        </p:nvSpPr>
        <p:spPr/>
        <p:txBody>
          <a:bodyPr/>
          <a:lstStyle/>
          <a:p>
            <a:fld id="{96E69268-9C8B-4EBF-A9EE-DC5DC2D48DC3}" type="slidenum">
              <a:rPr lang="en-US" smtClean="0"/>
              <a:pPr/>
              <a:t>21</a:t>
            </a:fld>
            <a:endParaRPr lang="en-US" dirty="0"/>
          </a:p>
        </p:txBody>
      </p:sp>
      <p:sp>
        <p:nvSpPr>
          <p:cNvPr id="6" name="Rectangle 5">
            <a:extLst>
              <a:ext uri="{FF2B5EF4-FFF2-40B4-BE49-F238E27FC236}">
                <a16:creationId xmlns:a16="http://schemas.microsoft.com/office/drawing/2014/main" id="{92C46505-508D-8C51-1297-6939C00B7C15}"/>
              </a:ext>
            </a:extLst>
          </p:cNvPr>
          <p:cNvSpPr/>
          <p:nvPr/>
        </p:nvSpPr>
        <p:spPr>
          <a:xfrm>
            <a:off x="304720" y="1640994"/>
            <a:ext cx="11579383" cy="338554"/>
          </a:xfrm>
          <a:prstGeom prst="rect">
            <a:avLst/>
          </a:prstGeom>
        </p:spPr>
        <p:txBody>
          <a:bodyPr wrap="square">
            <a:spAutoFit/>
          </a:bodyPr>
          <a:lstStyle/>
          <a:p>
            <a:pPr algn="ctr" fontAlgn="base"/>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Il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s’en</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suit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que</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les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transferts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de fonds des migrants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peuvent</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avoir</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des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effets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sur:</a:t>
            </a:r>
            <a:endParaRPr lang="en-IN" sz="1600" b="1"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5030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0"/>
                    </a14:imgEffect>
                  </a14:imgLayer>
                </a14:imgProps>
              </a:ext>
            </a:extLst>
          </a:blip>
          <a:srcRect/>
          <a:stretch>
            <a:fillRect t="-39000" b="-4000"/>
          </a:stretch>
        </a:blipFill>
        <a:effectLst/>
      </p:bgPr>
    </p:bg>
    <p:spTree>
      <p:nvGrpSpPr>
        <p:cNvPr id="1" name="">
          <a:extLst>
            <a:ext uri="{FF2B5EF4-FFF2-40B4-BE49-F238E27FC236}">
              <a16:creationId xmlns:a16="http://schemas.microsoft.com/office/drawing/2014/main" id="{97CA8D2C-7397-2CFB-487C-05AE74C3847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602A7C7-1624-E1C7-59D5-E5D40EEAA3C5}"/>
              </a:ext>
            </a:extLst>
          </p:cNvPr>
          <p:cNvSpPr/>
          <p:nvPr/>
        </p:nvSpPr>
        <p:spPr>
          <a:xfrm>
            <a:off x="5590355" y="0"/>
            <a:ext cx="6598469" cy="6865034"/>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Oval 2">
            <a:extLst>
              <a:ext uri="{FF2B5EF4-FFF2-40B4-BE49-F238E27FC236}">
                <a16:creationId xmlns:a16="http://schemas.microsoft.com/office/drawing/2014/main" id="{79796FAA-6033-C8AB-64DF-7E74AFDCF063}"/>
              </a:ext>
            </a:extLst>
          </p:cNvPr>
          <p:cNvSpPr/>
          <p:nvPr/>
        </p:nvSpPr>
        <p:spPr>
          <a:xfrm>
            <a:off x="5162502" y="764704"/>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18" name="Oval 17">
            <a:extLst>
              <a:ext uri="{FF2B5EF4-FFF2-40B4-BE49-F238E27FC236}">
                <a16:creationId xmlns:a16="http://schemas.microsoft.com/office/drawing/2014/main" id="{E40C3151-83D7-627E-574A-6A11CFA24CAA}"/>
              </a:ext>
            </a:extLst>
          </p:cNvPr>
          <p:cNvSpPr/>
          <p:nvPr/>
        </p:nvSpPr>
        <p:spPr>
          <a:xfrm>
            <a:off x="5162502" y="1891375"/>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02</a:t>
            </a:r>
          </a:p>
        </p:txBody>
      </p:sp>
      <p:sp>
        <p:nvSpPr>
          <p:cNvPr id="22" name="Rectangle 21">
            <a:extLst>
              <a:ext uri="{FF2B5EF4-FFF2-40B4-BE49-F238E27FC236}">
                <a16:creationId xmlns:a16="http://schemas.microsoft.com/office/drawing/2014/main" id="{FA71C566-2111-E479-DCDF-1721CDA4B708}"/>
              </a:ext>
            </a:extLst>
          </p:cNvPr>
          <p:cNvSpPr/>
          <p:nvPr/>
        </p:nvSpPr>
        <p:spPr>
          <a:xfrm>
            <a:off x="6454452" y="1052736"/>
            <a:ext cx="4464496" cy="338554"/>
          </a:xfrm>
          <a:prstGeom prst="rect">
            <a:avLst/>
          </a:prstGeom>
        </p:spPr>
        <p:txBody>
          <a:bodyPr wrap="square">
            <a:spAutoFit/>
          </a:bodyPr>
          <a:lstStyle/>
          <a:p>
            <a:pPr fontAlgn="base"/>
            <a:r>
              <a:rPr lang="en-US" sz="1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REVUE DE LITTERATURE</a:t>
            </a:r>
            <a:endParaRPr lang="en-IN" sz="1600" spc="300"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DBF33F6F-5D4D-1E2D-343E-B2CD214072B4}"/>
              </a:ext>
            </a:extLst>
          </p:cNvPr>
          <p:cNvSpPr/>
          <p:nvPr/>
        </p:nvSpPr>
        <p:spPr>
          <a:xfrm>
            <a:off x="6454452" y="2179407"/>
            <a:ext cx="4464496" cy="338554"/>
          </a:xfrm>
          <a:prstGeom prst="rect">
            <a:avLst/>
          </a:prstGeom>
        </p:spPr>
        <p:txBody>
          <a:bodyPr wrap="square">
            <a:spAutoFit/>
          </a:bodyPr>
          <a:lstStyle/>
          <a:p>
            <a:pPr fontAlgn="base"/>
            <a:r>
              <a:rPr lang="en-US" sz="1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CADRE ANALYTIQUE</a:t>
            </a:r>
            <a:endParaRPr lang="en-IN" sz="1600" spc="300"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1A580D2-497F-9D13-4670-56374A53F6EC}"/>
              </a:ext>
            </a:extLst>
          </p:cNvPr>
          <p:cNvSpPr txBox="1"/>
          <p:nvPr/>
        </p:nvSpPr>
        <p:spPr>
          <a:xfrm>
            <a:off x="473611" y="353556"/>
            <a:ext cx="3888432" cy="646331"/>
          </a:xfrm>
          <a:prstGeom prst="rect">
            <a:avLst/>
          </a:prstGeom>
          <a:noFill/>
        </p:spPr>
        <p:txBody>
          <a:bodyPr wrap="square" rtlCol="0">
            <a:spAutoFit/>
          </a:bodyPr>
          <a:lstStyle/>
          <a:p>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CHAPITRE II</a:t>
            </a:r>
          </a:p>
        </p:txBody>
      </p:sp>
      <p:sp>
        <p:nvSpPr>
          <p:cNvPr id="4" name="TextBox 3">
            <a:extLst>
              <a:ext uri="{FF2B5EF4-FFF2-40B4-BE49-F238E27FC236}">
                <a16:creationId xmlns:a16="http://schemas.microsoft.com/office/drawing/2014/main" id="{E805FBF6-8389-4281-41E9-8A435207B67B}"/>
              </a:ext>
            </a:extLst>
          </p:cNvPr>
          <p:cNvSpPr txBox="1"/>
          <p:nvPr/>
        </p:nvSpPr>
        <p:spPr>
          <a:xfrm>
            <a:off x="1487997" y="5949280"/>
            <a:ext cx="3888432" cy="646331"/>
          </a:xfrm>
          <a:prstGeom prst="rect">
            <a:avLst/>
          </a:prstGeom>
          <a:noFill/>
        </p:spPr>
        <p:txBody>
          <a:bodyPr wrap="square" rtlCol="0">
            <a:spAutoFit/>
          </a:bodyPr>
          <a:lstStyle/>
          <a:p>
            <a:r>
              <a:rPr lang="en-IN" sz="3600" b="1" dirty="0">
                <a:latin typeface="Open Sans" panose="020B0606030504020204" pitchFamily="34" charset="0"/>
                <a:ea typeface="Open Sans" panose="020B0606030504020204" pitchFamily="34" charset="0"/>
                <a:cs typeface="Open Sans" panose="020B0606030504020204" pitchFamily="34" charset="0"/>
              </a:rPr>
              <a:t>Cadre </a:t>
            </a:r>
            <a:r>
              <a:rPr lang="en-IN" sz="3600" b="1" dirty="0" err="1">
                <a:latin typeface="Open Sans" panose="020B0606030504020204" pitchFamily="34" charset="0"/>
                <a:ea typeface="Open Sans" panose="020B0606030504020204" pitchFamily="34" charset="0"/>
                <a:cs typeface="Open Sans" panose="020B0606030504020204" pitchFamily="34" charset="0"/>
              </a:rPr>
              <a:t>d’analyse</a:t>
            </a:r>
            <a:endParaRPr lang="en-IN" sz="36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16797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3AD867-7B7C-2FDC-ECC0-8AD9F1CEB6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1A0B63-1171-1C12-6BDC-88B5B5A75ACF}"/>
              </a:ext>
            </a:extLst>
          </p:cNvPr>
          <p:cNvSpPr>
            <a:spLocks noGrp="1"/>
          </p:cNvSpPr>
          <p:nvPr>
            <p:ph type="title"/>
          </p:nvPr>
        </p:nvSpPr>
        <p:spPr>
          <a:xfrm>
            <a:off x="609441" y="274639"/>
            <a:ext cx="10969943" cy="711081"/>
          </a:xfrm>
        </p:spPr>
        <p:txBody>
          <a:bodyPr/>
          <a:lstStyle/>
          <a:p>
            <a:pPr algn="ct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Revue des motifs des</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 </a:t>
            </a:r>
            <a:r>
              <a:rPr lang="en-IN" b="1" dirty="0" err="1">
                <a:solidFill>
                  <a:schemeClr val="accent4"/>
                </a:solidFill>
                <a:latin typeface="Open Sans" panose="020B0606030504020204" pitchFamily="34" charset="0"/>
                <a:ea typeface="Open Sans" panose="020B0606030504020204" pitchFamily="34" charset="0"/>
                <a:cs typeface="Open Sans" panose="020B0606030504020204" pitchFamily="34" charset="0"/>
              </a:rPr>
              <a:t>transferts</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 de fonds</a:t>
            </a:r>
          </a:p>
        </p:txBody>
      </p:sp>
      <p:sp>
        <p:nvSpPr>
          <p:cNvPr id="23" name="Slide Number Placeholder 22">
            <a:extLst>
              <a:ext uri="{FF2B5EF4-FFF2-40B4-BE49-F238E27FC236}">
                <a16:creationId xmlns:a16="http://schemas.microsoft.com/office/drawing/2014/main" id="{8204692E-1940-1B2A-D2B2-B695212DD02B}"/>
              </a:ext>
            </a:extLst>
          </p:cNvPr>
          <p:cNvSpPr>
            <a:spLocks noGrp="1"/>
          </p:cNvSpPr>
          <p:nvPr>
            <p:ph type="sldNum" sz="quarter" idx="12"/>
          </p:nvPr>
        </p:nvSpPr>
        <p:spPr/>
        <p:txBody>
          <a:bodyPr/>
          <a:lstStyle/>
          <a:p>
            <a:fld id="{96E69268-9C8B-4EBF-A9EE-DC5DC2D48DC3}" type="slidenum">
              <a:rPr lang="en-US" smtClean="0"/>
              <a:pPr/>
              <a:t>23</a:t>
            </a:fld>
            <a:endParaRPr lang="en-US" dirty="0"/>
          </a:p>
        </p:txBody>
      </p:sp>
      <p:cxnSp>
        <p:nvCxnSpPr>
          <p:cNvPr id="4" name="Straight Connector 3">
            <a:extLst>
              <a:ext uri="{FF2B5EF4-FFF2-40B4-BE49-F238E27FC236}">
                <a16:creationId xmlns:a16="http://schemas.microsoft.com/office/drawing/2014/main" id="{698657BB-E455-3A0C-E952-69AA139B3042}"/>
              </a:ext>
            </a:extLst>
          </p:cNvPr>
          <p:cNvCxnSpPr/>
          <p:nvPr/>
        </p:nvCxnSpPr>
        <p:spPr>
          <a:xfrm>
            <a:off x="3718148" y="2132856"/>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4234CF3-B22A-D1D7-36D0-268361C2F04C}"/>
              </a:ext>
            </a:extLst>
          </p:cNvPr>
          <p:cNvSpPr/>
          <p:nvPr/>
        </p:nvSpPr>
        <p:spPr>
          <a:xfrm>
            <a:off x="454180" y="1385456"/>
            <a:ext cx="2759054" cy="48490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latin typeface="Open Sans" panose="020B0606030504020204" pitchFamily="34" charset="0"/>
                <a:ea typeface="Open Sans" panose="020B0606030504020204" pitchFamily="34" charset="0"/>
                <a:cs typeface="Open Sans" panose="020B0606030504020204" pitchFamily="34" charset="0"/>
              </a:rPr>
              <a:t>Théorie</a:t>
            </a:r>
            <a:r>
              <a:rPr lang="en-IN" sz="1800" dirty="0">
                <a:latin typeface="Open Sans" panose="020B0606030504020204" pitchFamily="34" charset="0"/>
                <a:ea typeface="Open Sans" panose="020B0606030504020204" pitchFamily="34" charset="0"/>
                <a:cs typeface="Open Sans" panose="020B0606030504020204" pitchFamily="34" charset="0"/>
              </a:rPr>
              <a:t> des co-assurances</a:t>
            </a:r>
          </a:p>
        </p:txBody>
      </p:sp>
      <p:sp>
        <p:nvSpPr>
          <p:cNvPr id="37" name="Rectangle: Rounded Corners 36">
            <a:extLst>
              <a:ext uri="{FF2B5EF4-FFF2-40B4-BE49-F238E27FC236}">
                <a16:creationId xmlns:a16="http://schemas.microsoft.com/office/drawing/2014/main" id="{2DFCC08E-CCFB-C0B8-C8A6-AE569E097FE2}"/>
              </a:ext>
            </a:extLst>
          </p:cNvPr>
          <p:cNvSpPr/>
          <p:nvPr/>
        </p:nvSpPr>
        <p:spPr>
          <a:xfrm>
            <a:off x="8129151" y="1385456"/>
            <a:ext cx="3636372" cy="48490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latin typeface="Open Sans" panose="020B0606030504020204" pitchFamily="34" charset="0"/>
                <a:ea typeface="Open Sans" panose="020B0606030504020204" pitchFamily="34" charset="0"/>
                <a:cs typeface="Open Sans" panose="020B0606030504020204" pitchFamily="34" charset="0"/>
              </a:rPr>
              <a:t>Elasticité</a:t>
            </a:r>
            <a:r>
              <a:rPr lang="en-IN" sz="1800" dirty="0">
                <a:latin typeface="Open Sans" panose="020B0606030504020204" pitchFamily="34" charset="0"/>
                <a:ea typeface="Open Sans" panose="020B0606030504020204" pitchFamily="34" charset="0"/>
                <a:cs typeface="Open Sans" panose="020B0606030504020204" pitchFamily="34" charset="0"/>
              </a:rPr>
              <a:t> et </a:t>
            </a:r>
            <a:r>
              <a:rPr lang="en-IN" sz="1800" dirty="0" err="1">
                <a:latin typeface="Open Sans" panose="020B0606030504020204" pitchFamily="34" charset="0"/>
                <a:ea typeface="Open Sans" panose="020B0606030504020204" pitchFamily="34" charset="0"/>
                <a:cs typeface="Open Sans" panose="020B0606030504020204" pitchFamily="34" charset="0"/>
              </a:rPr>
              <a:t>corrélations</a:t>
            </a: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Rectangle 37">
            <a:extLst>
              <a:ext uri="{FF2B5EF4-FFF2-40B4-BE49-F238E27FC236}">
                <a16:creationId xmlns:a16="http://schemas.microsoft.com/office/drawing/2014/main" id="{72EBFCD0-3B80-A4BC-1465-9A332CDDCE6D}"/>
              </a:ext>
            </a:extLst>
          </p:cNvPr>
          <p:cNvSpPr/>
          <p:nvPr/>
        </p:nvSpPr>
        <p:spPr>
          <a:xfrm>
            <a:off x="405780" y="2093408"/>
            <a:ext cx="2855854" cy="3447098"/>
          </a:xfrm>
          <a:prstGeom prst="rect">
            <a:avLst/>
          </a:prstGeom>
        </p:spPr>
        <p:txBody>
          <a:bodyPr wrap="square">
            <a:spAutoFit/>
          </a:bodyPr>
          <a:lstStyle/>
          <a:p>
            <a:pPr marL="285750" marR="0" lvl="0" indent="-285750" algn="l" defTabSz="121898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Stark (1991), Gubert (2002), Chami et al. (2008) </a:t>
            </a:r>
            <a:r>
              <a:rPr kumimoji="0" lang="en-US" sz="160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comparent</a:t>
            </a:r>
            <a:r>
              <a:rPr kumimoji="0" lang="en-US" sz="160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la famille à </a:t>
            </a:r>
            <a:r>
              <a:rPr kumimoji="0" lang="en-US" sz="160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une</a:t>
            </a:r>
            <a:r>
              <a:rPr kumimoji="0" lang="en-US" sz="160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compagnie </a:t>
            </a:r>
            <a:r>
              <a:rPr kumimoji="0" lang="en-US" sz="160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d’assurance</a:t>
            </a:r>
            <a:r>
              <a:rPr kumimoji="0" lang="en-US" sz="160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a:t>
            </a:r>
            <a:r>
              <a:rPr kumimoji="0" lang="en-US" sz="160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protégeant</a:t>
            </a:r>
            <a:r>
              <a:rPr kumimoji="0" lang="en-US" sz="160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a:t>
            </a:r>
            <a:r>
              <a:rPr kumimoji="0" lang="en-US" sz="160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ses</a:t>
            </a:r>
            <a:r>
              <a:rPr kumimoji="0" lang="en-US" sz="160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members </a:t>
            </a:r>
            <a:r>
              <a:rPr kumimoji="0" lang="en-US" sz="160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contre</a:t>
            </a:r>
            <a:r>
              <a:rPr kumimoji="0" lang="en-US" sz="160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les chocs.</a:t>
            </a:r>
          </a:p>
          <a:p>
            <a:pPr marL="285750" marR="0" lvl="0" indent="-285750" algn="l" defTabSz="121898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00" cap="none" spc="0" normalizeH="0" baseline="0" noProof="0" dirty="0">
                <a:ln>
                  <a:noFill/>
                </a:ln>
                <a:solidFill>
                  <a:prstClr val="black">
                    <a:lumMod val="50000"/>
                    <a:lumOff val="50000"/>
                  </a:prstClr>
                </a:solidFill>
                <a:effectLst/>
                <a:uLnTx/>
                <a:uFillTx/>
                <a:latin typeface="Aptos" panose="020B0004020202020204" pitchFamily="34" charset="0"/>
                <a:ea typeface="Aptos" panose="020B0004020202020204" pitchFamily="34" charset="0"/>
                <a:cs typeface="Times New Roman" panose="02020603050405020304" pitchFamily="18" charset="0"/>
              </a:rPr>
              <a:t>Les</a:t>
            </a:r>
            <a:r>
              <a:rPr lang="en-US" sz="1600" kern="100" dirty="0">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 </a:t>
            </a:r>
            <a:r>
              <a:rPr lang="en-US" sz="1600" kern="100" dirty="0" err="1">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transferts</a:t>
            </a:r>
            <a:r>
              <a:rPr lang="en-US" sz="1600" kern="100" dirty="0">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 et le revenu du migrant </a:t>
            </a:r>
            <a:r>
              <a:rPr lang="en-US" sz="1600" kern="100" dirty="0" err="1">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seraient</a:t>
            </a:r>
            <a:r>
              <a:rPr lang="en-US" sz="1600" kern="100" dirty="0">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 </a:t>
            </a:r>
            <a:r>
              <a:rPr lang="en-US" sz="1600" kern="100" dirty="0" err="1">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positivement</a:t>
            </a:r>
            <a:r>
              <a:rPr lang="en-US" sz="1600" kern="100" dirty="0">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 </a:t>
            </a:r>
            <a:r>
              <a:rPr lang="en-US" sz="1600" kern="100" dirty="0" err="1">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corrélés</a:t>
            </a:r>
            <a:r>
              <a:rPr lang="en-US" sz="1600" kern="100" dirty="0">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 et le migrant </a:t>
            </a:r>
            <a:r>
              <a:rPr lang="en-US" sz="1600" kern="100" dirty="0" err="1">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envoie</a:t>
            </a:r>
            <a:r>
              <a:rPr lang="en-US" sz="1600" kern="100" dirty="0">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 de </a:t>
            </a:r>
            <a:r>
              <a:rPr lang="en-US" sz="1600" kern="100" dirty="0" err="1">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l’argent</a:t>
            </a:r>
            <a:r>
              <a:rPr lang="en-US" sz="1600" kern="100" dirty="0">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 pour </a:t>
            </a:r>
            <a:r>
              <a:rPr lang="en-US" sz="1600" kern="100" dirty="0" err="1">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subvenir</a:t>
            </a:r>
            <a:r>
              <a:rPr lang="en-US" sz="1600" kern="100" dirty="0">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 aux </a:t>
            </a:r>
            <a:r>
              <a:rPr lang="en-US" sz="1600" kern="100" dirty="0" err="1">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besoins</a:t>
            </a:r>
            <a:r>
              <a:rPr lang="en-US" sz="1600" kern="100" dirty="0">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 de </a:t>
            </a:r>
            <a:r>
              <a:rPr lang="en-US" sz="1600" kern="100" dirty="0" err="1">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sa</a:t>
            </a:r>
            <a:r>
              <a:rPr lang="en-US" sz="1600" kern="100" dirty="0">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 famille par </a:t>
            </a:r>
            <a:r>
              <a:rPr lang="en-US" sz="1600" kern="100" dirty="0" err="1">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pur</a:t>
            </a:r>
            <a:r>
              <a:rPr lang="en-US" sz="1600" kern="100" dirty="0">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 </a:t>
            </a:r>
            <a:r>
              <a:rPr lang="en-US" sz="1600" b="1" kern="100" dirty="0" err="1">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altruisme</a:t>
            </a:r>
            <a:r>
              <a:rPr lang="en-US" sz="1600" kern="100" dirty="0">
                <a:solidFill>
                  <a:prstClr val="black">
                    <a:lumMod val="50000"/>
                    <a:lumOff val="50000"/>
                  </a:prstClr>
                </a:solidFill>
                <a:latin typeface="Aptos" panose="020B0004020202020204" pitchFamily="34" charset="0"/>
                <a:ea typeface="Aptos" panose="020B0004020202020204" pitchFamily="34" charset="0"/>
                <a:cs typeface="Times New Roman" panose="02020603050405020304" pitchFamily="18" charset="0"/>
              </a:rPr>
              <a:t>. (Gupta, 2005)</a:t>
            </a:r>
            <a:endParaRPr kumimoji="0" lang="fr-FR" sz="1600" b="0" i="0" u="none" strike="noStrike" kern="100" cap="none" spc="0" normalizeH="0" baseline="0" noProof="0" dirty="0">
              <a:ln>
                <a:noFill/>
              </a:ln>
              <a:solidFill>
                <a:prstClr val="black">
                  <a:lumMod val="50000"/>
                  <a:lumOff val="50000"/>
                </a:prstClr>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8A421EC1-49FB-3E47-B8AD-32E2AA7D2AA7}"/>
              </a:ext>
            </a:extLst>
          </p:cNvPr>
          <p:cNvCxnSpPr/>
          <p:nvPr/>
        </p:nvCxnSpPr>
        <p:spPr>
          <a:xfrm>
            <a:off x="7606580" y="2132856"/>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80D7150D-4FF7-9031-7D48-FADE11F75207}"/>
              </a:ext>
            </a:extLst>
          </p:cNvPr>
          <p:cNvSpPr/>
          <p:nvPr/>
        </p:nvSpPr>
        <p:spPr>
          <a:xfrm>
            <a:off x="4261323" y="1385456"/>
            <a:ext cx="2843293" cy="48490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latin typeface="Open Sans" panose="020B0606030504020204" pitchFamily="34" charset="0"/>
                <a:ea typeface="Open Sans" panose="020B0606030504020204" pitchFamily="34" charset="0"/>
                <a:cs typeface="Open Sans" panose="020B0606030504020204" pitchFamily="34" charset="0"/>
              </a:rPr>
              <a:t>Théorie</a:t>
            </a:r>
            <a:r>
              <a:rPr lang="en-IN" sz="1800" dirty="0">
                <a:latin typeface="Open Sans" panose="020B0606030504020204" pitchFamily="34" charset="0"/>
                <a:ea typeface="Open Sans" panose="020B0606030504020204" pitchFamily="34" charset="0"/>
                <a:cs typeface="Open Sans" panose="020B0606030504020204" pitchFamily="34" charset="0"/>
              </a:rPr>
              <a:t> du prêt </a:t>
            </a:r>
            <a:r>
              <a:rPr lang="en-IN" sz="1800" dirty="0" err="1">
                <a:latin typeface="Open Sans" panose="020B0606030504020204" pitchFamily="34" charset="0"/>
                <a:ea typeface="Open Sans" panose="020B0606030504020204" pitchFamily="34" charset="0"/>
                <a:cs typeface="Open Sans" panose="020B0606030504020204" pitchFamily="34" charset="0"/>
              </a:rPr>
              <a:t>implicite</a:t>
            </a: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B2941540-6DDE-6E1D-B91B-F67369DBC117}"/>
              </a:ext>
            </a:extLst>
          </p:cNvPr>
          <p:cNvSpPr/>
          <p:nvPr/>
        </p:nvSpPr>
        <p:spPr>
          <a:xfrm>
            <a:off x="3934173" y="2103234"/>
            <a:ext cx="3630279" cy="3847207"/>
          </a:xfrm>
          <a:prstGeom prst="rect">
            <a:avLst/>
          </a:prstGeom>
        </p:spPr>
        <p:txBody>
          <a:bodyPr wrap="square">
            <a:spAutoFit/>
          </a:bodyPr>
          <a:lstStyle/>
          <a:p>
            <a:pPr marL="285750" indent="-285750">
              <a:spcAft>
                <a:spcPts val="1200"/>
              </a:spcAft>
              <a:buFont typeface="Arial" panose="020B0604020202020204" pitchFamily="34" charset="0"/>
              <a:buChar char="•"/>
            </a:pPr>
            <a:r>
              <a:rPr lang="en-US" sz="1600" dirty="0">
                <a:solidFill>
                  <a:prstClr val="black">
                    <a:lumMod val="50000"/>
                    <a:lumOff val="50000"/>
                  </a:prstClr>
                </a:solidFill>
                <a:latin typeface="Aptos" panose="020B0004020202020204" pitchFamily="34" charset="0"/>
              </a:rPr>
              <a:t>Le migrant </a:t>
            </a:r>
            <a:r>
              <a:rPr lang="en-US" sz="1600" dirty="0" err="1">
                <a:solidFill>
                  <a:prstClr val="black">
                    <a:lumMod val="50000"/>
                    <a:lumOff val="50000"/>
                  </a:prstClr>
                </a:solidFill>
                <a:latin typeface="Aptos" panose="020B0004020202020204" pitchFamily="34" charset="0"/>
              </a:rPr>
              <a:t>chercherait</a:t>
            </a:r>
            <a:r>
              <a:rPr lang="en-US" sz="1600" dirty="0">
                <a:solidFill>
                  <a:prstClr val="black">
                    <a:lumMod val="50000"/>
                    <a:lumOff val="50000"/>
                  </a:prstClr>
                </a:solidFill>
                <a:latin typeface="Aptos" panose="020B0004020202020204" pitchFamily="34" charset="0"/>
              </a:rPr>
              <a:t> à </a:t>
            </a:r>
            <a:r>
              <a:rPr lang="en-US" sz="1600" dirty="0" err="1">
                <a:solidFill>
                  <a:prstClr val="black">
                    <a:lumMod val="50000"/>
                    <a:lumOff val="50000"/>
                  </a:prstClr>
                </a:solidFill>
                <a:latin typeface="Aptos" panose="020B0004020202020204" pitchFamily="34" charset="0"/>
              </a:rPr>
              <a:t>garantir</a:t>
            </a:r>
            <a:r>
              <a:rPr lang="en-US" sz="1600" dirty="0">
                <a:solidFill>
                  <a:prstClr val="black">
                    <a:lumMod val="50000"/>
                    <a:lumOff val="50000"/>
                  </a:prstClr>
                </a:solidFill>
                <a:latin typeface="Aptos" panose="020B0004020202020204" pitchFamily="34" charset="0"/>
              </a:rPr>
              <a:t> la bonne gestion de </a:t>
            </a:r>
            <a:r>
              <a:rPr lang="en-US" sz="1600" dirty="0" err="1">
                <a:solidFill>
                  <a:prstClr val="black">
                    <a:lumMod val="50000"/>
                    <a:lumOff val="50000"/>
                  </a:prstClr>
                </a:solidFill>
                <a:latin typeface="Aptos" panose="020B0004020202020204" pitchFamily="34" charset="0"/>
              </a:rPr>
              <a:t>ses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investissements</a:t>
            </a:r>
            <a:r>
              <a:rPr lang="en-US" sz="1600" dirty="0">
                <a:solidFill>
                  <a:prstClr val="black">
                    <a:lumMod val="50000"/>
                    <a:lumOff val="50000"/>
                  </a:prstClr>
                </a:solidFill>
                <a:latin typeface="Aptos" panose="020B0004020202020204" pitchFamily="34" charset="0"/>
              </a:rPr>
              <a:t> dans le pays natal </a:t>
            </a:r>
            <a:r>
              <a:rPr lang="en-US" sz="1600" dirty="0" err="1">
                <a:solidFill>
                  <a:prstClr val="black">
                    <a:lumMod val="50000"/>
                    <a:lumOff val="50000"/>
                  </a:prstClr>
                </a:solidFill>
                <a:latin typeface="Aptos" panose="020B0004020202020204" pitchFamily="34" charset="0"/>
              </a:rPr>
              <a:t>en</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envoyant</a:t>
            </a:r>
            <a:r>
              <a:rPr lang="en-US" sz="1600" dirty="0">
                <a:solidFill>
                  <a:prstClr val="black">
                    <a:lumMod val="50000"/>
                    <a:lumOff val="50000"/>
                  </a:prstClr>
                </a:solidFill>
                <a:latin typeface="Aptos" panose="020B0004020202020204" pitchFamily="34" charset="0"/>
              </a:rPr>
              <a:t> des fonds à </a:t>
            </a:r>
            <a:r>
              <a:rPr lang="en-US" sz="1600" dirty="0" err="1">
                <a:solidFill>
                  <a:prstClr val="black">
                    <a:lumMod val="50000"/>
                    <a:lumOff val="50000"/>
                  </a:prstClr>
                </a:solidFill>
                <a:latin typeface="Aptos" panose="020B0004020202020204" pitchFamily="34" charset="0"/>
              </a:rPr>
              <a:t>ceux</a:t>
            </a:r>
            <a:r>
              <a:rPr lang="en-US" sz="1600" dirty="0">
                <a:solidFill>
                  <a:prstClr val="black">
                    <a:lumMod val="50000"/>
                    <a:lumOff val="50000"/>
                  </a:prstClr>
                </a:solidFill>
                <a:latin typeface="Aptos" panose="020B0004020202020204" pitchFamily="34" charset="0"/>
              </a:rPr>
              <a:t> qui les </a:t>
            </a:r>
            <a:r>
              <a:rPr lang="en-US" sz="1600" dirty="0" err="1">
                <a:solidFill>
                  <a:prstClr val="black">
                    <a:lumMod val="50000"/>
                    <a:lumOff val="50000"/>
                  </a:prstClr>
                </a:solidFill>
                <a:latin typeface="Aptos" panose="020B0004020202020204" pitchFamily="34" charset="0"/>
              </a:rPr>
              <a:t>gèrent</a:t>
            </a:r>
            <a:r>
              <a:rPr lang="en-US" sz="1600" dirty="0">
                <a:solidFill>
                  <a:prstClr val="black">
                    <a:lumMod val="50000"/>
                    <a:lumOff val="50000"/>
                  </a:prstClr>
                </a:solidFill>
                <a:latin typeface="Aptos" panose="020B0004020202020204" pitchFamily="34" charset="0"/>
              </a:rPr>
              <a:t> (</a:t>
            </a:r>
            <a:r>
              <a:rPr lang="en-US" sz="1600" b="1" dirty="0">
                <a:solidFill>
                  <a:prstClr val="black">
                    <a:lumMod val="50000"/>
                    <a:lumOff val="50000"/>
                  </a:prstClr>
                </a:solidFill>
                <a:latin typeface="Aptos" panose="020B0004020202020204" pitchFamily="34" charset="0"/>
              </a:rPr>
              <a:t>motif des </a:t>
            </a:r>
            <a:r>
              <a:rPr lang="en-US" sz="1600" b="1" dirty="0" err="1">
                <a:solidFill>
                  <a:prstClr val="black">
                    <a:lumMod val="50000"/>
                    <a:lumOff val="50000"/>
                  </a:prstClr>
                </a:solidFill>
                <a:latin typeface="Aptos" panose="020B0004020202020204" pitchFamily="34" charset="0"/>
              </a:rPr>
              <a:t>intérêts</a:t>
            </a:r>
            <a:r>
              <a:rPr lang="en-US" sz="1600" b="1" dirty="0">
                <a:solidFill>
                  <a:prstClr val="black">
                    <a:lumMod val="50000"/>
                    <a:lumOff val="50000"/>
                  </a:prstClr>
                </a:solidFill>
                <a:latin typeface="Aptos" panose="020B0004020202020204" pitchFamily="34" charset="0"/>
              </a:rPr>
              <a:t> personnels</a:t>
            </a:r>
            <a:r>
              <a:rPr lang="en-US" sz="1600" dirty="0">
                <a:solidFill>
                  <a:prstClr val="black">
                    <a:lumMod val="50000"/>
                    <a:lumOff val="50000"/>
                  </a:prstClr>
                </a:solidFill>
                <a:latin typeface="Aptos" panose="020B0004020202020204" pitchFamily="34" charset="0"/>
              </a:rPr>
              <a:t>: Lucas et Stark, 1985)</a:t>
            </a:r>
          </a:p>
          <a:p>
            <a:pPr marL="285750" indent="-285750">
              <a:spcAft>
                <a:spcPts val="1200"/>
              </a:spcAft>
              <a:buFont typeface="Arial" panose="020B0604020202020204" pitchFamily="34" charset="0"/>
              <a:buChar char="•"/>
            </a:pPr>
            <a:r>
              <a:rPr lang="en-US" sz="1600" dirty="0">
                <a:solidFill>
                  <a:prstClr val="black">
                    <a:lumMod val="50000"/>
                    <a:lumOff val="50000"/>
                  </a:prstClr>
                </a:solidFill>
                <a:latin typeface="Aptos" panose="020B0004020202020204" pitchFamily="34" charset="0"/>
              </a:rPr>
              <a:t>La famille </a:t>
            </a:r>
            <a:r>
              <a:rPr lang="en-US" sz="1600" dirty="0" err="1">
                <a:solidFill>
                  <a:prstClr val="black">
                    <a:lumMod val="50000"/>
                    <a:lumOff val="50000"/>
                  </a:prstClr>
                </a:solidFill>
                <a:latin typeface="Aptos" panose="020B0004020202020204" pitchFamily="34" charset="0"/>
              </a:rPr>
              <a:t>ayant</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investi</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ses</a:t>
            </a:r>
            <a:r>
              <a:rPr lang="en-US" sz="1600" dirty="0">
                <a:solidFill>
                  <a:prstClr val="black">
                    <a:lumMod val="50000"/>
                    <a:lumOff val="50000"/>
                  </a:prstClr>
                </a:solidFill>
                <a:latin typeface="Aptos" panose="020B0004020202020204" pitchFamily="34" charset="0"/>
              </a:rPr>
              <a:t> maigres </a:t>
            </a:r>
            <a:r>
              <a:rPr lang="en-US" sz="1600" dirty="0" err="1">
                <a:solidFill>
                  <a:prstClr val="black">
                    <a:lumMod val="50000"/>
                    <a:lumOff val="50000"/>
                  </a:prstClr>
                </a:solidFill>
                <a:latin typeface="Aptos" panose="020B0004020202020204" pitchFamily="34" charset="0"/>
              </a:rPr>
              <a:t>avoirs</a:t>
            </a:r>
            <a:r>
              <a:rPr lang="en-US" sz="1600" dirty="0">
                <a:solidFill>
                  <a:prstClr val="black">
                    <a:lumMod val="50000"/>
                    <a:lumOff val="50000"/>
                  </a:prstClr>
                </a:solidFill>
                <a:latin typeface="Aptos" panose="020B0004020202020204" pitchFamily="34" charset="0"/>
              </a:rPr>
              <a:t> pour aider le migrant à </a:t>
            </a:r>
            <a:r>
              <a:rPr lang="en-US" sz="1600" dirty="0" err="1">
                <a:solidFill>
                  <a:prstClr val="black">
                    <a:lumMod val="50000"/>
                    <a:lumOff val="50000"/>
                  </a:prstClr>
                </a:solidFill>
                <a:latin typeface="Aptos" panose="020B0004020202020204" pitchFamily="34" charset="0"/>
              </a:rPr>
              <a:t>partir</a:t>
            </a:r>
            <a:r>
              <a:rPr lang="en-US" sz="1600" dirty="0">
                <a:solidFill>
                  <a:prstClr val="black">
                    <a:lumMod val="50000"/>
                    <a:lumOff val="50000"/>
                  </a:prstClr>
                </a:solidFill>
                <a:latin typeface="Aptos" panose="020B0004020202020204" pitchFamily="34" charset="0"/>
              </a:rPr>
              <a:t>, le migrant </a:t>
            </a:r>
            <a:r>
              <a:rPr lang="en-US" sz="1600" dirty="0" err="1">
                <a:solidFill>
                  <a:prstClr val="black">
                    <a:lumMod val="50000"/>
                    <a:lumOff val="50000"/>
                  </a:prstClr>
                </a:solidFill>
                <a:latin typeface="Aptos" panose="020B0004020202020204" pitchFamily="34" charset="0"/>
              </a:rPr>
              <a:t>conçoit</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ces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investissements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comme</a:t>
            </a:r>
            <a:r>
              <a:rPr lang="en-US" sz="1600" dirty="0">
                <a:solidFill>
                  <a:prstClr val="black">
                    <a:lumMod val="50000"/>
                    <a:lumOff val="50000"/>
                  </a:prstClr>
                </a:solidFill>
                <a:latin typeface="Aptos" panose="020B0004020202020204" pitchFamily="34" charset="0"/>
              </a:rPr>
              <a:t> des </a:t>
            </a:r>
            <a:r>
              <a:rPr lang="en-US" sz="1600" b="1" dirty="0" err="1">
                <a:solidFill>
                  <a:prstClr val="black">
                    <a:lumMod val="50000"/>
                    <a:lumOff val="50000"/>
                  </a:prstClr>
                </a:solidFill>
                <a:latin typeface="Aptos" panose="020B0004020202020204" pitchFamily="34" charset="0"/>
              </a:rPr>
              <a:t>prêts</a:t>
            </a:r>
            <a:r>
              <a:rPr lang="en-US" sz="1600" b="1" dirty="0">
                <a:solidFill>
                  <a:prstClr val="black">
                    <a:lumMod val="50000"/>
                    <a:lumOff val="50000"/>
                  </a:prstClr>
                </a:solidFill>
                <a:latin typeface="Aptos" panose="020B0004020202020204" pitchFamily="34" charset="0"/>
              </a:rPr>
              <a:t> </a:t>
            </a:r>
            <a:r>
              <a:rPr lang="en-US" sz="1600" b="1" dirty="0" err="1">
                <a:solidFill>
                  <a:prstClr val="black">
                    <a:lumMod val="50000"/>
                    <a:lumOff val="50000"/>
                  </a:prstClr>
                </a:solidFill>
                <a:latin typeface="Aptos" panose="020B0004020202020204" pitchFamily="34" charset="0"/>
              </a:rPr>
              <a:t>implicites</a:t>
            </a:r>
            <a:r>
              <a:rPr lang="en-US" sz="1600" dirty="0">
                <a:solidFill>
                  <a:prstClr val="black">
                    <a:lumMod val="50000"/>
                    <a:lumOff val="50000"/>
                  </a:prstClr>
                </a:solidFill>
                <a:latin typeface="Aptos" panose="020B0004020202020204" pitchFamily="34" charset="0"/>
              </a:rPr>
              <a:t> à </a:t>
            </a:r>
            <a:r>
              <a:rPr lang="en-US" sz="1600" dirty="0" err="1">
                <a:solidFill>
                  <a:prstClr val="black">
                    <a:lumMod val="50000"/>
                    <a:lumOff val="50000"/>
                  </a:prstClr>
                </a:solidFill>
                <a:latin typeface="Aptos" panose="020B0004020202020204" pitchFamily="34" charset="0"/>
              </a:rPr>
              <a:t>rembourser</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en</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envoyant</a:t>
            </a:r>
            <a:r>
              <a:rPr lang="en-US" sz="1600" dirty="0">
                <a:solidFill>
                  <a:prstClr val="black">
                    <a:lumMod val="50000"/>
                    <a:lumOff val="50000"/>
                  </a:prstClr>
                </a:solidFill>
                <a:latin typeface="Aptos" panose="020B0004020202020204" pitchFamily="34" charset="0"/>
              </a:rPr>
              <a:t> des fonds (principal et </a:t>
            </a:r>
            <a:r>
              <a:rPr lang="en-US" sz="1600" dirty="0" err="1">
                <a:solidFill>
                  <a:prstClr val="black">
                    <a:lumMod val="50000"/>
                    <a:lumOff val="50000"/>
                  </a:prstClr>
                </a:solidFill>
                <a:latin typeface="Aptos" panose="020B0004020202020204" pitchFamily="34" charset="0"/>
              </a:rPr>
              <a:t>intérêts</a:t>
            </a:r>
            <a:r>
              <a:rPr lang="en-US" sz="1600" dirty="0">
                <a:solidFill>
                  <a:prstClr val="black">
                    <a:lumMod val="50000"/>
                    <a:lumOff val="50000"/>
                  </a:prstClr>
                </a:solidFill>
                <a:latin typeface="Aptos" panose="020B0004020202020204" pitchFamily="34" charset="0"/>
              </a:rPr>
              <a:t>: Rapport et </a:t>
            </a:r>
            <a:r>
              <a:rPr lang="en-US" sz="1600" dirty="0" err="1">
                <a:solidFill>
                  <a:prstClr val="black">
                    <a:lumMod val="50000"/>
                    <a:lumOff val="50000"/>
                  </a:prstClr>
                </a:solidFill>
                <a:latin typeface="Aptos" panose="020B0004020202020204" pitchFamily="34" charset="0"/>
              </a:rPr>
              <a:t>Docquier</a:t>
            </a:r>
            <a:r>
              <a:rPr lang="en-US" sz="1600" dirty="0">
                <a:solidFill>
                  <a:prstClr val="black">
                    <a:lumMod val="50000"/>
                    <a:lumOff val="50000"/>
                  </a:prstClr>
                </a:solidFill>
                <a:latin typeface="Aptos" panose="020B0004020202020204" pitchFamily="34" charset="0"/>
              </a:rPr>
              <a:t>, 2005)</a:t>
            </a:r>
          </a:p>
          <a:p>
            <a:pPr marL="285750" indent="-285750">
              <a:spcAft>
                <a:spcPts val="1200"/>
              </a:spcAft>
              <a:buFont typeface="Arial" panose="020B0604020202020204" pitchFamily="34" charset="0"/>
              <a:buChar char="•"/>
            </a:pPr>
            <a:endParaRPr lang="en-US" sz="1600" dirty="0">
              <a:solidFill>
                <a:prstClr val="black">
                  <a:lumMod val="50000"/>
                  <a:lumOff val="50000"/>
                </a:prstClr>
              </a:solidFill>
              <a:latin typeface="Aptos" panose="020B0004020202020204" pitchFamily="34" charset="0"/>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0C0C7D6-73AC-A453-4574-B5D7EB1E1217}"/>
                  </a:ext>
                </a:extLst>
              </p:cNvPr>
              <p:cNvSpPr/>
              <p:nvPr/>
            </p:nvSpPr>
            <p:spPr>
              <a:xfrm>
                <a:off x="8038628" y="2103234"/>
                <a:ext cx="3630275" cy="4493538"/>
              </a:xfrm>
              <a:prstGeom prst="rect">
                <a:avLst/>
              </a:prstGeom>
            </p:spPr>
            <p:txBody>
              <a:bodyPr wrap="square">
                <a:spAutoFit/>
              </a:bodyPr>
              <a:lstStyle/>
              <a:p>
                <a:pPr marL="285750" indent="-285750">
                  <a:spcAft>
                    <a:spcPts val="1200"/>
                  </a:spcAft>
                  <a:buFont typeface="Arial" panose="020B0604020202020204" pitchFamily="34" charset="0"/>
                  <a:buChar char="•"/>
                </a:pPr>
                <a:r>
                  <a:rPr lang="en-US" sz="1600" b="1" dirty="0">
                    <a:solidFill>
                      <a:prstClr val="black">
                        <a:lumMod val="50000"/>
                        <a:lumOff val="50000"/>
                      </a:prstClr>
                    </a:solidFill>
                    <a:latin typeface="Aptos" panose="020B0004020202020204" pitchFamily="34" charset="0"/>
                  </a:rPr>
                  <a:t>Elasticité TRANSFERT-MIGRATION </a:t>
                </a:r>
                <a14:m>
                  <m:oMath xmlns:m="http://schemas.openxmlformats.org/officeDocument/2006/math">
                    <m:r>
                      <a:rPr lang="en-US" sz="1600" b="1" i="1" smtClean="0">
                        <a:solidFill>
                          <a:prstClr val="black">
                            <a:lumMod val="50000"/>
                            <a:lumOff val="50000"/>
                          </a:prstClr>
                        </a:solidFill>
                        <a:latin typeface="Cambria Math" panose="02040503050406030204" pitchFamily="18" charset="0"/>
                        <a:ea typeface="Cambria Math" panose="02040503050406030204" pitchFamily="18" charset="0"/>
                      </a:rPr>
                      <m:t>≃</m:t>
                    </m:r>
                    <m:r>
                      <a:rPr lang="en-US" sz="1600" b="1" i="1" smtClean="0">
                        <a:solidFill>
                          <a:prstClr val="black">
                            <a:lumMod val="50000"/>
                            <a:lumOff val="50000"/>
                          </a:prstClr>
                        </a:solidFill>
                        <a:latin typeface="Cambria Math" panose="02040503050406030204" pitchFamily="18" charset="0"/>
                        <a:ea typeface="Cambria Math" panose="02040503050406030204" pitchFamily="18" charset="0"/>
                      </a:rPr>
                      <m:t>𝟏</m:t>
                    </m:r>
                  </m:oMath>
                </a14:m>
                <a:r>
                  <a:rPr lang="en-US" sz="1600" dirty="0">
                    <a:solidFill>
                      <a:prstClr val="black">
                        <a:lumMod val="50000"/>
                        <a:lumOff val="50000"/>
                      </a:prstClr>
                    </a:solidFill>
                    <a:latin typeface="Aptos" panose="020B0004020202020204" pitchFamily="34" charset="0"/>
                  </a:rPr>
                  <a:t> (Faini, 2007)</a:t>
                </a:r>
              </a:p>
              <a:p>
                <a:pPr marL="285750" indent="-285750">
                  <a:spcAft>
                    <a:spcPts val="1200"/>
                  </a:spcAft>
                  <a:buFont typeface="Arial" panose="020B0604020202020204" pitchFamily="34" charset="0"/>
                  <a:buChar char="•"/>
                </a:pPr>
                <a:r>
                  <a:rPr lang="en-US" sz="1600" b="1" dirty="0" err="1">
                    <a:solidFill>
                      <a:prstClr val="black">
                        <a:lumMod val="50000"/>
                        <a:lumOff val="50000"/>
                      </a:prstClr>
                    </a:solidFill>
                    <a:latin typeface="Aptos" panose="020B0004020202020204" pitchFamily="34" charset="0"/>
                  </a:rPr>
                  <a:t>Elasticité</a:t>
                </a:r>
                <a:r>
                  <a:rPr lang="en-US" sz="1600" b="1" dirty="0">
                    <a:solidFill>
                      <a:prstClr val="black">
                        <a:lumMod val="50000"/>
                        <a:lumOff val="50000"/>
                      </a:prstClr>
                    </a:solidFill>
                    <a:latin typeface="Aptos" panose="020B0004020202020204" pitchFamily="34" charset="0"/>
                  </a:rPr>
                  <a:t> TRANSFERT-REVENU DU MIGRANT </a:t>
                </a:r>
                <a14:m>
                  <m:oMath xmlns:m="http://schemas.openxmlformats.org/officeDocument/2006/math">
                    <m:r>
                      <a:rPr lang="en-US" sz="1600" b="1" i="1" smtClean="0">
                        <a:solidFill>
                          <a:prstClr val="black">
                            <a:lumMod val="50000"/>
                            <a:lumOff val="50000"/>
                          </a:prstClr>
                        </a:solidFill>
                        <a:latin typeface="Cambria Math" panose="02040503050406030204" pitchFamily="18" charset="0"/>
                        <a:ea typeface="Cambria Math" panose="02040503050406030204" pitchFamily="18" charset="0"/>
                      </a:rPr>
                      <m:t>≤</m:t>
                    </m:r>
                    <m:r>
                      <a:rPr lang="en-US" sz="1600" b="1" i="1" smtClean="0">
                        <a:solidFill>
                          <a:prstClr val="black">
                            <a:lumMod val="50000"/>
                            <a:lumOff val="50000"/>
                          </a:prstClr>
                        </a:solidFill>
                        <a:latin typeface="Cambria Math" panose="02040503050406030204" pitchFamily="18" charset="0"/>
                        <a:ea typeface="Cambria Math" panose="02040503050406030204" pitchFamily="18" charset="0"/>
                      </a:rPr>
                      <m:t>𝟏</m:t>
                    </m:r>
                  </m:oMath>
                </a14:m>
                <a:r>
                  <a:rPr lang="en-US" sz="1600" dirty="0">
                    <a:solidFill>
                      <a:prstClr val="black">
                        <a:lumMod val="50000"/>
                        <a:lumOff val="50000"/>
                      </a:prstClr>
                    </a:solidFill>
                    <a:latin typeface="Aptos" panose="020B0004020202020204" pitchFamily="34" charset="0"/>
                  </a:rPr>
                  <a:t>: Une augmentation de 1% du </a:t>
                </a:r>
                <a:r>
                  <a:rPr lang="en-US" sz="1600" dirty="0" err="1">
                    <a:solidFill>
                      <a:prstClr val="black">
                        <a:lumMod val="50000"/>
                        <a:lumOff val="50000"/>
                      </a:prstClr>
                    </a:solidFill>
                    <a:latin typeface="Aptos" panose="020B0004020202020204" pitchFamily="34" charset="0"/>
                  </a:rPr>
                  <a:t>salaire</a:t>
                </a:r>
                <a:r>
                  <a:rPr lang="en-US" sz="1600" dirty="0">
                    <a:solidFill>
                      <a:prstClr val="black">
                        <a:lumMod val="50000"/>
                        <a:lumOff val="50000"/>
                      </a:prstClr>
                    </a:solidFill>
                    <a:latin typeface="Aptos" panose="020B0004020202020204" pitchFamily="34" charset="0"/>
                  </a:rPr>
                  <a:t> d’un émigré </a:t>
                </a:r>
                <a:r>
                  <a:rPr lang="en-US" sz="1600" dirty="0" err="1">
                    <a:solidFill>
                      <a:prstClr val="black">
                        <a:lumMod val="50000"/>
                        <a:lumOff val="50000"/>
                      </a:prstClr>
                    </a:solidFill>
                    <a:latin typeface="Aptos" panose="020B0004020202020204" pitchFamily="34" charset="0"/>
                  </a:rPr>
                  <a:t>entraine</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une</a:t>
                </a:r>
                <a:r>
                  <a:rPr lang="en-US" sz="1600" dirty="0">
                    <a:solidFill>
                      <a:prstClr val="black">
                        <a:lumMod val="50000"/>
                        <a:lumOff val="50000"/>
                      </a:prstClr>
                    </a:solidFill>
                    <a:latin typeface="Aptos" panose="020B0004020202020204" pitchFamily="34" charset="0"/>
                  </a:rPr>
                  <a:t> augmentation de </a:t>
                </a:r>
                <a:r>
                  <a:rPr lang="en-US" sz="1600" dirty="0" err="1">
                    <a:solidFill>
                      <a:prstClr val="black">
                        <a:lumMod val="50000"/>
                        <a:lumOff val="50000"/>
                      </a:prstClr>
                    </a:solidFill>
                    <a:latin typeface="Aptos" panose="020B0004020202020204" pitchFamily="34" charset="0"/>
                  </a:rPr>
                  <a:t>ses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transferts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allant</a:t>
                </a:r>
                <a:r>
                  <a:rPr lang="en-US" sz="1600" dirty="0">
                    <a:solidFill>
                      <a:prstClr val="black">
                        <a:lumMod val="50000"/>
                        <a:lumOff val="50000"/>
                      </a:prstClr>
                    </a:solidFill>
                    <a:latin typeface="Aptos" panose="020B0004020202020204" pitchFamily="34" charset="0"/>
                  </a:rPr>
                  <a:t> de 0.25% (pour les plus bas </a:t>
                </a:r>
                <a:r>
                  <a:rPr lang="en-US" sz="1600" dirty="0" err="1">
                    <a:solidFill>
                      <a:prstClr val="black">
                        <a:lumMod val="50000"/>
                        <a:lumOff val="50000"/>
                      </a:prstClr>
                    </a:solidFill>
                    <a:latin typeface="Aptos" panose="020B0004020202020204" pitchFamily="34" charset="0"/>
                  </a:rPr>
                  <a:t>salaires</a:t>
                </a:r>
                <a:r>
                  <a:rPr lang="en-US" sz="1600" dirty="0">
                    <a:solidFill>
                      <a:prstClr val="black">
                        <a:lumMod val="50000"/>
                        <a:lumOff val="50000"/>
                      </a:prstClr>
                    </a:solidFill>
                    <a:latin typeface="Aptos" panose="020B0004020202020204" pitchFamily="34" charset="0"/>
                  </a:rPr>
                  <a:t>) à 0.73% (pour les plus </a:t>
                </a:r>
                <a:r>
                  <a:rPr lang="en-US" sz="1600" dirty="0" err="1">
                    <a:solidFill>
                      <a:prstClr val="black">
                        <a:lumMod val="50000"/>
                        <a:lumOff val="50000"/>
                      </a:prstClr>
                    </a:solidFill>
                    <a:latin typeface="Aptos" panose="020B0004020202020204" pitchFamily="34" charset="0"/>
                  </a:rPr>
                  <a:t>élevés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Nwajiuba</a:t>
                </a:r>
                <a:r>
                  <a:rPr lang="en-US" sz="1600" dirty="0">
                    <a:solidFill>
                      <a:prstClr val="black">
                        <a:lumMod val="50000"/>
                        <a:lumOff val="50000"/>
                      </a:prstClr>
                    </a:solidFill>
                    <a:latin typeface="Aptos" panose="020B0004020202020204" pitchFamily="34" charset="0"/>
                  </a:rPr>
                  <a:t>, 2005 / Lindley, 2006 / </a:t>
                </a:r>
                <a:r>
                  <a:rPr lang="en-US" sz="1600" dirty="0" err="1">
                    <a:solidFill>
                      <a:prstClr val="black">
                        <a:lumMod val="50000"/>
                        <a:lumOff val="50000"/>
                      </a:prstClr>
                    </a:solidFill>
                    <a:latin typeface="Aptos" panose="020B0004020202020204" pitchFamily="34" charset="0"/>
                  </a:rPr>
                  <a:t>Aguinias</a:t>
                </a:r>
                <a:r>
                  <a:rPr lang="en-US" sz="1600" dirty="0">
                    <a:solidFill>
                      <a:prstClr val="black">
                        <a:lumMod val="50000"/>
                        <a:lumOff val="50000"/>
                      </a:prstClr>
                    </a:solidFill>
                    <a:latin typeface="Aptos" panose="020B0004020202020204" pitchFamily="34" charset="0"/>
                  </a:rPr>
                  <a:t>, 2006)</a:t>
                </a:r>
              </a:p>
              <a:p>
                <a:pPr marL="285750" indent="-285750">
                  <a:spcAft>
                    <a:spcPts val="1200"/>
                  </a:spcAft>
                  <a:buFont typeface="Arial" panose="020B0604020202020204" pitchFamily="34" charset="0"/>
                  <a:buChar char="•"/>
                </a:pPr>
                <a:r>
                  <a:rPr lang="en-US" sz="1600" dirty="0">
                    <a:solidFill>
                      <a:prstClr val="black">
                        <a:lumMod val="50000"/>
                        <a:lumOff val="50000"/>
                      </a:prstClr>
                    </a:solidFill>
                    <a:latin typeface="Aptos" panose="020B0004020202020204" pitchFamily="34" charset="0"/>
                  </a:rPr>
                  <a:t>La durée de la migration </a:t>
                </a:r>
                <a:r>
                  <a:rPr lang="en-US" sz="1600" dirty="0" err="1">
                    <a:solidFill>
                      <a:prstClr val="black">
                        <a:lumMod val="50000"/>
                        <a:lumOff val="50000"/>
                      </a:prstClr>
                    </a:solidFill>
                    <a:latin typeface="Aptos" panose="020B0004020202020204" pitchFamily="34" charset="0"/>
                  </a:rPr>
                  <a:t>n’aurait</a:t>
                </a:r>
                <a:r>
                  <a:rPr lang="en-US" sz="1600" dirty="0">
                    <a:solidFill>
                      <a:prstClr val="black">
                        <a:lumMod val="50000"/>
                        <a:lumOff val="50000"/>
                      </a:prstClr>
                    </a:solidFill>
                    <a:latin typeface="Aptos" panose="020B0004020202020204" pitchFamily="34" charset="0"/>
                  </a:rPr>
                  <a:t> </a:t>
                </a:r>
                <a:r>
                  <a:rPr lang="en-US" sz="1600" b="1" dirty="0" err="1">
                    <a:solidFill>
                      <a:prstClr val="black">
                        <a:lumMod val="50000"/>
                        <a:lumOff val="50000"/>
                      </a:prstClr>
                    </a:solidFill>
                    <a:latin typeface="Aptos" panose="020B0004020202020204" pitchFamily="34" charset="0"/>
                  </a:rPr>
                  <a:t>aucun</a:t>
                </a:r>
                <a:r>
                  <a:rPr lang="en-US" sz="1600" b="1" dirty="0">
                    <a:solidFill>
                      <a:prstClr val="black">
                        <a:lumMod val="50000"/>
                        <a:lumOff val="50000"/>
                      </a:prstClr>
                    </a:solidFill>
                    <a:latin typeface="Aptos" panose="020B0004020202020204" pitchFamily="34" charset="0"/>
                  </a:rPr>
                  <a:t> impact </a:t>
                </a:r>
                <a:r>
                  <a:rPr lang="en-US" sz="1600" dirty="0">
                    <a:solidFill>
                      <a:prstClr val="black">
                        <a:lumMod val="50000"/>
                        <a:lumOff val="50000"/>
                      </a:prstClr>
                    </a:solidFill>
                    <a:latin typeface="Aptos" panose="020B0004020202020204" pitchFamily="34" charset="0"/>
                  </a:rPr>
                  <a:t>sur les </a:t>
                </a:r>
                <a:r>
                  <a:rPr lang="en-US" sz="1600" dirty="0" err="1">
                    <a:solidFill>
                      <a:prstClr val="black">
                        <a:lumMod val="50000"/>
                        <a:lumOff val="50000"/>
                      </a:prstClr>
                    </a:solidFill>
                    <a:latin typeface="Aptos" panose="020B0004020202020204" pitchFamily="34" charset="0"/>
                  </a:rPr>
                  <a:t>transferts</a:t>
                </a:r>
                <a:r>
                  <a:rPr lang="en-US" sz="1600" dirty="0">
                    <a:solidFill>
                      <a:prstClr val="black">
                        <a:lumMod val="50000"/>
                        <a:lumOff val="50000"/>
                      </a:prstClr>
                    </a:solidFill>
                    <a:latin typeface="Aptos" panose="020B0004020202020204" pitchFamily="34" charset="0"/>
                  </a:rPr>
                  <a:t> de fonds des migrants (Merkle et Zimmerman, 1992 / Brown, 1998 / Konica et Filer, 2005)</a:t>
                </a:r>
              </a:p>
              <a:p>
                <a:pPr marL="285750" indent="-285750">
                  <a:spcAft>
                    <a:spcPts val="1200"/>
                  </a:spcAft>
                  <a:buFont typeface="Arial" panose="020B0604020202020204" pitchFamily="34" charset="0"/>
                  <a:buChar char="•"/>
                </a:pPr>
                <a:endParaRPr lang="en-US" sz="1600" dirty="0">
                  <a:solidFill>
                    <a:prstClr val="black">
                      <a:lumMod val="50000"/>
                      <a:lumOff val="50000"/>
                    </a:prstClr>
                  </a:solidFill>
                  <a:latin typeface="Aptos" panose="020B0004020202020204" pitchFamily="34" charset="0"/>
                </a:endParaRPr>
              </a:p>
            </p:txBody>
          </p:sp>
        </mc:Choice>
        <mc:Fallback xmlns="">
          <p:sp>
            <p:nvSpPr>
              <p:cNvPr id="8" name="Rectangle 7">
                <a:extLst>
                  <a:ext uri="{FF2B5EF4-FFF2-40B4-BE49-F238E27FC236}">
                    <a16:creationId xmlns:a16="http://schemas.microsoft.com/office/drawing/2014/main" id="{10C0C7D6-73AC-A453-4574-B5D7EB1E1217}"/>
                  </a:ext>
                </a:extLst>
              </p:cNvPr>
              <p:cNvSpPr>
                <a:spLocks noRot="1" noChangeAspect="1" noMove="1" noResize="1" noEditPoints="1" noAdjustHandles="1" noChangeArrowheads="1" noChangeShapeType="1" noTextEdit="1"/>
              </p:cNvSpPr>
              <p:nvPr/>
            </p:nvSpPr>
            <p:spPr>
              <a:xfrm>
                <a:off x="8038628" y="2103234"/>
                <a:ext cx="3630275" cy="4493538"/>
              </a:xfrm>
              <a:prstGeom prst="rect">
                <a:avLst/>
              </a:prstGeom>
              <a:blipFill>
                <a:blip r:embed="rId3"/>
                <a:stretch>
                  <a:fillRect l="-672" t="-407" r="-1176"/>
                </a:stretch>
              </a:blipFill>
            </p:spPr>
            <p:txBody>
              <a:bodyPr/>
              <a:lstStyle/>
              <a:p>
                <a:r>
                  <a:rPr lang="fr-FR">
                    <a:noFill/>
                  </a:rPr>
                  <a:t> </a:t>
                </a:r>
              </a:p>
            </p:txBody>
          </p:sp>
        </mc:Fallback>
      </mc:AlternateContent>
    </p:spTree>
    <p:extLst>
      <p:ext uri="{BB962C8B-B14F-4D97-AF65-F5344CB8AC3E}">
        <p14:creationId xmlns:p14="http://schemas.microsoft.com/office/powerpoint/2010/main" val="906445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4000" t="-23000" b="-9000"/>
          </a:stretch>
        </a:blipFill>
        <a:effectLst/>
      </p:bgPr>
    </p:bg>
    <p:spTree>
      <p:nvGrpSpPr>
        <p:cNvPr id="1" name="">
          <a:extLst>
            <a:ext uri="{FF2B5EF4-FFF2-40B4-BE49-F238E27FC236}">
              <a16:creationId xmlns:a16="http://schemas.microsoft.com/office/drawing/2014/main" id="{467259D5-CD67-9268-039F-1F9026D7ACEE}"/>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A47897A-20F1-0DF1-80E4-70EC19BB7AE8}"/>
              </a:ext>
            </a:extLst>
          </p:cNvPr>
          <p:cNvSpPr/>
          <p:nvPr/>
        </p:nvSpPr>
        <p:spPr>
          <a:xfrm>
            <a:off x="-1" y="0"/>
            <a:ext cx="12188825" cy="6858000"/>
          </a:xfrm>
          <a:prstGeom prst="rect">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257D5D84-C90F-764B-91C5-F84A12EB9804}"/>
              </a:ext>
            </a:extLst>
          </p:cNvPr>
          <p:cNvSpPr>
            <a:spLocks noGrp="1"/>
          </p:cNvSpPr>
          <p:nvPr>
            <p:ph type="title"/>
          </p:nvPr>
        </p:nvSpPr>
        <p:spPr>
          <a:xfrm>
            <a:off x="609439" y="823399"/>
            <a:ext cx="10969943" cy="711081"/>
          </a:xfrm>
        </p:spPr>
        <p:txBody>
          <a:body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Cadre </a:t>
            </a:r>
            <a:r>
              <a:rPr lang="en-IN" b="1" dirty="0" err="1">
                <a:solidFill>
                  <a:schemeClr val="accent4"/>
                </a:solidFill>
                <a:latin typeface="Open Sans" panose="020B0606030504020204" pitchFamily="34" charset="0"/>
                <a:ea typeface="Open Sans" panose="020B0606030504020204" pitchFamily="34" charset="0"/>
                <a:cs typeface="Open Sans" panose="020B0606030504020204" pitchFamily="34" charset="0"/>
              </a:rPr>
              <a:t>analytique</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71D653E7-AD83-3AE5-B04E-1CEE7C10AD58}"/>
              </a:ext>
            </a:extLst>
          </p:cNvPr>
          <p:cNvSpPr/>
          <p:nvPr/>
        </p:nvSpPr>
        <p:spPr>
          <a:xfrm>
            <a:off x="2782044" y="2204864"/>
            <a:ext cx="6336704" cy="3539430"/>
          </a:xfrm>
          <a:prstGeom prst="rect">
            <a:avLst/>
          </a:prstGeom>
        </p:spPr>
        <p:txBody>
          <a:bodyPr wrap="square">
            <a:spAutoFit/>
          </a:bodyPr>
          <a:lstStyle/>
          <a:p>
            <a:pPr marL="342900" indent="-342900" fontAlgn="base">
              <a:spcAft>
                <a:spcPts val="3000"/>
              </a:spcAft>
              <a:buFont typeface="Wingdings" panose="05000000000000000000" pitchFamily="2" charset="2"/>
              <a:buChar char="ü"/>
            </a:pPr>
            <a:r>
              <a:rPr lang="en-IN"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Contexte</a:t>
            </a: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 socio-politique </a:t>
            </a:r>
            <a:r>
              <a:rPr lang="en-IN"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d’Haïti</a:t>
            </a: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 sur la </a:t>
            </a:r>
            <a:r>
              <a:rPr lang="en-IN"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période</a:t>
            </a: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 (Janvier 2014 – </a:t>
            </a:r>
            <a:r>
              <a:rPr lang="en-IN"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mai</a:t>
            </a: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 2019)</a:t>
            </a:r>
          </a:p>
          <a:p>
            <a:pPr marL="342900" indent="-342900" fontAlgn="base">
              <a:spcAft>
                <a:spcPts val="3000"/>
              </a:spcAft>
              <a:buFont typeface="Wingdings" panose="05000000000000000000" pitchFamily="2" charset="2"/>
              <a:buChar char="ü"/>
            </a:pPr>
            <a:r>
              <a:rPr lang="en-IN"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Contexte</a:t>
            </a: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 macro-</a:t>
            </a:r>
            <a:r>
              <a:rPr lang="en-IN"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économique</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952393" lvl="1" indent="-342900" fontAlgn="base">
              <a:spcAft>
                <a:spcPts val="1800"/>
              </a:spcAft>
              <a:buFont typeface="Wingdings" panose="05000000000000000000" pitchFamily="2" charset="2"/>
              <a:buChar char="Ø"/>
            </a:pPr>
            <a:r>
              <a:rPr lang="en-IN" dirty="0">
                <a:solidFill>
                  <a:srgbClr val="FFC000"/>
                </a:solidFill>
                <a:latin typeface="Open Sans" panose="020B0606030504020204" pitchFamily="34" charset="0"/>
                <a:ea typeface="Open Sans" panose="020B0606030504020204" pitchFamily="34" charset="0"/>
                <a:cs typeface="Open Sans" panose="020B0606030504020204" pitchFamily="34" charset="0"/>
              </a:rPr>
              <a:t>Revenu</a:t>
            </a:r>
          </a:p>
          <a:p>
            <a:pPr marL="952393" lvl="1" indent="-342900" fontAlgn="base">
              <a:spcAft>
                <a:spcPts val="1800"/>
              </a:spcAft>
              <a:buFont typeface="Wingdings" panose="05000000000000000000" pitchFamily="2" charset="2"/>
              <a:buChar char="Ø"/>
            </a:pPr>
            <a:r>
              <a:rPr lang="en-IN" dirty="0" err="1">
                <a:solidFill>
                  <a:srgbClr val="FFC000"/>
                </a:solidFill>
                <a:latin typeface="Open Sans" panose="020B0606030504020204" pitchFamily="34" charset="0"/>
                <a:ea typeface="Open Sans" panose="020B0606030504020204" pitchFamily="34" charset="0"/>
                <a:cs typeface="Open Sans" panose="020B0606030504020204" pitchFamily="34" charset="0"/>
              </a:rPr>
              <a:t>Taux</a:t>
            </a:r>
            <a:r>
              <a:rPr lang="en-IN" dirty="0">
                <a:solidFill>
                  <a:srgbClr val="FFC000"/>
                </a:solidFill>
                <a:latin typeface="Open Sans" panose="020B0606030504020204" pitchFamily="34" charset="0"/>
                <a:ea typeface="Open Sans" panose="020B0606030504020204" pitchFamily="34" charset="0"/>
                <a:cs typeface="Open Sans" panose="020B0606030504020204" pitchFamily="34" charset="0"/>
              </a:rPr>
              <a:t> de change</a:t>
            </a:r>
          </a:p>
          <a:p>
            <a:pPr marL="952393" lvl="1" indent="-342900" fontAlgn="base">
              <a:spcAft>
                <a:spcPts val="1800"/>
              </a:spcAft>
              <a:buFont typeface="Wingdings" panose="05000000000000000000" pitchFamily="2" charset="2"/>
              <a:buChar char="Ø"/>
            </a:pPr>
            <a:r>
              <a:rPr lang="en-IN" dirty="0">
                <a:solidFill>
                  <a:srgbClr val="FFC000"/>
                </a:solidFill>
                <a:latin typeface="Open Sans" panose="020B0606030504020204" pitchFamily="34" charset="0"/>
                <a:ea typeface="Open Sans" panose="020B0606030504020204" pitchFamily="34" charset="0"/>
                <a:cs typeface="Open Sans" panose="020B0606030504020204" pitchFamily="34" charset="0"/>
              </a:rPr>
              <a:t>Inflation</a:t>
            </a:r>
          </a:p>
        </p:txBody>
      </p:sp>
    </p:spTree>
    <p:extLst>
      <p:ext uri="{BB962C8B-B14F-4D97-AF65-F5344CB8AC3E}">
        <p14:creationId xmlns:p14="http://schemas.microsoft.com/office/powerpoint/2010/main" val="1327970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C84B1A-FD5B-C2DB-8003-07B1702735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4D3A40-63DF-1A9B-F066-988AF42FC644}"/>
              </a:ext>
            </a:extLst>
          </p:cNvPr>
          <p:cNvSpPr>
            <a:spLocks noGrp="1"/>
          </p:cNvSpPr>
          <p:nvPr>
            <p:ph type="title"/>
          </p:nvPr>
        </p:nvSpPr>
        <p:spPr>
          <a:xfrm>
            <a:off x="261774" y="274639"/>
            <a:ext cx="11737291" cy="711081"/>
          </a:xfrm>
        </p:spPr>
        <p:txBody>
          <a:bodyPr/>
          <a:lstStyle/>
          <a:p>
            <a:pPr algn="ctr"/>
            <a:r>
              <a:rPr lang="en-IN"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Contexte</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IN"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sociopolitique</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a:t>
            </a:r>
            <a:r>
              <a:rPr lang="en-IN" b="1" dirty="0" err="1">
                <a:solidFill>
                  <a:schemeClr val="accent4"/>
                </a:solidFill>
                <a:latin typeface="Open Sans" panose="020B0606030504020204" pitchFamily="34" charset="0"/>
                <a:ea typeface="Open Sans" panose="020B0606030504020204" pitchFamily="34" charset="0"/>
                <a:cs typeface="Open Sans" panose="020B0606030504020204" pitchFamily="34" charset="0"/>
              </a:rPr>
              <a:t>janvier</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 2014 – </a:t>
            </a:r>
            <a:r>
              <a:rPr lang="en-IN" b="1" dirty="0" err="1">
                <a:solidFill>
                  <a:schemeClr val="accent4"/>
                </a:solidFill>
                <a:latin typeface="Open Sans" panose="020B0606030504020204" pitchFamily="34" charset="0"/>
                <a:ea typeface="Open Sans" panose="020B0606030504020204" pitchFamily="34" charset="0"/>
                <a:cs typeface="Open Sans" panose="020B0606030504020204" pitchFamily="34" charset="0"/>
              </a:rPr>
              <a:t>mai</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 2019)</a:t>
            </a:r>
          </a:p>
        </p:txBody>
      </p:sp>
      <p:sp>
        <p:nvSpPr>
          <p:cNvPr id="23" name="Slide Number Placeholder 22">
            <a:extLst>
              <a:ext uri="{FF2B5EF4-FFF2-40B4-BE49-F238E27FC236}">
                <a16:creationId xmlns:a16="http://schemas.microsoft.com/office/drawing/2014/main" id="{C0BE20B7-6F87-1F5E-D609-4E6B2F89FE6D}"/>
              </a:ext>
            </a:extLst>
          </p:cNvPr>
          <p:cNvSpPr>
            <a:spLocks noGrp="1"/>
          </p:cNvSpPr>
          <p:nvPr>
            <p:ph type="sldNum" sz="quarter" idx="12"/>
          </p:nvPr>
        </p:nvSpPr>
        <p:spPr/>
        <p:txBody>
          <a:bodyPr/>
          <a:lstStyle/>
          <a:p>
            <a:fld id="{96E69268-9C8B-4EBF-A9EE-DC5DC2D48DC3}" type="slidenum">
              <a:rPr lang="en-US" smtClean="0"/>
              <a:pPr/>
              <a:t>25</a:t>
            </a:fld>
            <a:endParaRPr lang="en-US" dirty="0"/>
          </a:p>
        </p:txBody>
      </p:sp>
      <p:cxnSp>
        <p:nvCxnSpPr>
          <p:cNvPr id="4" name="Straight Connector 3">
            <a:extLst>
              <a:ext uri="{FF2B5EF4-FFF2-40B4-BE49-F238E27FC236}">
                <a16:creationId xmlns:a16="http://schemas.microsoft.com/office/drawing/2014/main" id="{B29335A0-1602-352F-75EE-ECFBBFF57187}"/>
              </a:ext>
            </a:extLst>
          </p:cNvPr>
          <p:cNvCxnSpPr/>
          <p:nvPr/>
        </p:nvCxnSpPr>
        <p:spPr>
          <a:xfrm>
            <a:off x="6094412" y="2060848"/>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AD6302B6-DDEC-34C2-313A-5C49480297BB}"/>
              </a:ext>
            </a:extLst>
          </p:cNvPr>
          <p:cNvSpPr/>
          <p:nvPr/>
        </p:nvSpPr>
        <p:spPr>
          <a:xfrm>
            <a:off x="1269876" y="1340768"/>
            <a:ext cx="3960440" cy="58477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Open Sans" panose="020B0606030504020204" pitchFamily="34" charset="0"/>
                <a:ea typeface="Open Sans" panose="020B0606030504020204" pitchFamily="34" charset="0"/>
                <a:cs typeface="Open Sans" panose="020B0606030504020204" pitchFamily="34" charset="0"/>
              </a:rPr>
              <a:t>Politiques </a:t>
            </a:r>
            <a:r>
              <a:rPr lang="en-IN" sz="1800" dirty="0" err="1">
                <a:latin typeface="Open Sans" panose="020B0606030504020204" pitchFamily="34" charset="0"/>
                <a:ea typeface="Open Sans" panose="020B0606030504020204" pitchFamily="34" charset="0"/>
                <a:cs typeface="Open Sans" panose="020B0606030504020204" pitchFamily="34" charset="0"/>
              </a:rPr>
              <a:t>publiques</a:t>
            </a:r>
            <a:r>
              <a:rPr lang="en-IN" sz="1800" dirty="0">
                <a:latin typeface="Open Sans" panose="020B0606030504020204" pitchFamily="34" charset="0"/>
                <a:ea typeface="Open Sans" panose="020B0606030504020204" pitchFamily="34" charset="0"/>
                <a:cs typeface="Open Sans" panose="020B0606030504020204" pitchFamily="34" charset="0"/>
              </a:rPr>
              <a:t> et </a:t>
            </a:r>
            <a:r>
              <a:rPr lang="en-IN" sz="1800" dirty="0" err="1">
                <a:latin typeface="Open Sans" panose="020B0606030504020204" pitchFamily="34" charset="0"/>
                <a:ea typeface="Open Sans" panose="020B0606030504020204" pitchFamily="34" charset="0"/>
                <a:cs typeface="Open Sans" panose="020B0606030504020204" pitchFamily="34" charset="0"/>
              </a:rPr>
              <a:t>statu</a:t>
            </a:r>
            <a:r>
              <a:rPr lang="en-IN" sz="1800" dirty="0">
                <a:latin typeface="Open Sans" panose="020B0606030504020204" pitchFamily="34" charset="0"/>
                <a:ea typeface="Open Sans" panose="020B0606030504020204" pitchFamily="34" charset="0"/>
                <a:cs typeface="Open Sans" panose="020B0606030504020204" pitchFamily="34" charset="0"/>
              </a:rPr>
              <a:t> quo</a:t>
            </a:r>
          </a:p>
        </p:txBody>
      </p:sp>
      <p:sp>
        <p:nvSpPr>
          <p:cNvPr id="37" name="Rectangle: Rounded Corners 36">
            <a:extLst>
              <a:ext uri="{FF2B5EF4-FFF2-40B4-BE49-F238E27FC236}">
                <a16:creationId xmlns:a16="http://schemas.microsoft.com/office/drawing/2014/main" id="{E3E5B365-B2B8-0FE0-99F5-B737DA924A59}"/>
              </a:ext>
            </a:extLst>
          </p:cNvPr>
          <p:cNvSpPr/>
          <p:nvPr/>
        </p:nvSpPr>
        <p:spPr>
          <a:xfrm>
            <a:off x="7113899" y="1340768"/>
            <a:ext cx="3960440" cy="58477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latin typeface="Open Sans" panose="020B0606030504020204" pitchFamily="34" charset="0"/>
                <a:ea typeface="Open Sans" panose="020B0606030504020204" pitchFamily="34" charset="0"/>
                <a:cs typeface="Open Sans" panose="020B0606030504020204" pitchFamily="34" charset="0"/>
              </a:rPr>
              <a:t>Effets</a:t>
            </a:r>
            <a:r>
              <a:rPr lang="en-IN" sz="1800" dirty="0">
                <a:latin typeface="Open Sans" panose="020B0606030504020204" pitchFamily="34" charset="0"/>
                <a:ea typeface="Open Sans" panose="020B0606030504020204" pitchFamily="34" charset="0"/>
                <a:cs typeface="Open Sans" panose="020B0606030504020204" pitchFamily="34" charset="0"/>
              </a:rPr>
              <a:t> des frais sur les </a:t>
            </a:r>
            <a:r>
              <a:rPr lang="en-IN" sz="1800" dirty="0" err="1">
                <a:latin typeface="Open Sans" panose="020B0606030504020204" pitchFamily="34" charset="0"/>
                <a:ea typeface="Open Sans" panose="020B0606030504020204" pitchFamily="34" charset="0"/>
                <a:cs typeface="Open Sans" panose="020B0606030504020204" pitchFamily="34" charset="0"/>
              </a:rPr>
              <a:t>transferts</a:t>
            </a: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362AC652-027D-7A23-1280-0F31A4580D8D}"/>
              </a:ext>
            </a:extLst>
          </p:cNvPr>
          <p:cNvSpPr/>
          <p:nvPr/>
        </p:nvSpPr>
        <p:spPr>
          <a:xfrm>
            <a:off x="844858" y="2680464"/>
            <a:ext cx="4889514" cy="2616101"/>
          </a:xfrm>
          <a:prstGeom prst="rect">
            <a:avLst/>
          </a:prstGeom>
        </p:spPr>
        <p:txBody>
          <a:bodyPr wrap="square">
            <a:spAutoFit/>
          </a:bodyPr>
          <a:lstStyle/>
          <a:p>
            <a:pPr marL="285750" indent="-285750" fontAlgn="base">
              <a:spcAft>
                <a:spcPts val="1200"/>
              </a:spcAft>
              <a:buFont typeface="Arial" panose="020B0604020202020204" pitchFamily="34" charset="0"/>
              <a:buChar char="•"/>
            </a:pPr>
            <a:r>
              <a:rPr lang="fr-FR" sz="1600" dirty="0"/>
              <a:t>Instabilité politique exacerbées pendant la période des élections augmentant la vulnérabilité des ménages en </a:t>
            </a:r>
            <a:r>
              <a:rPr lang="fr-FR" sz="1600" dirty="0" err="1"/>
              <a:t>Haiti</a:t>
            </a:r>
            <a:r>
              <a:rPr lang="fr-FR" sz="1600" dirty="0"/>
              <a:t>;</a:t>
            </a:r>
          </a:p>
          <a:p>
            <a:pPr marL="285750" indent="-285750" fontAlgn="base">
              <a:spcAft>
                <a:spcPts val="1200"/>
              </a:spcAft>
              <a:buFont typeface="Arial" panose="020B0604020202020204" pitchFamily="34" charset="0"/>
              <a:buChar char="•"/>
            </a:pPr>
            <a:r>
              <a:rPr lang="fr-FR" sz="1600" dirty="0"/>
              <a:t>Ajout de frais d’un dollar cinquante ($ 1.50) sur les transferts et les appels en provenance de l’étranger -&gt; Vives protestations de la diaspora, dépôts de plaintes auprès de tribunaux américains;</a:t>
            </a:r>
          </a:p>
          <a:p>
            <a:pPr marL="285750" indent="-285750" fontAlgn="base">
              <a:spcAft>
                <a:spcPts val="1200"/>
              </a:spcAft>
              <a:buFont typeface="Arial" panose="020B0604020202020204" pitchFamily="34" charset="0"/>
              <a:buChar char="•"/>
            </a:pPr>
            <a:r>
              <a:rPr lang="fr-FR" sz="1600" dirty="0">
                <a:solidFill>
                  <a:schemeClr val="tx1">
                    <a:lumMod val="65000"/>
                    <a:lumOff val="35000"/>
                  </a:schemeClr>
                </a:solidFill>
                <a:latin typeface="Arial" panose="020B0604020202020204" pitchFamily="34" charset="0"/>
                <a:cs typeface="Arial" panose="020B0604020202020204" pitchFamily="34" charset="0"/>
              </a:rPr>
              <a:t>A nos jours, ces frais continuent d’être collectés régulièrement par la BRH et le CONATEL.</a:t>
            </a:r>
            <a:endParaRPr lang="en-IN"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7F0A9D0-940A-E7FC-B1B9-6C1E74194015}"/>
              </a:ext>
            </a:extLst>
          </p:cNvPr>
          <p:cNvSpPr/>
          <p:nvPr/>
        </p:nvSpPr>
        <p:spPr>
          <a:xfrm>
            <a:off x="6454453" y="2680464"/>
            <a:ext cx="4889514" cy="1969770"/>
          </a:xfrm>
          <a:prstGeom prst="rect">
            <a:avLst/>
          </a:prstGeom>
        </p:spPr>
        <p:txBody>
          <a:bodyPr wrap="square">
            <a:spAutoFit/>
          </a:bodyPr>
          <a:lstStyle/>
          <a:p>
            <a:pPr marL="285750" indent="-285750" fontAlgn="base">
              <a:spcAft>
                <a:spcPts val="1200"/>
              </a:spcAft>
              <a:buFont typeface="Arial" panose="020B0604020202020204" pitchFamily="34" charset="0"/>
              <a:buChar char="•"/>
            </a:pPr>
            <a:r>
              <a:rPr lang="fr-FR" sz="1600" dirty="0"/>
              <a:t>Les frais n’ont pas empêché les transferts internationaux vers Haïti de garder une tendance croissante soutenue, malgré les protestations.</a:t>
            </a:r>
          </a:p>
          <a:p>
            <a:pPr marL="285750" indent="-285750" fontAlgn="base">
              <a:spcAft>
                <a:spcPts val="1200"/>
              </a:spcAft>
              <a:buFont typeface="Arial" panose="020B0604020202020204" pitchFamily="34" charset="0"/>
              <a:buChar char="•"/>
            </a:pPr>
            <a:r>
              <a:rPr lang="fr-FR" sz="1600" dirty="0">
                <a:solidFill>
                  <a:schemeClr val="tx1">
                    <a:lumMod val="65000"/>
                    <a:lumOff val="35000"/>
                  </a:schemeClr>
                </a:solidFill>
                <a:latin typeface="Arial" panose="020B0604020202020204" pitchFamily="34" charset="0"/>
                <a:cs typeface="Arial" panose="020B0604020202020204" pitchFamily="34" charset="0"/>
              </a:rPr>
              <a:t>Absence de données régulières de la FNE ou de la BRH permettant de comprendre à quel rythme ces fonds sont collectés et comment ils sont utilisés.</a:t>
            </a:r>
            <a:endParaRPr lang="en-IN" sz="2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2436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blue lines&#10;&#10;AI-generated content may be incorrect.">
            <a:hlinkClick r:id="rId2" action="ppaction://hlinksldjump"/>
            <a:extLst>
              <a:ext uri="{FF2B5EF4-FFF2-40B4-BE49-F238E27FC236}">
                <a16:creationId xmlns:a16="http://schemas.microsoft.com/office/drawing/2014/main" id="{3E0CCDA1-B26A-B64B-5B2E-D59A0098F8F8}"/>
              </a:ext>
            </a:extLst>
          </p:cNvPr>
          <p:cNvPicPr>
            <a:picLocks noChangeAspect="1"/>
          </p:cNvPicPr>
          <p:nvPr/>
        </p:nvPicPr>
        <p:blipFill>
          <a:blip r:embed="rId3"/>
          <a:srcRect b="2148"/>
          <a:stretch>
            <a:fillRect/>
          </a:stretch>
        </p:blipFill>
        <p:spPr>
          <a:xfrm>
            <a:off x="20" y="10"/>
            <a:ext cx="12188805" cy="6857990"/>
          </a:xfrm>
          <a:prstGeom prst="rect">
            <a:avLst/>
          </a:prstGeom>
          <a:noFill/>
        </p:spPr>
      </p:pic>
    </p:spTree>
    <p:extLst>
      <p:ext uri="{BB962C8B-B14F-4D97-AF65-F5344CB8AC3E}">
        <p14:creationId xmlns:p14="http://schemas.microsoft.com/office/powerpoint/2010/main" val="544921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58EB6F-B3D9-B151-56DA-C58986F4EA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190537-7BBE-12C5-A96E-28A30FC7B714}"/>
              </a:ext>
            </a:extLst>
          </p:cNvPr>
          <p:cNvSpPr>
            <a:spLocks noGrp="1"/>
          </p:cNvSpPr>
          <p:nvPr>
            <p:ph type="title"/>
          </p:nvPr>
        </p:nvSpPr>
        <p:spPr>
          <a:xfrm>
            <a:off x="261766" y="274639"/>
            <a:ext cx="11665291" cy="711081"/>
          </a:xfrm>
        </p:spPr>
        <p:txBody>
          <a:bodyPr/>
          <a:lstStyle/>
          <a:p>
            <a:pPr algn="ctr"/>
            <a:r>
              <a:rPr lang="en-IN" sz="32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Contexte</a:t>
            </a:r>
            <a:r>
              <a:rPr lang="en-IN" sz="3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macro-</a:t>
            </a:r>
            <a:r>
              <a:rPr lang="en-IN" sz="32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économique</a:t>
            </a:r>
            <a:r>
              <a:rPr lang="en-IN" sz="3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IN" sz="32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a:t>
            </a:r>
            <a:r>
              <a:rPr lang="en-IN" sz="3200" b="1" dirty="0" err="1">
                <a:solidFill>
                  <a:schemeClr val="accent4"/>
                </a:solidFill>
                <a:latin typeface="Open Sans" panose="020B0606030504020204" pitchFamily="34" charset="0"/>
                <a:ea typeface="Open Sans" panose="020B0606030504020204" pitchFamily="34" charset="0"/>
                <a:cs typeface="Open Sans" panose="020B0606030504020204" pitchFamily="34" charset="0"/>
              </a:rPr>
              <a:t>janvier</a:t>
            </a:r>
            <a:r>
              <a:rPr lang="en-IN" sz="32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 2014 – </a:t>
            </a:r>
            <a:r>
              <a:rPr lang="en-IN" sz="3200" b="1" dirty="0" err="1">
                <a:solidFill>
                  <a:schemeClr val="accent4"/>
                </a:solidFill>
                <a:latin typeface="Open Sans" panose="020B0606030504020204" pitchFamily="34" charset="0"/>
                <a:ea typeface="Open Sans" panose="020B0606030504020204" pitchFamily="34" charset="0"/>
                <a:cs typeface="Open Sans" panose="020B0606030504020204" pitchFamily="34" charset="0"/>
              </a:rPr>
              <a:t>mai</a:t>
            </a:r>
            <a:r>
              <a:rPr lang="en-IN" sz="32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 2019)</a:t>
            </a:r>
          </a:p>
        </p:txBody>
      </p:sp>
      <p:sp>
        <p:nvSpPr>
          <p:cNvPr id="23" name="Slide Number Placeholder 22">
            <a:extLst>
              <a:ext uri="{FF2B5EF4-FFF2-40B4-BE49-F238E27FC236}">
                <a16:creationId xmlns:a16="http://schemas.microsoft.com/office/drawing/2014/main" id="{D3F40D92-AD46-1165-0155-79DDE83DFF7E}"/>
              </a:ext>
            </a:extLst>
          </p:cNvPr>
          <p:cNvSpPr>
            <a:spLocks noGrp="1"/>
          </p:cNvSpPr>
          <p:nvPr>
            <p:ph type="sldNum" sz="quarter" idx="12"/>
          </p:nvPr>
        </p:nvSpPr>
        <p:spPr/>
        <p:txBody>
          <a:bodyPr/>
          <a:lstStyle/>
          <a:p>
            <a:fld id="{96E69268-9C8B-4EBF-A9EE-DC5DC2D48DC3}" type="slidenum">
              <a:rPr lang="en-US" smtClean="0"/>
              <a:pPr/>
              <a:t>27</a:t>
            </a:fld>
            <a:endParaRPr lang="en-US" dirty="0"/>
          </a:p>
        </p:txBody>
      </p:sp>
      <p:cxnSp>
        <p:nvCxnSpPr>
          <p:cNvPr id="4" name="Straight Connector 3">
            <a:extLst>
              <a:ext uri="{FF2B5EF4-FFF2-40B4-BE49-F238E27FC236}">
                <a16:creationId xmlns:a16="http://schemas.microsoft.com/office/drawing/2014/main" id="{445FAC73-6456-1D36-EC3E-D04A265BDC1D}"/>
              </a:ext>
            </a:extLst>
          </p:cNvPr>
          <p:cNvCxnSpPr/>
          <p:nvPr/>
        </p:nvCxnSpPr>
        <p:spPr>
          <a:xfrm>
            <a:off x="4150196" y="2564904"/>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B1F616DB-7FE5-8635-9B60-953F147DDCD4}"/>
              </a:ext>
            </a:extLst>
          </p:cNvPr>
          <p:cNvSpPr/>
          <p:nvPr/>
        </p:nvSpPr>
        <p:spPr>
          <a:xfrm>
            <a:off x="838686" y="1817504"/>
            <a:ext cx="2759054" cy="48490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Open Sans" panose="020B0606030504020204" pitchFamily="34" charset="0"/>
                <a:ea typeface="Open Sans" panose="020B0606030504020204" pitchFamily="34" charset="0"/>
                <a:cs typeface="Open Sans" panose="020B0606030504020204" pitchFamily="34" charset="0"/>
              </a:rPr>
              <a:t>Revenu</a:t>
            </a:r>
          </a:p>
        </p:txBody>
      </p:sp>
      <p:sp>
        <p:nvSpPr>
          <p:cNvPr id="37" name="Rectangle: Rounded Corners 36">
            <a:extLst>
              <a:ext uri="{FF2B5EF4-FFF2-40B4-BE49-F238E27FC236}">
                <a16:creationId xmlns:a16="http://schemas.microsoft.com/office/drawing/2014/main" id="{5748C09D-E5C2-C60E-D755-67D0745E0302}"/>
              </a:ext>
            </a:extLst>
          </p:cNvPr>
          <p:cNvSpPr/>
          <p:nvPr/>
        </p:nvSpPr>
        <p:spPr>
          <a:xfrm>
            <a:off x="8591085" y="1817504"/>
            <a:ext cx="2843293" cy="48490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Open Sans" panose="020B0606030504020204" pitchFamily="34" charset="0"/>
                <a:ea typeface="Open Sans" panose="020B0606030504020204" pitchFamily="34" charset="0"/>
                <a:cs typeface="Open Sans" panose="020B0606030504020204" pitchFamily="34" charset="0"/>
              </a:rPr>
              <a:t>Inflation</a:t>
            </a:r>
          </a:p>
        </p:txBody>
      </p:sp>
      <p:sp>
        <p:nvSpPr>
          <p:cNvPr id="38" name="Rectangle 37">
            <a:extLst>
              <a:ext uri="{FF2B5EF4-FFF2-40B4-BE49-F238E27FC236}">
                <a16:creationId xmlns:a16="http://schemas.microsoft.com/office/drawing/2014/main" id="{EC0518E5-620F-1CD8-2C34-BDE8A3A2662D}"/>
              </a:ext>
            </a:extLst>
          </p:cNvPr>
          <p:cNvSpPr/>
          <p:nvPr/>
        </p:nvSpPr>
        <p:spPr>
          <a:xfrm>
            <a:off x="261765" y="2525456"/>
            <a:ext cx="3384375" cy="3600986"/>
          </a:xfrm>
          <a:prstGeom prst="rect">
            <a:avLst/>
          </a:prstGeom>
        </p:spPr>
        <p:txBody>
          <a:bodyPr wrap="square">
            <a:spAutoFit/>
          </a:bodyPr>
          <a:lstStyle/>
          <a:p>
            <a:pPr marL="285750" marR="0" lvl="0" indent="-285750" algn="l" defTabSz="121898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Un </a:t>
            </a:r>
            <a:r>
              <a:rPr kumimoji="0" lang="en-US" sz="160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faible</a:t>
            </a:r>
            <a:r>
              <a:rPr kumimoji="0" lang="en-US" sz="160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revenu dans le pays </a:t>
            </a:r>
            <a:r>
              <a:rPr kumimoji="0" lang="en-US" sz="160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d’origine</a:t>
            </a:r>
            <a:r>
              <a:rPr kumimoji="0" lang="en-US" sz="160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a:t>
            </a:r>
            <a:r>
              <a:rPr kumimoji="0" lang="en-US" sz="160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peut</a:t>
            </a:r>
            <a:r>
              <a:rPr kumimoji="0" lang="en-US" sz="160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a:t>
            </a:r>
            <a:r>
              <a:rPr kumimoji="0" lang="en-US" sz="160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pousser</a:t>
            </a:r>
            <a:r>
              <a:rPr kumimoji="0" lang="en-US" sz="160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les agents à </a:t>
            </a:r>
            <a:r>
              <a:rPr kumimoji="0" lang="en-US" sz="160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migrer</a:t>
            </a:r>
            <a:r>
              <a:rPr kumimoji="0" lang="en-US" sz="160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a:t>
            </a:r>
            <a:r>
              <a:rPr kumimoji="0" lang="en-US" sz="160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théorie</a:t>
            </a:r>
            <a:r>
              <a:rPr kumimoji="0" lang="en-US" sz="160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des co-assurances et </a:t>
            </a:r>
            <a:r>
              <a:rPr kumimoji="0" lang="en-US" sz="160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théorie</a:t>
            </a:r>
            <a:r>
              <a:rPr kumimoji="0" lang="en-US" sz="160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du prêt </a:t>
            </a:r>
            <a:r>
              <a:rPr kumimoji="0" lang="en-US" sz="160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implicite</a:t>
            </a:r>
            <a:endParaRPr kumimoji="0" lang="en-US" sz="160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endParaRPr>
          </a:p>
          <a:p>
            <a:pPr marL="285750" marR="0" lvl="0" indent="-285750" algn="l" defTabSz="121898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600" dirty="0">
                <a:solidFill>
                  <a:prstClr val="black">
                    <a:lumMod val="50000"/>
                    <a:lumOff val="50000"/>
                  </a:prstClr>
                </a:solidFill>
                <a:latin typeface="Aptos" panose="020B0004020202020204" pitchFamily="34" charset="0"/>
              </a:rPr>
              <a:t>Le revenu disponible des ménages suite aux </a:t>
            </a:r>
            <a:r>
              <a:rPr lang="en-US" sz="1600" dirty="0" err="1">
                <a:solidFill>
                  <a:prstClr val="black">
                    <a:lumMod val="50000"/>
                    <a:lumOff val="50000"/>
                  </a:prstClr>
                </a:solidFill>
                <a:latin typeface="Aptos" panose="020B0004020202020204" pitchFamily="34" charset="0"/>
              </a:rPr>
              <a:t>transferts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va</a:t>
            </a:r>
            <a:r>
              <a:rPr lang="en-US" sz="1600" dirty="0">
                <a:solidFill>
                  <a:prstClr val="black">
                    <a:lumMod val="50000"/>
                    <a:lumOff val="50000"/>
                  </a:prstClr>
                </a:solidFill>
                <a:latin typeface="Aptos" panose="020B0004020202020204" pitchFamily="34" charset="0"/>
              </a:rPr>
              <a:t> server </a:t>
            </a:r>
            <a:r>
              <a:rPr lang="en-US" sz="1600" dirty="0" err="1">
                <a:solidFill>
                  <a:prstClr val="black">
                    <a:lumMod val="50000"/>
                    <a:lumOff val="50000"/>
                  </a:prstClr>
                </a:solidFill>
                <a:latin typeface="Aptos" panose="020B0004020202020204" pitchFamily="34" charset="0"/>
              </a:rPr>
              <a:t>en</a:t>
            </a:r>
            <a:r>
              <a:rPr lang="en-US" sz="1600" dirty="0">
                <a:solidFill>
                  <a:prstClr val="black">
                    <a:lumMod val="50000"/>
                    <a:lumOff val="50000"/>
                  </a:prstClr>
                </a:solidFill>
                <a:latin typeface="Aptos" panose="020B0004020202020204" pitchFamily="34" charset="0"/>
              </a:rPr>
              <a:t>  grande </a:t>
            </a:r>
            <a:r>
              <a:rPr lang="en-US" sz="1600" dirty="0" err="1">
                <a:solidFill>
                  <a:prstClr val="black">
                    <a:lumMod val="50000"/>
                    <a:lumOff val="50000"/>
                  </a:prstClr>
                </a:solidFill>
                <a:latin typeface="Aptos" panose="020B0004020202020204" pitchFamily="34" charset="0"/>
              </a:rPr>
              <a:t>partie</a:t>
            </a:r>
            <a:r>
              <a:rPr lang="en-US" sz="1600" dirty="0">
                <a:solidFill>
                  <a:prstClr val="black">
                    <a:lumMod val="50000"/>
                    <a:lumOff val="50000"/>
                  </a:prstClr>
                </a:solidFill>
                <a:latin typeface="Aptos" panose="020B0004020202020204" pitchFamily="34" charset="0"/>
              </a:rPr>
              <a:t> à la consummation (BRH, 2019)</a:t>
            </a:r>
            <a:endParaRPr kumimoji="0" lang="fr-FR" sz="1600" b="0" i="0" u="none" strike="noStrike" kern="100" cap="none" spc="0" normalizeH="0" baseline="0" noProof="0" dirty="0">
              <a:ln>
                <a:noFill/>
              </a:ln>
              <a:solidFill>
                <a:prstClr val="black">
                  <a:lumMod val="50000"/>
                  <a:lumOff val="50000"/>
                </a:prstClr>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285750" indent="-285750">
              <a:spcAft>
                <a:spcPts val="1200"/>
              </a:spcAft>
              <a:buFont typeface="Arial" panose="020B0604020202020204" pitchFamily="34" charset="0"/>
              <a:buChar char="•"/>
              <a:defRPr/>
            </a:pPr>
            <a:r>
              <a:rPr lang="en-US" sz="1600" dirty="0">
                <a:solidFill>
                  <a:prstClr val="black">
                    <a:lumMod val="50000"/>
                    <a:lumOff val="50000"/>
                  </a:prstClr>
                </a:solidFill>
                <a:latin typeface="Aptos" panose="020B0004020202020204" pitchFamily="34" charset="0"/>
              </a:rPr>
              <a:t>Le PIB </a:t>
            </a:r>
            <a:r>
              <a:rPr lang="en-US" sz="1600" dirty="0" err="1">
                <a:solidFill>
                  <a:prstClr val="black">
                    <a:lumMod val="50000"/>
                    <a:lumOff val="50000"/>
                  </a:prstClr>
                </a:solidFill>
                <a:latin typeface="Aptos" panose="020B0004020202020204" pitchFamily="34" charset="0"/>
              </a:rPr>
              <a:t>d’Haïti</a:t>
            </a:r>
            <a:r>
              <a:rPr lang="en-US" sz="1600" dirty="0">
                <a:solidFill>
                  <a:prstClr val="black">
                    <a:lumMod val="50000"/>
                    <a:lumOff val="50000"/>
                  </a:prstClr>
                </a:solidFill>
                <a:latin typeface="Aptos" panose="020B0004020202020204" pitchFamily="34" charset="0"/>
              </a:rPr>
              <a:t> a </a:t>
            </a:r>
            <a:r>
              <a:rPr lang="en-US" sz="1600" dirty="0" err="1">
                <a:solidFill>
                  <a:prstClr val="black">
                    <a:lumMod val="50000"/>
                    <a:lumOff val="50000"/>
                  </a:prstClr>
                </a:solidFill>
                <a:latin typeface="Aptos" panose="020B0004020202020204" pitchFamily="34" charset="0"/>
              </a:rPr>
              <a:t>connu</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une</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faible</a:t>
            </a:r>
            <a:r>
              <a:rPr lang="en-US" sz="1600" dirty="0">
                <a:solidFill>
                  <a:prstClr val="black">
                    <a:lumMod val="50000"/>
                    <a:lumOff val="50000"/>
                  </a:prstClr>
                </a:solidFill>
                <a:latin typeface="Aptos" panose="020B0004020202020204" pitchFamily="34" charset="0"/>
              </a:rPr>
              <a:t> tendance </a:t>
            </a:r>
            <a:r>
              <a:rPr lang="en-US" sz="1600" dirty="0" err="1">
                <a:solidFill>
                  <a:prstClr val="black">
                    <a:lumMod val="50000"/>
                    <a:lumOff val="50000"/>
                  </a:prstClr>
                </a:solidFill>
                <a:latin typeface="Aptos" panose="020B0004020202020204" pitchFamily="34" charset="0"/>
              </a:rPr>
              <a:t>croissante</a:t>
            </a:r>
            <a:r>
              <a:rPr lang="en-US" sz="1600" dirty="0">
                <a:solidFill>
                  <a:prstClr val="black">
                    <a:lumMod val="50000"/>
                    <a:lumOff val="50000"/>
                  </a:prstClr>
                </a:solidFill>
                <a:latin typeface="Aptos" panose="020B0004020202020204" pitchFamily="34" charset="0"/>
              </a:rPr>
              <a:t> sur la </a:t>
            </a:r>
            <a:r>
              <a:rPr lang="en-US" sz="1600" dirty="0" err="1">
                <a:solidFill>
                  <a:prstClr val="black">
                    <a:lumMod val="50000"/>
                    <a:lumOff val="50000"/>
                  </a:prstClr>
                </a:solidFill>
                <a:latin typeface="Aptos" panose="020B0004020202020204" pitchFamily="34" charset="0"/>
              </a:rPr>
              <a:t>période</a:t>
            </a:r>
            <a:r>
              <a:rPr lang="en-US" sz="1600" dirty="0">
                <a:solidFill>
                  <a:prstClr val="black">
                    <a:lumMod val="50000"/>
                    <a:lumOff val="50000"/>
                  </a:prstClr>
                </a:solidFill>
                <a:latin typeface="Aptos" panose="020B0004020202020204" pitchFamily="34" charset="0"/>
              </a:rPr>
              <a:t> (1% </a:t>
            </a:r>
            <a:r>
              <a:rPr lang="en-US" sz="1600" dirty="0" err="1">
                <a:solidFill>
                  <a:prstClr val="black">
                    <a:lumMod val="50000"/>
                    <a:lumOff val="50000"/>
                  </a:prstClr>
                </a:solidFill>
                <a:latin typeface="Aptos" panose="020B0004020202020204" pitchFamily="34" charset="0"/>
              </a:rPr>
              <a:t>ou</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moins</a:t>
            </a:r>
            <a:r>
              <a:rPr lang="en-US" sz="1600" dirty="0">
                <a:solidFill>
                  <a:prstClr val="black">
                    <a:lumMod val="50000"/>
                    <a:lumOff val="50000"/>
                  </a:prstClr>
                </a:solidFill>
                <a:latin typeface="Aptos" panose="020B0004020202020204" pitchFamily="34" charset="0"/>
              </a:rPr>
              <a:t>, voir figure II.2.2.1)</a:t>
            </a:r>
          </a:p>
        </p:txBody>
      </p:sp>
      <p:cxnSp>
        <p:nvCxnSpPr>
          <p:cNvPr id="3" name="Straight Connector 2">
            <a:extLst>
              <a:ext uri="{FF2B5EF4-FFF2-40B4-BE49-F238E27FC236}">
                <a16:creationId xmlns:a16="http://schemas.microsoft.com/office/drawing/2014/main" id="{CA504A16-E74D-8AE5-7DBD-0F4E0CA7802E}"/>
              </a:ext>
            </a:extLst>
          </p:cNvPr>
          <p:cNvCxnSpPr/>
          <p:nvPr/>
        </p:nvCxnSpPr>
        <p:spPr>
          <a:xfrm>
            <a:off x="8038628" y="2564904"/>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BBD03568-BB58-EDD1-8ED4-53F051229988}"/>
              </a:ext>
            </a:extLst>
          </p:cNvPr>
          <p:cNvSpPr/>
          <p:nvPr/>
        </p:nvSpPr>
        <p:spPr>
          <a:xfrm>
            <a:off x="4693371" y="1817504"/>
            <a:ext cx="2843293" cy="48490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latin typeface="Open Sans" panose="020B0606030504020204" pitchFamily="34" charset="0"/>
                <a:ea typeface="Open Sans" panose="020B0606030504020204" pitchFamily="34" charset="0"/>
                <a:cs typeface="Open Sans" panose="020B0606030504020204" pitchFamily="34" charset="0"/>
              </a:rPr>
              <a:t>Taux</a:t>
            </a:r>
            <a:r>
              <a:rPr lang="en-IN" sz="1800" dirty="0">
                <a:latin typeface="Open Sans" panose="020B0606030504020204" pitchFamily="34" charset="0"/>
                <a:ea typeface="Open Sans" panose="020B0606030504020204" pitchFamily="34" charset="0"/>
                <a:cs typeface="Open Sans" panose="020B0606030504020204" pitchFamily="34" charset="0"/>
              </a:rPr>
              <a:t> de change</a:t>
            </a:r>
          </a:p>
        </p:txBody>
      </p:sp>
      <p:sp>
        <p:nvSpPr>
          <p:cNvPr id="7" name="Rectangle 6">
            <a:extLst>
              <a:ext uri="{FF2B5EF4-FFF2-40B4-BE49-F238E27FC236}">
                <a16:creationId xmlns:a16="http://schemas.microsoft.com/office/drawing/2014/main" id="{C74C8DDD-696E-2CC1-125F-62A42092D3BC}"/>
              </a:ext>
            </a:extLst>
          </p:cNvPr>
          <p:cNvSpPr/>
          <p:nvPr/>
        </p:nvSpPr>
        <p:spPr>
          <a:xfrm>
            <a:off x="4654252" y="2535282"/>
            <a:ext cx="2952324" cy="3108543"/>
          </a:xfrm>
          <a:prstGeom prst="rect">
            <a:avLst/>
          </a:prstGeom>
        </p:spPr>
        <p:txBody>
          <a:bodyPr wrap="square">
            <a:spAutoFit/>
          </a:bodyPr>
          <a:lstStyle/>
          <a:p>
            <a:pPr marL="285750" indent="-285750">
              <a:spcAft>
                <a:spcPts val="1200"/>
              </a:spcAft>
              <a:buFont typeface="Arial" panose="020B0604020202020204" pitchFamily="34" charset="0"/>
              <a:buChar char="•"/>
            </a:pPr>
            <a:r>
              <a:rPr lang="en-US" sz="1600" dirty="0" err="1">
                <a:solidFill>
                  <a:prstClr val="black">
                    <a:lumMod val="50000"/>
                    <a:lumOff val="50000"/>
                  </a:prstClr>
                </a:solidFill>
                <a:latin typeface="Aptos" panose="020B0004020202020204" pitchFamily="34" charset="0"/>
              </a:rPr>
              <a:t>L’instabilité</a:t>
            </a:r>
            <a:r>
              <a:rPr lang="en-US" sz="1600" dirty="0">
                <a:solidFill>
                  <a:prstClr val="black">
                    <a:lumMod val="50000"/>
                    <a:lumOff val="50000"/>
                  </a:prstClr>
                </a:solidFill>
                <a:latin typeface="Aptos" panose="020B0004020202020204" pitchFamily="34" charset="0"/>
              </a:rPr>
              <a:t> politique a fait augmenter le </a:t>
            </a:r>
            <a:r>
              <a:rPr lang="en-US" sz="1600" dirty="0" err="1">
                <a:solidFill>
                  <a:prstClr val="black">
                    <a:lumMod val="50000"/>
                    <a:lumOff val="50000"/>
                  </a:prstClr>
                </a:solidFill>
                <a:latin typeface="Aptos" panose="020B0004020202020204" pitchFamily="34" charset="0"/>
              </a:rPr>
              <a:t>taux</a:t>
            </a:r>
            <a:r>
              <a:rPr lang="en-US" sz="1600" dirty="0">
                <a:solidFill>
                  <a:prstClr val="black">
                    <a:lumMod val="50000"/>
                    <a:lumOff val="50000"/>
                  </a:prstClr>
                </a:solidFill>
                <a:latin typeface="Aptos" panose="020B0004020202020204" pitchFamily="34" charset="0"/>
              </a:rPr>
              <a:t> de change à un </a:t>
            </a:r>
            <a:r>
              <a:rPr lang="en-US" sz="1600" dirty="0" err="1">
                <a:solidFill>
                  <a:prstClr val="black">
                    <a:lumMod val="50000"/>
                    <a:lumOff val="50000"/>
                  </a:prstClr>
                </a:solidFill>
                <a:latin typeface="Aptos" panose="020B0004020202020204" pitchFamily="34" charset="0"/>
              </a:rPr>
              <a:t>rythme</a:t>
            </a:r>
            <a:r>
              <a:rPr lang="en-US" sz="1600" dirty="0">
                <a:solidFill>
                  <a:prstClr val="black">
                    <a:lumMod val="50000"/>
                    <a:lumOff val="50000"/>
                  </a:prstClr>
                </a:solidFill>
                <a:latin typeface="Aptos" panose="020B0004020202020204" pitchFamily="34" charset="0"/>
              </a:rPr>
              <a:t> qui </a:t>
            </a:r>
            <a:r>
              <a:rPr lang="en-US" sz="1600" dirty="0" err="1">
                <a:solidFill>
                  <a:prstClr val="black">
                    <a:lumMod val="50000"/>
                    <a:lumOff val="50000"/>
                  </a:prstClr>
                </a:solidFill>
                <a:latin typeface="Aptos" panose="020B0004020202020204" pitchFamily="34" charset="0"/>
              </a:rPr>
              <a:t>réduit</a:t>
            </a:r>
            <a:r>
              <a:rPr lang="en-US" sz="1600" dirty="0">
                <a:solidFill>
                  <a:prstClr val="black">
                    <a:lumMod val="50000"/>
                    <a:lumOff val="50000"/>
                  </a:prstClr>
                </a:solidFill>
                <a:latin typeface="Aptos" panose="020B0004020202020204" pitchFamily="34" charset="0"/>
              </a:rPr>
              <a:t> au silence les plus </a:t>
            </a:r>
            <a:r>
              <a:rPr lang="en-US" sz="1600" dirty="0" err="1">
                <a:solidFill>
                  <a:prstClr val="black">
                    <a:lumMod val="50000"/>
                    <a:lumOff val="50000"/>
                  </a:prstClr>
                </a:solidFill>
                <a:latin typeface="Aptos" panose="020B0004020202020204" pitchFamily="34" charset="0"/>
              </a:rPr>
              <a:t>fameux</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économistes</a:t>
            </a:r>
            <a:r>
              <a:rPr lang="en-US" sz="1600" dirty="0">
                <a:solidFill>
                  <a:prstClr val="black">
                    <a:lumMod val="50000"/>
                    <a:lumOff val="50000"/>
                  </a:prstClr>
                </a:solidFill>
                <a:latin typeface="Aptos" panose="020B0004020202020204" pitchFamily="34" charset="0"/>
              </a:rPr>
              <a:t>;</a:t>
            </a:r>
          </a:p>
          <a:p>
            <a:pPr marL="285750" indent="-285750">
              <a:spcAft>
                <a:spcPts val="1200"/>
              </a:spcAft>
              <a:buFont typeface="Arial" panose="020B0604020202020204" pitchFamily="34" charset="0"/>
              <a:buChar char="•"/>
            </a:pPr>
            <a:r>
              <a:rPr lang="en-US" sz="1600" dirty="0">
                <a:solidFill>
                  <a:prstClr val="black">
                    <a:lumMod val="50000"/>
                    <a:lumOff val="50000"/>
                  </a:prstClr>
                </a:solidFill>
                <a:latin typeface="Aptos" panose="020B0004020202020204" pitchFamily="34" charset="0"/>
              </a:rPr>
              <a:t>Ce </a:t>
            </a:r>
            <a:r>
              <a:rPr lang="en-US" sz="1600" dirty="0" err="1">
                <a:solidFill>
                  <a:prstClr val="black">
                    <a:lumMod val="50000"/>
                    <a:lumOff val="50000"/>
                  </a:prstClr>
                </a:solidFill>
                <a:latin typeface="Aptos" panose="020B0004020202020204" pitchFamily="34" charset="0"/>
              </a:rPr>
              <a:t>n’est</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que</a:t>
            </a:r>
            <a:r>
              <a:rPr lang="en-US" sz="1600" dirty="0">
                <a:solidFill>
                  <a:prstClr val="black">
                    <a:lumMod val="50000"/>
                    <a:lumOff val="50000"/>
                  </a:prstClr>
                </a:solidFill>
                <a:latin typeface="Aptos" panose="020B0004020202020204" pitchFamily="34" charset="0"/>
              </a:rPr>
              <a:t> vers 2015, à </a:t>
            </a:r>
            <a:r>
              <a:rPr lang="en-US" sz="1600" dirty="0" err="1">
                <a:solidFill>
                  <a:prstClr val="black">
                    <a:lumMod val="50000"/>
                    <a:lumOff val="50000"/>
                  </a:prstClr>
                </a:solidFill>
                <a:latin typeface="Aptos" panose="020B0004020202020204" pitchFamily="34" charset="0"/>
              </a:rPr>
              <a:t>l’approche</a:t>
            </a:r>
            <a:r>
              <a:rPr lang="en-US" sz="1600" dirty="0">
                <a:solidFill>
                  <a:prstClr val="black">
                    <a:lumMod val="50000"/>
                    <a:lumOff val="50000"/>
                  </a:prstClr>
                </a:solidFill>
                <a:latin typeface="Aptos" panose="020B0004020202020204" pitchFamily="34" charset="0"/>
              </a:rPr>
              <a:t> des </a:t>
            </a:r>
            <a:r>
              <a:rPr lang="en-US" sz="1600" dirty="0" err="1">
                <a:solidFill>
                  <a:prstClr val="black">
                    <a:lumMod val="50000"/>
                    <a:lumOff val="50000"/>
                  </a:prstClr>
                </a:solidFill>
                <a:latin typeface="Aptos" panose="020B0004020202020204" pitchFamily="34" charset="0"/>
              </a:rPr>
              <a:t>élections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que</a:t>
            </a:r>
            <a:r>
              <a:rPr lang="en-US" sz="1600" dirty="0">
                <a:solidFill>
                  <a:prstClr val="black">
                    <a:lumMod val="50000"/>
                    <a:lumOff val="50000"/>
                  </a:prstClr>
                </a:solidFill>
                <a:latin typeface="Aptos" panose="020B0004020202020204" pitchFamily="34" charset="0"/>
              </a:rPr>
              <a:t> la </a:t>
            </a:r>
            <a:r>
              <a:rPr lang="en-US" sz="1600" dirty="0" err="1">
                <a:solidFill>
                  <a:prstClr val="black">
                    <a:lumMod val="50000"/>
                    <a:lumOff val="50000"/>
                  </a:prstClr>
                </a:solidFill>
                <a:latin typeface="Aptos" panose="020B0004020202020204" pitchFamily="34" charset="0"/>
              </a:rPr>
              <a:t>série</a:t>
            </a:r>
            <a:r>
              <a:rPr lang="en-US" sz="1600" dirty="0">
                <a:solidFill>
                  <a:prstClr val="black">
                    <a:lumMod val="50000"/>
                    <a:lumOff val="50000"/>
                  </a:prstClr>
                </a:solidFill>
                <a:latin typeface="Aptos" panose="020B0004020202020204" pitchFamily="34" charset="0"/>
              </a:rPr>
              <a:t> a commence à augmenter </a:t>
            </a:r>
            <a:r>
              <a:rPr lang="en-US" sz="1600" dirty="0" err="1">
                <a:solidFill>
                  <a:prstClr val="black">
                    <a:lumMod val="50000"/>
                    <a:lumOff val="50000"/>
                  </a:prstClr>
                </a:solidFill>
                <a:latin typeface="Aptos" panose="020B0004020202020204" pitchFamily="34" charset="0"/>
              </a:rPr>
              <a:t>rapidement</a:t>
            </a:r>
            <a:r>
              <a:rPr lang="en-US" sz="1600" dirty="0">
                <a:solidFill>
                  <a:prstClr val="black">
                    <a:lumMod val="50000"/>
                    <a:lumOff val="50000"/>
                  </a:prstClr>
                </a:solidFill>
                <a:latin typeface="Aptos" panose="020B0004020202020204" pitchFamily="34" charset="0"/>
              </a:rPr>
              <a:t> (voir figure II.2.2.2)</a:t>
            </a:r>
          </a:p>
          <a:p>
            <a:pPr marL="285750" indent="-285750">
              <a:spcAft>
                <a:spcPts val="1200"/>
              </a:spcAft>
              <a:buFont typeface="Arial" panose="020B0604020202020204" pitchFamily="34" charset="0"/>
              <a:buChar char="•"/>
            </a:pPr>
            <a:endParaRPr lang="en-US" sz="1600" dirty="0">
              <a:solidFill>
                <a:prstClr val="black">
                  <a:lumMod val="50000"/>
                  <a:lumOff val="50000"/>
                </a:prstClr>
              </a:solidFill>
              <a:latin typeface="Aptos" panose="020B0004020202020204" pitchFamily="34" charset="0"/>
            </a:endParaRPr>
          </a:p>
        </p:txBody>
      </p:sp>
      <p:sp>
        <p:nvSpPr>
          <p:cNvPr id="8" name="Rectangle 7">
            <a:extLst>
              <a:ext uri="{FF2B5EF4-FFF2-40B4-BE49-F238E27FC236}">
                <a16:creationId xmlns:a16="http://schemas.microsoft.com/office/drawing/2014/main" id="{5C55000B-20E7-9E10-A18B-0DE525BD7AC1}"/>
              </a:ext>
            </a:extLst>
          </p:cNvPr>
          <p:cNvSpPr/>
          <p:nvPr/>
        </p:nvSpPr>
        <p:spPr>
          <a:xfrm>
            <a:off x="8500563" y="2535282"/>
            <a:ext cx="3078822" cy="2954655"/>
          </a:xfrm>
          <a:prstGeom prst="rect">
            <a:avLst/>
          </a:prstGeom>
        </p:spPr>
        <p:txBody>
          <a:bodyPr wrap="square">
            <a:spAutoFit/>
          </a:bodyPr>
          <a:lstStyle/>
          <a:p>
            <a:pPr marL="285750" indent="-285750">
              <a:spcAft>
                <a:spcPts val="1200"/>
              </a:spcAft>
              <a:buFont typeface="Arial" panose="020B0604020202020204" pitchFamily="34" charset="0"/>
              <a:buChar char="•"/>
            </a:pPr>
            <a:r>
              <a:rPr lang="en-US" sz="1600" dirty="0">
                <a:solidFill>
                  <a:prstClr val="black">
                    <a:lumMod val="50000"/>
                    <a:lumOff val="50000"/>
                  </a:prstClr>
                </a:solidFill>
                <a:latin typeface="Aptos" panose="020B0004020202020204" pitchFamily="34" charset="0"/>
              </a:rPr>
              <a:t>Qui </a:t>
            </a:r>
            <a:r>
              <a:rPr lang="en-US" sz="1600" dirty="0" err="1">
                <a:solidFill>
                  <a:prstClr val="black">
                    <a:lumMod val="50000"/>
                    <a:lumOff val="50000"/>
                  </a:prstClr>
                </a:solidFill>
                <a:latin typeface="Aptos" panose="020B0004020202020204" pitchFamily="34" charset="0"/>
              </a:rPr>
              <a:t>dit</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hausse</a:t>
            </a:r>
            <a:r>
              <a:rPr lang="en-US" sz="1600" dirty="0">
                <a:solidFill>
                  <a:prstClr val="black">
                    <a:lumMod val="50000"/>
                    <a:lumOff val="50000"/>
                  </a:prstClr>
                </a:solidFill>
                <a:latin typeface="Aptos" panose="020B0004020202020204" pitchFamily="34" charset="0"/>
              </a:rPr>
              <a:t> du </a:t>
            </a:r>
            <a:r>
              <a:rPr lang="en-US" sz="1600" dirty="0" err="1">
                <a:solidFill>
                  <a:prstClr val="black">
                    <a:lumMod val="50000"/>
                    <a:lumOff val="50000"/>
                  </a:prstClr>
                </a:solidFill>
                <a:latin typeface="Aptos" panose="020B0004020202020204" pitchFamily="34" charset="0"/>
              </a:rPr>
              <a:t>taux</a:t>
            </a:r>
            <a:r>
              <a:rPr lang="en-US" sz="1600" dirty="0">
                <a:solidFill>
                  <a:prstClr val="black">
                    <a:lumMod val="50000"/>
                    <a:lumOff val="50000"/>
                  </a:prstClr>
                </a:solidFill>
                <a:latin typeface="Aptos" panose="020B0004020202020204" pitchFamily="34" charset="0"/>
              </a:rPr>
              <a:t> de change, </a:t>
            </a:r>
            <a:r>
              <a:rPr lang="en-US" sz="1600" dirty="0" err="1">
                <a:solidFill>
                  <a:prstClr val="black">
                    <a:lumMod val="50000"/>
                    <a:lumOff val="50000"/>
                  </a:prstClr>
                </a:solidFill>
                <a:latin typeface="Aptos" panose="020B0004020202020204" pitchFamily="34" charset="0"/>
              </a:rPr>
              <a:t>dit</a:t>
            </a:r>
            <a:r>
              <a:rPr lang="en-US" sz="1600" dirty="0">
                <a:solidFill>
                  <a:prstClr val="black">
                    <a:lumMod val="50000"/>
                    <a:lumOff val="50000"/>
                  </a:prstClr>
                </a:solidFill>
                <a:latin typeface="Aptos" panose="020B0004020202020204" pitchFamily="34" charset="0"/>
              </a:rPr>
              <a:t> diminution du </a:t>
            </a:r>
            <a:r>
              <a:rPr lang="en-US" sz="1600" dirty="0" err="1">
                <a:solidFill>
                  <a:prstClr val="black">
                    <a:lumMod val="50000"/>
                    <a:lumOff val="50000"/>
                  </a:prstClr>
                </a:solidFill>
                <a:latin typeface="Aptos" panose="020B0004020202020204" pitchFamily="34" charset="0"/>
              </a:rPr>
              <a:t>pouvoir</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d’achat</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puisque</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notre</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économie</a:t>
            </a:r>
            <a:r>
              <a:rPr lang="en-US" sz="1600" dirty="0">
                <a:solidFill>
                  <a:prstClr val="black">
                    <a:lumMod val="50000"/>
                    <a:lumOff val="50000"/>
                  </a:prstClr>
                </a:solidFill>
                <a:latin typeface="Aptos" panose="020B0004020202020204" pitchFamily="34" charset="0"/>
              </a:rPr>
              <a:t> depend </a:t>
            </a:r>
            <a:r>
              <a:rPr lang="en-US" sz="1600" dirty="0" err="1">
                <a:solidFill>
                  <a:prstClr val="black">
                    <a:lumMod val="50000"/>
                    <a:lumOff val="50000"/>
                  </a:prstClr>
                </a:solidFill>
                <a:latin typeface="Aptos" panose="020B0004020202020204" pitchFamily="34" charset="0"/>
              </a:rPr>
              <a:t>fortement</a:t>
            </a:r>
            <a:r>
              <a:rPr lang="en-US" sz="1600" dirty="0">
                <a:solidFill>
                  <a:prstClr val="black">
                    <a:lumMod val="50000"/>
                    <a:lumOff val="50000"/>
                  </a:prstClr>
                </a:solidFill>
                <a:latin typeface="Aptos" panose="020B0004020202020204" pitchFamily="34" charset="0"/>
              </a:rPr>
              <a:t> des intrants de </a:t>
            </a:r>
            <a:r>
              <a:rPr lang="en-US" sz="1600" dirty="0" err="1">
                <a:solidFill>
                  <a:prstClr val="black">
                    <a:lumMod val="50000"/>
                    <a:lumOff val="50000"/>
                  </a:prstClr>
                </a:solidFill>
                <a:latin typeface="Aptos" panose="020B0004020202020204" pitchFamily="34" charset="0"/>
              </a:rPr>
              <a:t>l’extérieur</a:t>
            </a:r>
            <a:r>
              <a:rPr lang="en-US" sz="1600" dirty="0">
                <a:solidFill>
                  <a:prstClr val="black">
                    <a:lumMod val="50000"/>
                    <a:lumOff val="50000"/>
                  </a:prstClr>
                </a:solidFill>
                <a:latin typeface="Aptos" panose="020B0004020202020204" pitchFamily="34" charset="0"/>
              </a:rPr>
              <a:t>;</a:t>
            </a:r>
          </a:p>
          <a:p>
            <a:pPr marL="285750" indent="-285750">
              <a:spcAft>
                <a:spcPts val="1200"/>
              </a:spcAft>
              <a:buFont typeface="Arial" panose="020B0604020202020204" pitchFamily="34" charset="0"/>
              <a:buChar char="•"/>
            </a:pPr>
            <a:r>
              <a:rPr lang="en-US" sz="1600" dirty="0">
                <a:solidFill>
                  <a:prstClr val="black">
                    <a:lumMod val="50000"/>
                    <a:lumOff val="50000"/>
                  </a:prstClr>
                </a:solidFill>
                <a:latin typeface="Aptos" panose="020B0004020202020204" pitchFamily="34" charset="0"/>
              </a:rPr>
              <a:t>Les manifestations de la </a:t>
            </a:r>
            <a:r>
              <a:rPr lang="en-US" sz="1600" dirty="0" err="1">
                <a:solidFill>
                  <a:prstClr val="black">
                    <a:lumMod val="50000"/>
                    <a:lumOff val="50000"/>
                  </a:prstClr>
                </a:solidFill>
                <a:latin typeface="Aptos" panose="020B0004020202020204" pitchFamily="34" charset="0"/>
              </a:rPr>
              <a:t>période</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électorale</a:t>
            </a:r>
            <a:r>
              <a:rPr lang="en-US" sz="1600" dirty="0">
                <a:solidFill>
                  <a:prstClr val="black">
                    <a:lumMod val="50000"/>
                    <a:lumOff val="50000"/>
                  </a:prstClr>
                </a:solidFill>
                <a:latin typeface="Aptos" panose="020B0004020202020204" pitchFamily="34" charset="0"/>
              </a:rPr>
              <a:t> (2015), les </a:t>
            </a:r>
            <a:r>
              <a:rPr lang="en-US" sz="1600" dirty="0" err="1">
                <a:solidFill>
                  <a:prstClr val="black">
                    <a:lumMod val="50000"/>
                    <a:lumOff val="50000"/>
                  </a:prstClr>
                </a:solidFill>
                <a:latin typeface="Aptos" panose="020B0004020202020204" pitchFamily="34" charset="0"/>
              </a:rPr>
              <a:t>épisodes</a:t>
            </a:r>
            <a:r>
              <a:rPr lang="en-US" sz="1600" dirty="0">
                <a:solidFill>
                  <a:prstClr val="black">
                    <a:lumMod val="50000"/>
                    <a:lumOff val="50000"/>
                  </a:prstClr>
                </a:solidFill>
                <a:latin typeface="Aptos" panose="020B0004020202020204" pitchFamily="34" charset="0"/>
              </a:rPr>
              <a:t> de “</a:t>
            </a:r>
            <a:r>
              <a:rPr lang="en-US" sz="1600" dirty="0" err="1">
                <a:solidFill>
                  <a:prstClr val="black">
                    <a:lumMod val="50000"/>
                    <a:lumOff val="50000"/>
                  </a:prstClr>
                </a:solidFill>
                <a:latin typeface="Aptos" panose="020B0004020202020204" pitchFamily="34" charset="0"/>
              </a:rPr>
              <a:t>Peyi</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Lòk</a:t>
            </a:r>
            <a:r>
              <a:rPr lang="en-US" sz="1600" dirty="0">
                <a:solidFill>
                  <a:prstClr val="black">
                    <a:lumMod val="50000"/>
                    <a:lumOff val="50000"/>
                  </a:prstClr>
                </a:solidFill>
                <a:latin typeface="Aptos" panose="020B0004020202020204" pitchFamily="34" charset="0"/>
              </a:rPr>
              <a:t>” (2016-2018) </a:t>
            </a:r>
            <a:r>
              <a:rPr lang="en-US" sz="1600" dirty="0" err="1">
                <a:solidFill>
                  <a:prstClr val="black">
                    <a:lumMod val="50000"/>
                    <a:lumOff val="50000"/>
                  </a:prstClr>
                </a:solidFill>
                <a:latin typeface="Aptos" panose="020B0004020202020204" pitchFamily="34" charset="0"/>
              </a:rPr>
              <a:t>ont</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aggravé</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l’inflation</a:t>
            </a:r>
            <a:r>
              <a:rPr lang="en-US" sz="1600" dirty="0">
                <a:solidFill>
                  <a:prstClr val="black">
                    <a:lumMod val="50000"/>
                    <a:lumOff val="50000"/>
                  </a:prstClr>
                </a:solidFill>
                <a:latin typeface="Aptos" panose="020B0004020202020204" pitchFamily="34" charset="0"/>
              </a:rPr>
              <a:t> (voir figure II.2.2.3)</a:t>
            </a:r>
          </a:p>
        </p:txBody>
      </p:sp>
      <p:sp>
        <p:nvSpPr>
          <p:cNvPr id="9" name="Rectangle 8">
            <a:extLst>
              <a:ext uri="{FF2B5EF4-FFF2-40B4-BE49-F238E27FC236}">
                <a16:creationId xmlns:a16="http://schemas.microsoft.com/office/drawing/2014/main" id="{EAC78A4A-D467-B851-5EA5-139F43A7BCAB}"/>
              </a:ext>
            </a:extLst>
          </p:cNvPr>
          <p:cNvSpPr/>
          <p:nvPr/>
        </p:nvSpPr>
        <p:spPr>
          <a:xfrm>
            <a:off x="621988" y="1003955"/>
            <a:ext cx="10957387" cy="984885"/>
          </a:xfrm>
          <a:prstGeom prst="rect">
            <a:avLst/>
          </a:prstGeom>
        </p:spPr>
        <p:txBody>
          <a:bodyPr wrap="square">
            <a:spAutoFit/>
          </a:bodyPr>
          <a:lstStyle/>
          <a:p>
            <a:pPr>
              <a:spcAft>
                <a:spcPts val="1200"/>
              </a:spcAft>
            </a:pPr>
            <a:r>
              <a:rPr lang="en-US" sz="1600" dirty="0">
                <a:solidFill>
                  <a:prstClr val="black">
                    <a:lumMod val="50000"/>
                    <a:lumOff val="50000"/>
                  </a:prstClr>
                </a:solidFill>
                <a:latin typeface="Aptos" panose="020B0004020202020204" pitchFamily="34" charset="0"/>
              </a:rPr>
              <a:t>Le choix </a:t>
            </a:r>
            <a:r>
              <a:rPr lang="en-US" sz="1600" dirty="0" err="1">
                <a:solidFill>
                  <a:prstClr val="black">
                    <a:lumMod val="50000"/>
                    <a:lumOff val="50000"/>
                  </a:prstClr>
                </a:solidFill>
                <a:latin typeface="Aptos" panose="020B0004020202020204" pitchFamily="34" charset="0"/>
              </a:rPr>
              <a:t>d’évoquer</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ces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agrégats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en</a:t>
            </a:r>
            <a:r>
              <a:rPr lang="en-US" sz="1600" dirty="0">
                <a:solidFill>
                  <a:prstClr val="black">
                    <a:lumMod val="50000"/>
                    <a:lumOff val="50000"/>
                  </a:prstClr>
                </a:solidFill>
                <a:latin typeface="Aptos" panose="020B0004020202020204" pitchFamily="34" charset="0"/>
              </a:rPr>
              <a:t> particulier </a:t>
            </a:r>
            <a:r>
              <a:rPr lang="en-US" sz="1600" dirty="0" err="1">
                <a:solidFill>
                  <a:prstClr val="black">
                    <a:lumMod val="50000"/>
                    <a:lumOff val="50000"/>
                  </a:prstClr>
                </a:solidFill>
                <a:latin typeface="Aptos" panose="020B0004020202020204" pitchFamily="34" charset="0"/>
              </a:rPr>
              <a:t>prend</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sa</a:t>
            </a:r>
            <a:r>
              <a:rPr lang="en-US" sz="1600" dirty="0">
                <a:solidFill>
                  <a:prstClr val="black">
                    <a:lumMod val="50000"/>
                    <a:lumOff val="50000"/>
                  </a:prstClr>
                </a:solidFill>
                <a:latin typeface="Aptos" panose="020B0004020202020204" pitchFamily="34" charset="0"/>
              </a:rPr>
              <a:t> raison d’être dans la revue de </a:t>
            </a:r>
            <a:r>
              <a:rPr lang="en-US" sz="1600" dirty="0" err="1">
                <a:solidFill>
                  <a:prstClr val="black">
                    <a:lumMod val="50000"/>
                    <a:lumOff val="50000"/>
                  </a:prstClr>
                </a:solidFill>
                <a:latin typeface="Aptos" panose="020B0004020202020204" pitchFamily="34" charset="0"/>
              </a:rPr>
              <a:t>littérature</a:t>
            </a:r>
            <a:r>
              <a:rPr lang="en-US" sz="1600" dirty="0">
                <a:solidFill>
                  <a:prstClr val="black">
                    <a:lumMod val="50000"/>
                    <a:lumOff val="50000"/>
                  </a:prstClr>
                </a:solidFill>
                <a:latin typeface="Aptos" panose="020B0004020202020204" pitchFamily="34" charset="0"/>
              </a:rPr>
              <a:t> qui </a:t>
            </a:r>
            <a:r>
              <a:rPr lang="en-US" sz="1600" dirty="0" err="1">
                <a:solidFill>
                  <a:prstClr val="black">
                    <a:lumMod val="50000"/>
                    <a:lumOff val="50000"/>
                  </a:prstClr>
                </a:solidFill>
                <a:latin typeface="Aptos" panose="020B0004020202020204" pitchFamily="34" charset="0"/>
              </a:rPr>
              <a:t>postule</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qu’il</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existe</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une</a:t>
            </a:r>
            <a:r>
              <a:rPr lang="en-US" sz="1600" dirty="0">
                <a:solidFill>
                  <a:prstClr val="black">
                    <a:lumMod val="50000"/>
                    <a:lumOff val="50000"/>
                  </a:prstClr>
                </a:solidFill>
                <a:latin typeface="Aptos" panose="020B0004020202020204" pitchFamily="34" charset="0"/>
              </a:rPr>
              <a:t> interaction entre les motifs des </a:t>
            </a:r>
            <a:r>
              <a:rPr lang="en-US" sz="1600" dirty="0" err="1">
                <a:solidFill>
                  <a:prstClr val="black">
                    <a:lumMod val="50000"/>
                    <a:lumOff val="50000"/>
                  </a:prstClr>
                </a:solidFill>
                <a:latin typeface="Aptos" panose="020B0004020202020204" pitchFamily="34" charset="0"/>
              </a:rPr>
              <a:t>transferts</a:t>
            </a:r>
            <a:r>
              <a:rPr lang="en-US" sz="1600" dirty="0">
                <a:solidFill>
                  <a:prstClr val="black">
                    <a:lumMod val="50000"/>
                    <a:lumOff val="50000"/>
                  </a:prstClr>
                </a:solidFill>
                <a:latin typeface="Aptos" panose="020B0004020202020204" pitchFamily="34" charset="0"/>
              </a:rPr>
              <a:t> et la situation de la famille du migrant </a:t>
            </a:r>
            <a:r>
              <a:rPr lang="en-US" sz="1600" dirty="0" err="1">
                <a:solidFill>
                  <a:prstClr val="black">
                    <a:lumMod val="50000"/>
                    <a:lumOff val="50000"/>
                  </a:prstClr>
                </a:solidFill>
                <a:latin typeface="Aptos" panose="020B0004020202020204" pitchFamily="34" charset="0"/>
              </a:rPr>
              <a:t>resté</a:t>
            </a:r>
            <a:r>
              <a:rPr lang="en-US" sz="1600" dirty="0">
                <a:solidFill>
                  <a:prstClr val="black">
                    <a:lumMod val="50000"/>
                    <a:lumOff val="50000"/>
                  </a:prstClr>
                </a:solidFill>
                <a:latin typeface="Aptos" panose="020B0004020202020204" pitchFamily="34" charset="0"/>
              </a:rPr>
              <a:t> dans le pays </a:t>
            </a:r>
            <a:r>
              <a:rPr lang="en-US" sz="1600" dirty="0" err="1">
                <a:solidFill>
                  <a:prstClr val="black">
                    <a:lumMod val="50000"/>
                    <a:lumOff val="50000"/>
                  </a:prstClr>
                </a:solidFill>
                <a:latin typeface="Aptos" panose="020B0004020202020204" pitchFamily="34" charset="0"/>
              </a:rPr>
              <a:t>d’accueil</a:t>
            </a:r>
            <a:endParaRPr lang="en-US" sz="1600" dirty="0">
              <a:solidFill>
                <a:prstClr val="black">
                  <a:lumMod val="50000"/>
                  <a:lumOff val="50000"/>
                </a:prstClr>
              </a:solidFill>
              <a:latin typeface="Aptos" panose="020B0004020202020204" pitchFamily="34" charset="0"/>
            </a:endParaRPr>
          </a:p>
          <a:p>
            <a:pPr marL="285750" indent="-285750">
              <a:spcAft>
                <a:spcPts val="1200"/>
              </a:spcAft>
              <a:buFont typeface="Arial" panose="020B0604020202020204" pitchFamily="34" charset="0"/>
              <a:buChar char="•"/>
            </a:pPr>
            <a:endParaRPr lang="en-US" sz="1600" dirty="0">
              <a:solidFill>
                <a:prstClr val="black">
                  <a:lumMod val="50000"/>
                  <a:lumOff val="50000"/>
                </a:prstClr>
              </a:solidFill>
              <a:latin typeface="Aptos" panose="020B0004020202020204" pitchFamily="34" charset="0"/>
            </a:endParaRPr>
          </a:p>
        </p:txBody>
      </p:sp>
    </p:spTree>
    <p:extLst>
      <p:ext uri="{BB962C8B-B14F-4D97-AF65-F5344CB8AC3E}">
        <p14:creationId xmlns:p14="http://schemas.microsoft.com/office/powerpoint/2010/main" val="3452017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4CFBF-FF64-88E3-26BD-F25A4F1F9BA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EF9AA93-F57B-3AB7-5F2F-CEE7C22ED5B6}"/>
              </a:ext>
            </a:extLst>
          </p:cNvPr>
          <p:cNvPicPr>
            <a:picLocks noChangeAspect="1"/>
          </p:cNvPicPr>
          <p:nvPr/>
        </p:nvPicPr>
        <p:blipFill>
          <a:blip r:embed="rId2">
            <a:extLst>
              <a:ext uri="{28A0092B-C50C-407E-A947-70E740481C1C}">
                <a14:useLocalDpi xmlns:a14="http://schemas.microsoft.com/office/drawing/2010/main" val="0"/>
              </a:ext>
            </a:extLst>
          </a:blip>
          <a:srcRect l="1339" r="1339"/>
          <a:stretch/>
        </p:blipFill>
        <p:spPr>
          <a:xfrm>
            <a:off x="120650" y="68367"/>
            <a:ext cx="11947525" cy="6721266"/>
          </a:xfrm>
          <a:prstGeom prst="rect">
            <a:avLst/>
          </a:prstGeom>
          <a:noFill/>
        </p:spPr>
      </p:pic>
    </p:spTree>
    <p:extLst>
      <p:ext uri="{BB962C8B-B14F-4D97-AF65-F5344CB8AC3E}">
        <p14:creationId xmlns:p14="http://schemas.microsoft.com/office/powerpoint/2010/main" val="1312742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7ED4E-9016-5C5B-A88F-5682E6F939C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1EBC66C-7B3B-2DCE-DB6B-C82AFA75C660}"/>
              </a:ext>
            </a:extLst>
          </p:cNvPr>
          <p:cNvPicPr>
            <a:picLocks noChangeAspect="1"/>
          </p:cNvPicPr>
          <p:nvPr/>
        </p:nvPicPr>
        <p:blipFill>
          <a:blip r:embed="rId2"/>
          <a:stretch>
            <a:fillRect/>
          </a:stretch>
        </p:blipFill>
        <p:spPr>
          <a:xfrm>
            <a:off x="120650" y="471989"/>
            <a:ext cx="11947525" cy="5914023"/>
          </a:xfrm>
          <a:prstGeom prst="rect">
            <a:avLst/>
          </a:prstGeom>
          <a:noFill/>
        </p:spPr>
      </p:pic>
    </p:spTree>
    <p:extLst>
      <p:ext uri="{BB962C8B-B14F-4D97-AF65-F5344CB8AC3E}">
        <p14:creationId xmlns:p14="http://schemas.microsoft.com/office/powerpoint/2010/main" val="1171542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609441" y="274639"/>
            <a:ext cx="10969943" cy="711081"/>
          </a:xfrm>
        </p:spPr>
        <p:txBody>
          <a:bodyPr/>
          <a:lstStyle/>
          <a:p>
            <a:pPr algn="ctr"/>
            <a:r>
              <a:rPr lang="en-IN" b="1" dirty="0" err="1">
                <a:solidFill>
                  <a:schemeClr val="accent4"/>
                </a:solidFill>
                <a:latin typeface="Open Sans" panose="020B0606030504020204" pitchFamily="34" charset="0"/>
                <a:ea typeface="Open Sans" panose="020B0606030504020204" pitchFamily="34" charset="0"/>
                <a:cs typeface="Open Sans" panose="020B0606030504020204" pitchFamily="34" charset="0"/>
              </a:rPr>
              <a:t>Dédicaces</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smtClean="0"/>
              <a:pPr/>
              <a:t>3</a:t>
            </a:fld>
            <a:endParaRPr lang="en-US" dirty="0"/>
          </a:p>
        </p:txBody>
      </p:sp>
      <p:sp>
        <p:nvSpPr>
          <p:cNvPr id="3" name="Rectangle 2">
            <a:extLst>
              <a:ext uri="{FF2B5EF4-FFF2-40B4-BE49-F238E27FC236}">
                <a16:creationId xmlns:a16="http://schemas.microsoft.com/office/drawing/2014/main" id="{5894F061-C4BB-415E-AE67-702BEF2778E4}"/>
              </a:ext>
            </a:extLst>
          </p:cNvPr>
          <p:cNvSpPr/>
          <p:nvPr/>
        </p:nvSpPr>
        <p:spPr>
          <a:xfrm>
            <a:off x="1009002" y="1520669"/>
            <a:ext cx="855097" cy="8550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01</a:t>
            </a:r>
          </a:p>
        </p:txBody>
      </p:sp>
      <p:grpSp>
        <p:nvGrpSpPr>
          <p:cNvPr id="5" name="Group 4">
            <a:extLst>
              <a:ext uri="{FF2B5EF4-FFF2-40B4-BE49-F238E27FC236}">
                <a16:creationId xmlns:a16="http://schemas.microsoft.com/office/drawing/2014/main" id="{F56E845C-2759-47D9-875C-DEF51161D1C7}"/>
              </a:ext>
            </a:extLst>
          </p:cNvPr>
          <p:cNvGrpSpPr/>
          <p:nvPr/>
        </p:nvGrpSpPr>
        <p:grpSpPr>
          <a:xfrm>
            <a:off x="2141694" y="1463351"/>
            <a:ext cx="3403812" cy="754289"/>
            <a:chOff x="2258552" y="1428710"/>
            <a:chExt cx="3403812" cy="754289"/>
          </a:xfrm>
        </p:grpSpPr>
        <p:sp>
          <p:nvSpPr>
            <p:cNvPr id="16" name="Rectangle 15">
              <a:extLst>
                <a:ext uri="{FF2B5EF4-FFF2-40B4-BE49-F238E27FC236}">
                  <a16:creationId xmlns:a16="http://schemas.microsoft.com/office/drawing/2014/main" id="{9FD9946F-3188-4C05-996D-2BE8F0C6AEA2}"/>
                </a:ext>
              </a:extLst>
            </p:cNvPr>
            <p:cNvSpPr/>
            <p:nvPr/>
          </p:nvSpPr>
          <p:spPr>
            <a:xfrm>
              <a:off x="2258552" y="1875222"/>
              <a:ext cx="3403812" cy="307777"/>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Notre ensemble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référentiel</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3885472A-F1BF-4A1D-B485-268233117D26}"/>
                </a:ext>
              </a:extLst>
            </p:cNvPr>
            <p:cNvSpPr/>
            <p:nvPr/>
          </p:nvSpPr>
          <p:spPr>
            <a:xfrm>
              <a:off x="2258552" y="1428710"/>
              <a:ext cx="3403812" cy="400110"/>
            </a:xfrm>
            <a:prstGeom prst="rect">
              <a:avLst/>
            </a:prstGeom>
          </p:spPr>
          <p:txBody>
            <a:bodyPr wrap="square">
              <a:spAutoFit/>
            </a:bodyPr>
            <a:lstStyle/>
            <a:p>
              <a:pPr fontAlgn="base"/>
              <a:r>
                <a:rPr lang="en-US" sz="20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Pour </a:t>
              </a:r>
              <a:r>
                <a:rPr lang="en-US" sz="2000" b="1"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l’Univers</a:t>
              </a:r>
              <a:endParaRPr lang="en-IN" sz="2000" b="1" dirty="0">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19" name="Rectangle 18">
            <a:extLst>
              <a:ext uri="{FF2B5EF4-FFF2-40B4-BE49-F238E27FC236}">
                <a16:creationId xmlns:a16="http://schemas.microsoft.com/office/drawing/2014/main" id="{CCCB8FA3-E692-4570-89BC-3A3BF2E71A89}"/>
              </a:ext>
            </a:extLst>
          </p:cNvPr>
          <p:cNvSpPr/>
          <p:nvPr/>
        </p:nvSpPr>
        <p:spPr>
          <a:xfrm>
            <a:off x="1009002" y="3026740"/>
            <a:ext cx="855097" cy="8550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02</a:t>
            </a:r>
          </a:p>
        </p:txBody>
      </p:sp>
      <p:grpSp>
        <p:nvGrpSpPr>
          <p:cNvPr id="20" name="Group 19">
            <a:extLst>
              <a:ext uri="{FF2B5EF4-FFF2-40B4-BE49-F238E27FC236}">
                <a16:creationId xmlns:a16="http://schemas.microsoft.com/office/drawing/2014/main" id="{4FCB70F8-9749-4D22-B23E-0620ECB35036}"/>
              </a:ext>
            </a:extLst>
          </p:cNvPr>
          <p:cNvGrpSpPr/>
          <p:nvPr/>
        </p:nvGrpSpPr>
        <p:grpSpPr>
          <a:xfrm>
            <a:off x="2141694" y="2969422"/>
            <a:ext cx="3403812" cy="754289"/>
            <a:chOff x="2258552" y="1428710"/>
            <a:chExt cx="3403812" cy="754289"/>
          </a:xfrm>
        </p:grpSpPr>
        <p:sp>
          <p:nvSpPr>
            <p:cNvPr id="21" name="Rectangle 20">
              <a:extLst>
                <a:ext uri="{FF2B5EF4-FFF2-40B4-BE49-F238E27FC236}">
                  <a16:creationId xmlns:a16="http://schemas.microsoft.com/office/drawing/2014/main" id="{D8FF3362-C25E-4D5E-BB17-A4FAC16B70E2}"/>
                </a:ext>
              </a:extLst>
            </p:cNvPr>
            <p:cNvSpPr/>
            <p:nvPr/>
          </p:nvSpPr>
          <p:spPr>
            <a:xfrm>
              <a:off x="2258552" y="1875222"/>
              <a:ext cx="3403812" cy="307777"/>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Notre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espace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mesurable</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1C42532B-EB4C-4844-B670-5C801B9E6C7C}"/>
                </a:ext>
              </a:extLst>
            </p:cNvPr>
            <p:cNvSpPr/>
            <p:nvPr/>
          </p:nvSpPr>
          <p:spPr>
            <a:xfrm>
              <a:off x="2258552" y="1428710"/>
              <a:ext cx="3403812" cy="400110"/>
            </a:xfrm>
            <a:prstGeom prst="rect">
              <a:avLst/>
            </a:prstGeom>
          </p:spPr>
          <p:txBody>
            <a:bodyPr wrap="square">
              <a:spAutoFit/>
            </a:bodyPr>
            <a:lstStyle/>
            <a:p>
              <a:pPr fontAlgn="base"/>
              <a:r>
                <a:rPr lang="en-US" sz="20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Pour la Nature</a:t>
              </a:r>
              <a:endParaRPr lang="en-IN" sz="2000" b="1" dirty="0">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26" name="Rectangle 25">
            <a:extLst>
              <a:ext uri="{FF2B5EF4-FFF2-40B4-BE49-F238E27FC236}">
                <a16:creationId xmlns:a16="http://schemas.microsoft.com/office/drawing/2014/main" id="{F7EF0199-806A-487B-8D7B-37C88A026348}"/>
              </a:ext>
            </a:extLst>
          </p:cNvPr>
          <p:cNvSpPr/>
          <p:nvPr/>
        </p:nvSpPr>
        <p:spPr>
          <a:xfrm>
            <a:off x="1009002" y="4532810"/>
            <a:ext cx="855097" cy="8550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03</a:t>
            </a:r>
          </a:p>
        </p:txBody>
      </p:sp>
      <p:grpSp>
        <p:nvGrpSpPr>
          <p:cNvPr id="27" name="Group 26">
            <a:extLst>
              <a:ext uri="{FF2B5EF4-FFF2-40B4-BE49-F238E27FC236}">
                <a16:creationId xmlns:a16="http://schemas.microsoft.com/office/drawing/2014/main" id="{111E2B9A-AEE0-408E-BED9-BB27274A018D}"/>
              </a:ext>
            </a:extLst>
          </p:cNvPr>
          <p:cNvGrpSpPr/>
          <p:nvPr/>
        </p:nvGrpSpPr>
        <p:grpSpPr>
          <a:xfrm>
            <a:off x="2141694" y="4475492"/>
            <a:ext cx="3403812" cy="754289"/>
            <a:chOff x="2258552" y="1428710"/>
            <a:chExt cx="3403812" cy="754289"/>
          </a:xfrm>
        </p:grpSpPr>
        <p:sp>
          <p:nvSpPr>
            <p:cNvPr id="28" name="Rectangle 27">
              <a:extLst>
                <a:ext uri="{FF2B5EF4-FFF2-40B4-BE49-F238E27FC236}">
                  <a16:creationId xmlns:a16="http://schemas.microsoft.com/office/drawing/2014/main" id="{7C797914-8DBC-410E-AA1A-D066B34D4D83}"/>
                </a:ext>
              </a:extLst>
            </p:cNvPr>
            <p:cNvSpPr/>
            <p:nvPr/>
          </p:nvSpPr>
          <p:spPr>
            <a:xfrm>
              <a:off x="2258552" y="1875222"/>
              <a:ext cx="3403812" cy="307777"/>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Notre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espace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mesuré</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2830806F-15F6-4FDB-901F-C7FDC8D352F1}"/>
                </a:ext>
              </a:extLst>
            </p:cNvPr>
            <p:cNvSpPr/>
            <p:nvPr/>
          </p:nvSpPr>
          <p:spPr>
            <a:xfrm>
              <a:off x="2258552" y="1428710"/>
              <a:ext cx="3403812" cy="400110"/>
            </a:xfrm>
            <a:prstGeom prst="rect">
              <a:avLst/>
            </a:prstGeom>
          </p:spPr>
          <p:txBody>
            <a:bodyPr wrap="square">
              <a:spAutoFit/>
            </a:bodyPr>
            <a:lstStyle/>
            <a:p>
              <a:pPr fontAlgn="base"/>
              <a:r>
                <a:rPr lang="en-US" sz="20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Pour </a:t>
              </a:r>
              <a:r>
                <a:rPr lang="en-US" sz="2000" b="1"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Haïti</a:t>
              </a:r>
              <a:endParaRPr lang="en-IN" sz="2000" b="1" dirty="0">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31" name="Rectangle 30">
            <a:extLst>
              <a:ext uri="{FF2B5EF4-FFF2-40B4-BE49-F238E27FC236}">
                <a16:creationId xmlns:a16="http://schemas.microsoft.com/office/drawing/2014/main" id="{10196822-3E94-47CE-BFF3-4B0D2A88E203}"/>
              </a:ext>
            </a:extLst>
          </p:cNvPr>
          <p:cNvSpPr/>
          <p:nvPr/>
        </p:nvSpPr>
        <p:spPr>
          <a:xfrm>
            <a:off x="6643319" y="1520669"/>
            <a:ext cx="855097" cy="8550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04</a:t>
            </a:r>
          </a:p>
        </p:txBody>
      </p:sp>
      <p:grpSp>
        <p:nvGrpSpPr>
          <p:cNvPr id="32" name="Group 31">
            <a:extLst>
              <a:ext uri="{FF2B5EF4-FFF2-40B4-BE49-F238E27FC236}">
                <a16:creationId xmlns:a16="http://schemas.microsoft.com/office/drawing/2014/main" id="{9F79C62A-8A42-4F2C-8323-CA5609DD50A1}"/>
              </a:ext>
            </a:extLst>
          </p:cNvPr>
          <p:cNvGrpSpPr/>
          <p:nvPr/>
        </p:nvGrpSpPr>
        <p:grpSpPr>
          <a:xfrm>
            <a:off x="7776011" y="1463351"/>
            <a:ext cx="3403812" cy="754289"/>
            <a:chOff x="2258552" y="1428710"/>
            <a:chExt cx="3403812" cy="754289"/>
          </a:xfrm>
        </p:grpSpPr>
        <p:sp>
          <p:nvSpPr>
            <p:cNvPr id="33" name="Rectangle 32">
              <a:extLst>
                <a:ext uri="{FF2B5EF4-FFF2-40B4-BE49-F238E27FC236}">
                  <a16:creationId xmlns:a16="http://schemas.microsoft.com/office/drawing/2014/main" id="{D7D2B665-BFC0-46A1-97C8-FBEF61D38508}"/>
                </a:ext>
              </a:extLst>
            </p:cNvPr>
            <p:cNvSpPr/>
            <p:nvPr/>
          </p:nvSpPr>
          <p:spPr>
            <a:xfrm>
              <a:off x="2258552" y="1875222"/>
              <a:ext cx="3403812" cy="307777"/>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La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pré</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-image de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toutes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nos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mesures</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3BE33444-5098-4E1F-A518-7864B62A0EF4}"/>
                </a:ext>
              </a:extLst>
            </p:cNvPr>
            <p:cNvSpPr/>
            <p:nvPr/>
          </p:nvSpPr>
          <p:spPr>
            <a:xfrm>
              <a:off x="2258552" y="1428710"/>
              <a:ext cx="3403812" cy="400110"/>
            </a:xfrm>
            <a:prstGeom prst="rect">
              <a:avLst/>
            </a:prstGeom>
          </p:spPr>
          <p:txBody>
            <a:bodyPr wrap="square">
              <a:spAutoFit/>
            </a:bodyPr>
            <a:lstStyle/>
            <a:p>
              <a:pPr fontAlgn="base"/>
              <a:r>
                <a:rPr lang="en-US" sz="20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Pour </a:t>
              </a:r>
              <a:r>
                <a:rPr lang="en-US" sz="2000" b="1"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nos</a:t>
              </a:r>
              <a:r>
                <a:rPr lang="en-US" sz="20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b="1"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Ancêtres</a:t>
              </a:r>
              <a:endParaRPr lang="en-IN" sz="2000" b="1" dirty="0">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36" name="Rectangle 35">
            <a:extLst>
              <a:ext uri="{FF2B5EF4-FFF2-40B4-BE49-F238E27FC236}">
                <a16:creationId xmlns:a16="http://schemas.microsoft.com/office/drawing/2014/main" id="{052F4308-0ADB-449F-B3F5-FADE246340DA}"/>
              </a:ext>
            </a:extLst>
          </p:cNvPr>
          <p:cNvSpPr/>
          <p:nvPr/>
        </p:nvSpPr>
        <p:spPr>
          <a:xfrm>
            <a:off x="6643319" y="3026740"/>
            <a:ext cx="855097" cy="8550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05</a:t>
            </a:r>
          </a:p>
        </p:txBody>
      </p:sp>
      <p:grpSp>
        <p:nvGrpSpPr>
          <p:cNvPr id="39" name="Group 38">
            <a:extLst>
              <a:ext uri="{FF2B5EF4-FFF2-40B4-BE49-F238E27FC236}">
                <a16:creationId xmlns:a16="http://schemas.microsoft.com/office/drawing/2014/main" id="{BF518768-B7D4-4B12-A6ED-52239D1457DB}"/>
              </a:ext>
            </a:extLst>
          </p:cNvPr>
          <p:cNvGrpSpPr/>
          <p:nvPr/>
        </p:nvGrpSpPr>
        <p:grpSpPr>
          <a:xfrm>
            <a:off x="7776011" y="2969422"/>
            <a:ext cx="3403812" cy="969732"/>
            <a:chOff x="2258552" y="1428710"/>
            <a:chExt cx="3403812" cy="969732"/>
          </a:xfrm>
        </p:grpSpPr>
        <p:sp>
          <p:nvSpPr>
            <p:cNvPr id="40" name="Rectangle 39">
              <a:extLst>
                <a:ext uri="{FF2B5EF4-FFF2-40B4-BE49-F238E27FC236}">
                  <a16:creationId xmlns:a16="http://schemas.microsoft.com/office/drawing/2014/main" id="{698D05F6-FFF9-47E4-A327-B71E5F8D43D3}"/>
                </a:ext>
              </a:extLst>
            </p:cNvPr>
            <p:cNvSpPr/>
            <p:nvPr/>
          </p:nvSpPr>
          <p:spPr>
            <a:xfrm>
              <a:off x="2258552" y="1875222"/>
              <a:ext cx="3403812" cy="523220"/>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La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coordonnée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X de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notre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couple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antécédent</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7F68C70A-FD6B-4E32-BE8D-7D142D47FE43}"/>
                </a:ext>
              </a:extLst>
            </p:cNvPr>
            <p:cNvSpPr/>
            <p:nvPr/>
          </p:nvSpPr>
          <p:spPr>
            <a:xfrm>
              <a:off x="2258552" y="1428710"/>
              <a:ext cx="3403812" cy="400110"/>
            </a:xfrm>
            <a:prstGeom prst="rect">
              <a:avLst/>
            </a:prstGeom>
          </p:spPr>
          <p:txBody>
            <a:bodyPr wrap="square">
              <a:spAutoFit/>
            </a:bodyPr>
            <a:lstStyle/>
            <a:p>
              <a:pPr fontAlgn="base"/>
              <a:r>
                <a:rPr lang="en-US" sz="20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Pour </a:t>
              </a:r>
              <a:r>
                <a:rPr lang="en-US" sz="2000" b="1"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Maman</a:t>
              </a:r>
              <a:endParaRPr lang="en-IN" sz="2000" b="1" dirty="0">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43" name="Rectangle 42">
            <a:extLst>
              <a:ext uri="{FF2B5EF4-FFF2-40B4-BE49-F238E27FC236}">
                <a16:creationId xmlns:a16="http://schemas.microsoft.com/office/drawing/2014/main" id="{419A65EE-2291-4BF7-BD1C-A202D0573068}"/>
              </a:ext>
            </a:extLst>
          </p:cNvPr>
          <p:cNvSpPr/>
          <p:nvPr/>
        </p:nvSpPr>
        <p:spPr>
          <a:xfrm>
            <a:off x="6643319" y="4532810"/>
            <a:ext cx="855097" cy="8550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Open Sans" panose="020B0606030504020204" pitchFamily="34" charset="0"/>
                <a:ea typeface="Open Sans" panose="020B0606030504020204" pitchFamily="34" charset="0"/>
                <a:cs typeface="Open Sans" panose="020B0606030504020204" pitchFamily="34" charset="0"/>
              </a:rPr>
              <a:t>06</a:t>
            </a:r>
          </a:p>
        </p:txBody>
      </p:sp>
      <p:grpSp>
        <p:nvGrpSpPr>
          <p:cNvPr id="51" name="Group 50">
            <a:extLst>
              <a:ext uri="{FF2B5EF4-FFF2-40B4-BE49-F238E27FC236}">
                <a16:creationId xmlns:a16="http://schemas.microsoft.com/office/drawing/2014/main" id="{7E2FA9A3-2617-4559-9F18-3574ED3F8C2B}"/>
              </a:ext>
            </a:extLst>
          </p:cNvPr>
          <p:cNvGrpSpPr/>
          <p:nvPr/>
        </p:nvGrpSpPr>
        <p:grpSpPr>
          <a:xfrm>
            <a:off x="7776011" y="4475492"/>
            <a:ext cx="3403812" cy="969732"/>
            <a:chOff x="2258552" y="1428710"/>
            <a:chExt cx="3403812" cy="969732"/>
          </a:xfrm>
        </p:grpSpPr>
        <p:sp>
          <p:nvSpPr>
            <p:cNvPr id="52" name="Rectangle 51">
              <a:extLst>
                <a:ext uri="{FF2B5EF4-FFF2-40B4-BE49-F238E27FC236}">
                  <a16:creationId xmlns:a16="http://schemas.microsoft.com/office/drawing/2014/main" id="{BD082763-067B-41C9-A985-28B79B2A8219}"/>
                </a:ext>
              </a:extLst>
            </p:cNvPr>
            <p:cNvSpPr/>
            <p:nvPr/>
          </p:nvSpPr>
          <p:spPr>
            <a:xfrm>
              <a:off x="2258552" y="1875222"/>
              <a:ext cx="3403812" cy="523220"/>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La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coordonnée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Y de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notre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couple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antécédent</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FDE0AE64-29B4-4A79-A167-A5750206EB68}"/>
                </a:ext>
              </a:extLst>
            </p:cNvPr>
            <p:cNvSpPr/>
            <p:nvPr/>
          </p:nvSpPr>
          <p:spPr>
            <a:xfrm>
              <a:off x="2258552" y="1428710"/>
              <a:ext cx="3403812" cy="400110"/>
            </a:xfrm>
            <a:prstGeom prst="rect">
              <a:avLst/>
            </a:prstGeom>
          </p:spPr>
          <p:txBody>
            <a:bodyPr wrap="square">
              <a:spAutoFit/>
            </a:bodyPr>
            <a:lstStyle/>
            <a:p>
              <a:pPr fontAlgn="base"/>
              <a:r>
                <a:rPr lang="en-US" sz="20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Pour (Feu) Papa</a:t>
              </a:r>
              <a:endParaRPr lang="en-IN" sz="2000" b="1" dirty="0">
                <a:solidFill>
                  <a:schemeClr val="tx1">
                    <a:lumMod val="65000"/>
                    <a:lumOff val="3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83338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3B0E5-17EA-9412-7649-846AD9BCE2F3}"/>
            </a:ext>
          </a:extLst>
        </p:cNvPr>
        <p:cNvGrpSpPr/>
        <p:nvPr/>
      </p:nvGrpSpPr>
      <p:grpSpPr>
        <a:xfrm>
          <a:off x="0" y="0"/>
          <a:ext cx="0" cy="0"/>
          <a:chOff x="0" y="0"/>
          <a:chExt cx="0" cy="0"/>
        </a:xfrm>
      </p:grpSpPr>
      <p:pic>
        <p:nvPicPr>
          <p:cNvPr id="3" name="Picture 2" descr="A graph with a line going up&#10;&#10;AI-generated content may be incorrect.">
            <a:extLst>
              <a:ext uri="{FF2B5EF4-FFF2-40B4-BE49-F238E27FC236}">
                <a16:creationId xmlns:a16="http://schemas.microsoft.com/office/drawing/2014/main" id="{43FA7626-A18C-CA2A-72D6-9C97BCA8A88B}"/>
              </a:ext>
            </a:extLst>
          </p:cNvPr>
          <p:cNvPicPr>
            <a:picLocks noChangeAspect="1"/>
          </p:cNvPicPr>
          <p:nvPr/>
        </p:nvPicPr>
        <p:blipFill>
          <a:blip r:embed="rId2"/>
          <a:srcRect r="4460" b="1"/>
          <a:stretch>
            <a:fillRect/>
          </a:stretch>
        </p:blipFill>
        <p:spPr>
          <a:xfrm>
            <a:off x="120650" y="68263"/>
            <a:ext cx="11947525" cy="6721475"/>
          </a:xfrm>
          <a:prstGeom prst="rect">
            <a:avLst/>
          </a:prstGeom>
          <a:noFill/>
        </p:spPr>
      </p:pic>
    </p:spTree>
    <p:extLst>
      <p:ext uri="{BB962C8B-B14F-4D97-AF65-F5344CB8AC3E}">
        <p14:creationId xmlns:p14="http://schemas.microsoft.com/office/powerpoint/2010/main" val="3380354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0"/>
                    </a14:imgEffect>
                  </a14:imgLayer>
                </a14:imgProps>
              </a:ext>
            </a:extLst>
          </a:blip>
          <a:srcRect/>
          <a:stretch>
            <a:fillRect t="-39000" b="-4000"/>
          </a:stretch>
        </a:blipFill>
        <a:effectLst/>
      </p:bgPr>
    </p:bg>
    <p:spTree>
      <p:nvGrpSpPr>
        <p:cNvPr id="1" name="">
          <a:extLst>
            <a:ext uri="{FF2B5EF4-FFF2-40B4-BE49-F238E27FC236}">
              <a16:creationId xmlns:a16="http://schemas.microsoft.com/office/drawing/2014/main" id="{350C2CCE-EE4A-6172-916D-5202B21F4A3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E710C87-F665-DB06-A549-8A1030526062}"/>
              </a:ext>
            </a:extLst>
          </p:cNvPr>
          <p:cNvSpPr/>
          <p:nvPr/>
        </p:nvSpPr>
        <p:spPr>
          <a:xfrm>
            <a:off x="5590355" y="0"/>
            <a:ext cx="6598469" cy="6865034"/>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Oval 2">
            <a:extLst>
              <a:ext uri="{FF2B5EF4-FFF2-40B4-BE49-F238E27FC236}">
                <a16:creationId xmlns:a16="http://schemas.microsoft.com/office/drawing/2014/main" id="{7982AAAC-C453-37F9-3418-D0ACCDEF7D48}"/>
              </a:ext>
            </a:extLst>
          </p:cNvPr>
          <p:cNvSpPr/>
          <p:nvPr/>
        </p:nvSpPr>
        <p:spPr>
          <a:xfrm>
            <a:off x="5162502" y="764704"/>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18" name="Oval 17">
            <a:extLst>
              <a:ext uri="{FF2B5EF4-FFF2-40B4-BE49-F238E27FC236}">
                <a16:creationId xmlns:a16="http://schemas.microsoft.com/office/drawing/2014/main" id="{89AF6454-C8B8-DD76-AF24-53528FA01895}"/>
              </a:ext>
            </a:extLst>
          </p:cNvPr>
          <p:cNvSpPr/>
          <p:nvPr/>
        </p:nvSpPr>
        <p:spPr>
          <a:xfrm>
            <a:off x="5162502" y="1891375"/>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02</a:t>
            </a:r>
          </a:p>
        </p:txBody>
      </p:sp>
      <p:sp>
        <p:nvSpPr>
          <p:cNvPr id="22" name="Rectangle 21">
            <a:extLst>
              <a:ext uri="{FF2B5EF4-FFF2-40B4-BE49-F238E27FC236}">
                <a16:creationId xmlns:a16="http://schemas.microsoft.com/office/drawing/2014/main" id="{761AAA3F-51FD-69CF-DFAF-8AE46EA2D856}"/>
              </a:ext>
            </a:extLst>
          </p:cNvPr>
          <p:cNvSpPr/>
          <p:nvPr/>
        </p:nvSpPr>
        <p:spPr>
          <a:xfrm>
            <a:off x="6454452" y="1052736"/>
            <a:ext cx="5328592" cy="338554"/>
          </a:xfrm>
          <a:prstGeom prst="rect">
            <a:avLst/>
          </a:prstGeom>
        </p:spPr>
        <p:txBody>
          <a:bodyPr wrap="square">
            <a:spAutoFit/>
          </a:bodyPr>
          <a:lstStyle/>
          <a:p>
            <a:pPr fontAlgn="base"/>
            <a:r>
              <a:rPr lang="en-US" sz="1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DESCRIPTION &amp; ESTIMATION DES VARs</a:t>
            </a:r>
            <a:endParaRPr lang="en-IN" sz="1600" spc="300"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A8C5D663-9D3A-0A31-7E24-7E9AC3763653}"/>
              </a:ext>
            </a:extLst>
          </p:cNvPr>
          <p:cNvSpPr/>
          <p:nvPr/>
        </p:nvSpPr>
        <p:spPr>
          <a:xfrm>
            <a:off x="6454452" y="2179407"/>
            <a:ext cx="5112568" cy="338554"/>
          </a:xfrm>
          <a:prstGeom prst="rect">
            <a:avLst/>
          </a:prstGeom>
        </p:spPr>
        <p:txBody>
          <a:bodyPr wrap="square">
            <a:spAutoFit/>
          </a:bodyPr>
          <a:lstStyle/>
          <a:p>
            <a:pPr fontAlgn="base"/>
            <a:r>
              <a:rPr lang="en-US" sz="1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STRATEGIE SEQUENTIELLE DES TESTS</a:t>
            </a:r>
            <a:endParaRPr lang="en-IN" sz="1600" spc="300"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C156A4D-3A49-7D2E-C4C3-113B6EA93BEF}"/>
              </a:ext>
            </a:extLst>
          </p:cNvPr>
          <p:cNvSpPr txBox="1"/>
          <p:nvPr/>
        </p:nvSpPr>
        <p:spPr>
          <a:xfrm>
            <a:off x="473611" y="353556"/>
            <a:ext cx="3888432" cy="646331"/>
          </a:xfrm>
          <a:prstGeom prst="rect">
            <a:avLst/>
          </a:prstGeom>
          <a:noFill/>
        </p:spPr>
        <p:txBody>
          <a:bodyPr wrap="square" rtlCol="0">
            <a:spAutoFit/>
          </a:bodyPr>
          <a:lstStyle/>
          <a:p>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CHAPITRE III</a:t>
            </a:r>
          </a:p>
        </p:txBody>
      </p:sp>
      <p:sp>
        <p:nvSpPr>
          <p:cNvPr id="4" name="TextBox 3">
            <a:extLst>
              <a:ext uri="{FF2B5EF4-FFF2-40B4-BE49-F238E27FC236}">
                <a16:creationId xmlns:a16="http://schemas.microsoft.com/office/drawing/2014/main" id="{45AE04B5-2285-9B40-1FEF-8B13957FECEA}"/>
              </a:ext>
            </a:extLst>
          </p:cNvPr>
          <p:cNvSpPr txBox="1"/>
          <p:nvPr/>
        </p:nvSpPr>
        <p:spPr>
          <a:xfrm>
            <a:off x="477788" y="6093296"/>
            <a:ext cx="5734372" cy="584775"/>
          </a:xfrm>
          <a:prstGeom prst="rect">
            <a:avLst/>
          </a:prstGeom>
          <a:noFill/>
        </p:spPr>
        <p:txBody>
          <a:bodyPr wrap="square" rtlCol="0">
            <a:spAutoFit/>
          </a:bodyPr>
          <a:lstStyle/>
          <a:p>
            <a:r>
              <a:rPr lang="en-IN" sz="3200" b="1" dirty="0">
                <a:latin typeface="Open Sans" panose="020B0606030504020204" pitchFamily="34" charset="0"/>
                <a:ea typeface="Open Sans" panose="020B0606030504020204" pitchFamily="34" charset="0"/>
                <a:cs typeface="Open Sans" panose="020B0606030504020204" pitchFamily="34" charset="0"/>
              </a:rPr>
              <a:t>De la </a:t>
            </a:r>
            <a:r>
              <a:rPr lang="en-IN" sz="3200" b="1" dirty="0" err="1">
                <a:latin typeface="Open Sans" panose="020B0606030504020204" pitchFamily="34" charset="0"/>
                <a:ea typeface="Open Sans" panose="020B0606030504020204" pitchFamily="34" charset="0"/>
                <a:cs typeface="Open Sans" panose="020B0606030504020204" pitchFamily="34" charset="0"/>
              </a:rPr>
              <a:t>modélisation</a:t>
            </a:r>
            <a:r>
              <a:rPr lang="en-IN" sz="3200" b="1" dirty="0">
                <a:latin typeface="Open Sans" panose="020B0606030504020204" pitchFamily="34" charset="0"/>
                <a:ea typeface="Open Sans" panose="020B0606030504020204" pitchFamily="34" charset="0"/>
                <a:cs typeface="Open Sans" panose="020B0606030504020204" pitchFamily="34" charset="0"/>
              </a:rPr>
              <a:t> VAR</a:t>
            </a:r>
          </a:p>
        </p:txBody>
      </p:sp>
    </p:spTree>
    <p:extLst>
      <p:ext uri="{BB962C8B-B14F-4D97-AF65-F5344CB8AC3E}">
        <p14:creationId xmlns:p14="http://schemas.microsoft.com/office/powerpoint/2010/main" val="3838467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BD63DE-FB20-1C8B-2B72-919134B53F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E4554-285F-4FC9-FC06-021F5BAE42E4}"/>
              </a:ext>
            </a:extLst>
          </p:cNvPr>
          <p:cNvSpPr>
            <a:spLocks noGrp="1"/>
          </p:cNvSpPr>
          <p:nvPr>
            <p:ph type="title"/>
          </p:nvPr>
        </p:nvSpPr>
        <p:spPr>
          <a:xfrm>
            <a:off x="304720" y="416387"/>
            <a:ext cx="11579384" cy="711081"/>
          </a:xfrm>
        </p:spPr>
        <p:txBody>
          <a:bodyPr/>
          <a:lstStyle/>
          <a:p>
            <a:pPr algn="ct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De la </a:t>
            </a:r>
            <a:r>
              <a:rPr lang="en-IN"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modélisation</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VAR</a:t>
            </a:r>
          </a:p>
        </p:txBody>
      </p:sp>
      <p:sp>
        <p:nvSpPr>
          <p:cNvPr id="3" name="Rectangle 2">
            <a:extLst>
              <a:ext uri="{FF2B5EF4-FFF2-40B4-BE49-F238E27FC236}">
                <a16:creationId xmlns:a16="http://schemas.microsoft.com/office/drawing/2014/main" id="{B528E97D-FBB1-27A0-F4F4-51D394A663EA}"/>
              </a:ext>
            </a:extLst>
          </p:cNvPr>
          <p:cNvSpPr/>
          <p:nvPr/>
        </p:nvSpPr>
        <p:spPr>
          <a:xfrm>
            <a:off x="1893510" y="1810559"/>
            <a:ext cx="1343278" cy="13162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9" name="Rectangle 8">
            <a:extLst>
              <a:ext uri="{FF2B5EF4-FFF2-40B4-BE49-F238E27FC236}">
                <a16:creationId xmlns:a16="http://schemas.microsoft.com/office/drawing/2014/main" id="{0E27E69B-AF8F-7AA7-C969-1B8E15FCBD42}"/>
              </a:ext>
            </a:extLst>
          </p:cNvPr>
          <p:cNvSpPr/>
          <p:nvPr/>
        </p:nvSpPr>
        <p:spPr>
          <a:xfrm>
            <a:off x="1240824" y="3410124"/>
            <a:ext cx="2549332" cy="707886"/>
          </a:xfrm>
          <a:prstGeom prst="rect">
            <a:avLst/>
          </a:prstGeom>
        </p:spPr>
        <p:txBody>
          <a:bodyPr wrap="square">
            <a:spAutoFit/>
          </a:bodyPr>
          <a:lstStyle/>
          <a:p>
            <a:pPr algn="ctr" fontAlgn="base"/>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VAR =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Vecteur</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Auto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Régressif</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62EFC9A7-2501-C9FE-BAD1-33A164FB95EE}"/>
              </a:ext>
            </a:extLst>
          </p:cNvPr>
          <p:cNvSpPr/>
          <p:nvPr/>
        </p:nvSpPr>
        <p:spPr>
          <a:xfrm>
            <a:off x="5422773" y="1810559"/>
            <a:ext cx="1343278" cy="13162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anose="020B0606030504020204" pitchFamily="34" charset="0"/>
                <a:ea typeface="Open Sans" panose="020B0606030504020204" pitchFamily="34" charset="0"/>
                <a:cs typeface="Open Sans" panose="020B0606030504020204" pitchFamily="34" charset="0"/>
              </a:rPr>
              <a:t>02</a:t>
            </a:r>
          </a:p>
        </p:txBody>
      </p:sp>
      <p:sp>
        <p:nvSpPr>
          <p:cNvPr id="15" name="Rectangle 14">
            <a:extLst>
              <a:ext uri="{FF2B5EF4-FFF2-40B4-BE49-F238E27FC236}">
                <a16:creationId xmlns:a16="http://schemas.microsoft.com/office/drawing/2014/main" id="{019E6AB3-E263-5C07-8C66-6E085E8E1E20}"/>
              </a:ext>
            </a:extLst>
          </p:cNvPr>
          <p:cNvSpPr/>
          <p:nvPr/>
        </p:nvSpPr>
        <p:spPr>
          <a:xfrm>
            <a:off x="4510234" y="3394735"/>
            <a:ext cx="3312371" cy="2246769"/>
          </a:xfrm>
          <a:prstGeom prst="rect">
            <a:avLst/>
          </a:prstGeom>
        </p:spPr>
        <p:txBody>
          <a:bodyPr wrap="square">
            <a:spAutoFit/>
          </a:bodyPr>
          <a:lstStyle/>
          <a:p>
            <a:pPr algn="ctr" fontAlgn="base"/>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Très bon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outil</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d’analyse</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des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séries</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numériques</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 façon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simultanée</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Quenouille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1957 / Sims, 1980 /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Luktepohl</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2007 / Engle &amp; Granger, 1981 / Johansen, 1995)</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A25AE67E-77F4-7C4C-CB27-E8CFB6C06354}"/>
              </a:ext>
            </a:extLst>
          </p:cNvPr>
          <p:cNvSpPr/>
          <p:nvPr/>
        </p:nvSpPr>
        <p:spPr>
          <a:xfrm>
            <a:off x="8952037" y="1810559"/>
            <a:ext cx="1343278" cy="13162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anose="020B0606030504020204" pitchFamily="34" charset="0"/>
                <a:ea typeface="Open Sans" panose="020B0606030504020204" pitchFamily="34" charset="0"/>
                <a:cs typeface="Open Sans" panose="020B0606030504020204" pitchFamily="34" charset="0"/>
              </a:rPr>
              <a:t>03</a:t>
            </a:r>
          </a:p>
        </p:txBody>
      </p:sp>
      <p:sp>
        <p:nvSpPr>
          <p:cNvPr id="17" name="Rectangle 16">
            <a:extLst>
              <a:ext uri="{FF2B5EF4-FFF2-40B4-BE49-F238E27FC236}">
                <a16:creationId xmlns:a16="http://schemas.microsoft.com/office/drawing/2014/main" id="{F7652FF3-1A0F-6F14-11CE-0F5961DB3994}"/>
              </a:ext>
            </a:extLst>
          </p:cNvPr>
          <p:cNvSpPr/>
          <p:nvPr/>
        </p:nvSpPr>
        <p:spPr>
          <a:xfrm>
            <a:off x="7912767" y="3394735"/>
            <a:ext cx="3384376" cy="2554545"/>
          </a:xfrm>
          <a:prstGeom prst="rect">
            <a:avLst/>
          </a:prstGeom>
        </p:spPr>
        <p:txBody>
          <a:bodyPr wrap="square">
            <a:spAutoFit/>
          </a:bodyPr>
          <a:lstStyle/>
          <a:p>
            <a:pPr algn="ctr" fontAlgn="base"/>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Concepts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ordre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d’intégration</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de</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différentiation</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à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l’ordre</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 </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de</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polynôme</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caractéristique</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et</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théorie</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des matrices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comme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pré-requis</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Luktepohl</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2007)</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3" name="Slide Number Placeholder 22">
            <a:extLst>
              <a:ext uri="{FF2B5EF4-FFF2-40B4-BE49-F238E27FC236}">
                <a16:creationId xmlns:a16="http://schemas.microsoft.com/office/drawing/2014/main" id="{A173A8DD-8C30-452E-2C01-7671815DAAA8}"/>
              </a:ext>
            </a:extLst>
          </p:cNvPr>
          <p:cNvSpPr>
            <a:spLocks noGrp="1"/>
          </p:cNvSpPr>
          <p:nvPr>
            <p:ph type="sldNum" sz="quarter" idx="12"/>
          </p:nvPr>
        </p:nvSpPr>
        <p:spPr/>
        <p:txBody>
          <a:bodyPr/>
          <a:lstStyle/>
          <a:p>
            <a:fld id="{96E69268-9C8B-4EBF-A9EE-DC5DC2D48DC3}" type="slidenum">
              <a:rPr lang="en-US" smtClean="0"/>
              <a:pPr/>
              <a:t>32</a:t>
            </a:fld>
            <a:endParaRPr lang="en-US" dirty="0"/>
          </a:p>
        </p:txBody>
      </p:sp>
    </p:spTree>
    <p:extLst>
      <p:ext uri="{BB962C8B-B14F-4D97-AF65-F5344CB8AC3E}">
        <p14:creationId xmlns:p14="http://schemas.microsoft.com/office/powerpoint/2010/main" val="834820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CE9B05-86CD-4D27-756D-B4A271B5B1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9C7CFE-95FB-44D1-C44F-5CD33FD89B6E}"/>
              </a:ext>
            </a:extLst>
          </p:cNvPr>
          <p:cNvSpPr>
            <a:spLocks noGrp="1"/>
          </p:cNvSpPr>
          <p:nvPr>
            <p:ph type="title"/>
          </p:nvPr>
        </p:nvSpPr>
        <p:spPr>
          <a:xfrm>
            <a:off x="304720" y="416387"/>
            <a:ext cx="11579384" cy="711081"/>
          </a:xfrm>
        </p:spPr>
        <p:txBody>
          <a:bodyPr/>
          <a:lstStyle/>
          <a:p>
            <a:pPr algn="ctr"/>
            <a:r>
              <a:rPr lang="en-IN"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Typologie</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IN"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IN"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formes</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des </a:t>
            </a:r>
            <a:r>
              <a:rPr lang="en-IN"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modèles</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VAR</a:t>
            </a:r>
          </a:p>
        </p:txBody>
      </p:sp>
      <p:sp>
        <p:nvSpPr>
          <p:cNvPr id="3" name="Rectangle 2">
            <a:extLst>
              <a:ext uri="{FF2B5EF4-FFF2-40B4-BE49-F238E27FC236}">
                <a16:creationId xmlns:a16="http://schemas.microsoft.com/office/drawing/2014/main" id="{7AA4F8A9-85E6-1959-E69C-8A7E817F6213}"/>
              </a:ext>
            </a:extLst>
          </p:cNvPr>
          <p:cNvSpPr/>
          <p:nvPr/>
        </p:nvSpPr>
        <p:spPr>
          <a:xfrm>
            <a:off x="1893510" y="1810559"/>
            <a:ext cx="1343278" cy="13162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9" name="Rectangle 8">
            <a:extLst>
              <a:ext uri="{FF2B5EF4-FFF2-40B4-BE49-F238E27FC236}">
                <a16:creationId xmlns:a16="http://schemas.microsoft.com/office/drawing/2014/main" id="{0AFC4381-AF7F-3C9C-FB91-FA5EC8A1FBCC}"/>
              </a:ext>
            </a:extLst>
          </p:cNvPr>
          <p:cNvSpPr/>
          <p:nvPr/>
        </p:nvSpPr>
        <p:spPr>
          <a:xfrm>
            <a:off x="1240824" y="3410124"/>
            <a:ext cx="2549332" cy="2554545"/>
          </a:xfrm>
          <a:prstGeom prst="rect">
            <a:avLst/>
          </a:prstGeom>
        </p:spPr>
        <p:txBody>
          <a:bodyPr wrap="square">
            <a:spAutoFit/>
          </a:bodyPr>
          <a:lstStyle/>
          <a:p>
            <a:pPr algn="ctr" fontAlgn="base"/>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VAR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athéorique</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normalisé</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Somme d’un processus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stochastique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d’ordre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p et d’un processus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d’erreurs</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bruit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blanc</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52B5F666-4991-9326-A87B-4F9102248C10}"/>
              </a:ext>
            </a:extLst>
          </p:cNvPr>
          <p:cNvSpPr/>
          <p:nvPr/>
        </p:nvSpPr>
        <p:spPr>
          <a:xfrm>
            <a:off x="5422773" y="1810559"/>
            <a:ext cx="1343278" cy="13162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anose="020B0606030504020204" pitchFamily="34" charset="0"/>
                <a:ea typeface="Open Sans" panose="020B0606030504020204" pitchFamily="34" charset="0"/>
                <a:cs typeface="Open Sans" panose="020B0606030504020204" pitchFamily="34" charset="0"/>
              </a:rPr>
              <a:t>02</a:t>
            </a:r>
          </a:p>
        </p:txBody>
      </p:sp>
      <p:sp>
        <p:nvSpPr>
          <p:cNvPr id="15" name="Rectangle 14">
            <a:extLst>
              <a:ext uri="{FF2B5EF4-FFF2-40B4-BE49-F238E27FC236}">
                <a16:creationId xmlns:a16="http://schemas.microsoft.com/office/drawing/2014/main" id="{EBFA5BA9-4712-5CD8-7679-9356A357B16D}"/>
              </a:ext>
            </a:extLst>
          </p:cNvPr>
          <p:cNvSpPr/>
          <p:nvPr/>
        </p:nvSpPr>
        <p:spPr>
          <a:xfrm>
            <a:off x="4510234" y="3394735"/>
            <a:ext cx="3312371" cy="2862322"/>
          </a:xfrm>
          <a:prstGeom prst="rect">
            <a:avLst/>
          </a:prstGeom>
        </p:spPr>
        <p:txBody>
          <a:bodyPr wrap="square">
            <a:spAutoFit/>
          </a:bodyPr>
          <a:lstStyle/>
          <a:p>
            <a:pPr algn="ctr" fontAlgn="base"/>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VECM = Vector Error Correction Model: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forme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preferable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quand</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le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vecteur</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à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estimer</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contient</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des variables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potentiellement</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cointégrés</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auquel</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cas</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on passe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differences premières.</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26513924-02AB-75FC-4141-B2FAB5064E3D}"/>
              </a:ext>
            </a:extLst>
          </p:cNvPr>
          <p:cNvSpPr/>
          <p:nvPr/>
        </p:nvSpPr>
        <p:spPr>
          <a:xfrm>
            <a:off x="8952037" y="1810559"/>
            <a:ext cx="1343278" cy="13162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anose="020B0606030504020204" pitchFamily="34" charset="0"/>
                <a:ea typeface="Open Sans" panose="020B0606030504020204" pitchFamily="34" charset="0"/>
                <a:cs typeface="Open Sans" panose="020B0606030504020204" pitchFamily="34" charset="0"/>
              </a:rPr>
              <a:t>03</a:t>
            </a:r>
          </a:p>
        </p:txBody>
      </p:sp>
      <p:sp>
        <p:nvSpPr>
          <p:cNvPr id="17" name="Rectangle 16">
            <a:extLst>
              <a:ext uri="{FF2B5EF4-FFF2-40B4-BE49-F238E27FC236}">
                <a16:creationId xmlns:a16="http://schemas.microsoft.com/office/drawing/2014/main" id="{D7DBDEE0-988D-FA45-22CA-DAC675A6999C}"/>
              </a:ext>
            </a:extLst>
          </p:cNvPr>
          <p:cNvSpPr/>
          <p:nvPr/>
        </p:nvSpPr>
        <p:spPr>
          <a:xfrm>
            <a:off x="8254651" y="3394735"/>
            <a:ext cx="2880321" cy="1938992"/>
          </a:xfrm>
          <a:prstGeom prst="rect">
            <a:avLst/>
          </a:prstGeom>
        </p:spPr>
        <p:txBody>
          <a:bodyPr wrap="square">
            <a:spAutoFit/>
          </a:bodyPr>
          <a:lstStyle/>
          <a:p>
            <a:pPr algn="ctr" fontAlgn="base"/>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SVAR (VAR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structurel</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C’est</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la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forme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théorique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la plus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complète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du VAR (avant toute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normalisation</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endParaRPr lang="en-IN" sz="2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3" name="Slide Number Placeholder 22">
            <a:extLst>
              <a:ext uri="{FF2B5EF4-FFF2-40B4-BE49-F238E27FC236}">
                <a16:creationId xmlns:a16="http://schemas.microsoft.com/office/drawing/2014/main" id="{149E5C96-5355-25C7-66DB-B152B19D40C1}"/>
              </a:ext>
            </a:extLst>
          </p:cNvPr>
          <p:cNvSpPr>
            <a:spLocks noGrp="1"/>
          </p:cNvSpPr>
          <p:nvPr>
            <p:ph type="sldNum" sz="quarter" idx="12"/>
          </p:nvPr>
        </p:nvSpPr>
        <p:spPr/>
        <p:txBody>
          <a:bodyPr/>
          <a:lstStyle/>
          <a:p>
            <a:fld id="{96E69268-9C8B-4EBF-A9EE-DC5DC2D48DC3}" type="slidenum">
              <a:rPr lang="en-US" smtClean="0"/>
              <a:pPr/>
              <a:t>33</a:t>
            </a:fld>
            <a:endParaRPr lang="en-US" dirty="0"/>
          </a:p>
        </p:txBody>
      </p:sp>
    </p:spTree>
    <p:extLst>
      <p:ext uri="{BB962C8B-B14F-4D97-AF65-F5344CB8AC3E}">
        <p14:creationId xmlns:p14="http://schemas.microsoft.com/office/powerpoint/2010/main" val="1056557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C58CD-1A06-42BE-9360-0EE7436B9C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AC5CDE-12CA-E5A9-58FB-B2F95E69DAD7}"/>
              </a:ext>
            </a:extLst>
          </p:cNvPr>
          <p:cNvSpPr>
            <a:spLocks noGrp="1"/>
          </p:cNvSpPr>
          <p:nvPr>
            <p:ph type="title"/>
          </p:nvPr>
        </p:nvSpPr>
        <p:spPr>
          <a:xfrm>
            <a:off x="333772" y="6213"/>
            <a:ext cx="10512862" cy="902508"/>
          </a:xfrm>
        </p:spPr>
        <p:txBody>
          <a:bodyPr>
            <a:normAutofit/>
          </a:bodyPr>
          <a:lstStyle/>
          <a:p>
            <a:r>
              <a:rPr lang="fr-FR" sz="3600" b="1" dirty="0"/>
              <a:t>Estimation du VECM(p)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114751-76E7-880E-6A1E-06C73A709FEF}"/>
                  </a:ext>
                </a:extLst>
              </p:cNvPr>
              <p:cNvSpPr>
                <a:spLocks noGrp="1"/>
              </p:cNvSpPr>
              <p:nvPr>
                <p:ph idx="1"/>
              </p:nvPr>
            </p:nvSpPr>
            <p:spPr>
              <a:xfrm>
                <a:off x="333771" y="870308"/>
                <a:ext cx="11855053" cy="6303108"/>
              </a:xfrm>
            </p:spPr>
            <p:txBody>
              <a:bodyPr>
                <a:normAutofit fontScale="92500" lnSpcReduction="10000"/>
              </a:bodyPr>
              <a:lstStyle/>
              <a:p>
                <a:pPr>
                  <a:spcAft>
                    <a:spcPts val="600"/>
                  </a:spcAft>
                </a:pPr>
                <a:r>
                  <a:rPr lang="fr-FR" dirty="0"/>
                  <a:t>Le vecteur des </a:t>
                </a:r>
                <a14:m>
                  <m:oMath xmlns:m="http://schemas.openxmlformats.org/officeDocument/2006/math">
                    <m:sSub>
                      <m:sSubPr>
                        <m:ctrlPr>
                          <a:rPr lang="fr-FR"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𝑡</m:t>
                        </m:r>
                      </m:sub>
                    </m:sSub>
                  </m:oMath>
                </a14:m>
                <a:r>
                  <a:rPr lang="fr-FR" dirty="0"/>
                  <a:t> étant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(1)</m:t>
                    </m:r>
                  </m:oMath>
                </a14:m>
                <a:r>
                  <a:rPr lang="fr-FR" dirty="0"/>
                  <a:t>, on passe aux différences premières et on passe en différences premières et on obtient la forme suivante: </a:t>
                </a:r>
                <a14:m>
                  <m:oMath xmlns:m="http://schemas.openxmlformats.org/officeDocument/2006/math">
                    <m:sSub>
                      <m:sSubPr>
                        <m:ctrlPr>
                          <a:rPr lang="fr-FR" i="1">
                            <a:latin typeface="Cambria Math" panose="02040503050406030204" pitchFamily="18" charset="0"/>
                          </a:rPr>
                        </m:ctrlPr>
                      </m:sSubPr>
                      <m:e>
                        <m:r>
                          <a:rPr lang="fr-CA" i="1">
                            <a:latin typeface="Cambria Math" panose="02040503050406030204" pitchFamily="18" charset="0"/>
                          </a:rPr>
                          <m:t>𝛥</m:t>
                        </m:r>
                        <m:r>
                          <a:rPr lang="fr-CA" i="1">
                            <a:latin typeface="Cambria Math" panose="02040503050406030204" pitchFamily="18" charset="0"/>
                          </a:rPr>
                          <m:t>𝑦</m:t>
                        </m:r>
                      </m:e>
                      <m:sub>
                        <m:r>
                          <a:rPr lang="fr-CA" i="1">
                            <a:latin typeface="Cambria Math" panose="02040503050406030204" pitchFamily="18" charset="0"/>
                          </a:rPr>
                          <m:t>𝑡</m:t>
                        </m:r>
                      </m:sub>
                    </m:sSub>
                    <m:r>
                      <a:rPr lang="fr-CA" i="1">
                        <a:latin typeface="Cambria Math" panose="02040503050406030204" pitchFamily="18" charset="0"/>
                      </a:rPr>
                      <m:t>=</m:t>
                    </m:r>
                    <m:r>
                      <a:rPr lang="fr-CA" i="1">
                        <a:latin typeface="Cambria Math" panose="02040503050406030204" pitchFamily="18" charset="0"/>
                      </a:rPr>
                      <m:t>𝐴</m:t>
                    </m:r>
                    <m:sSup>
                      <m:sSupPr>
                        <m:ctrlPr>
                          <a:rPr lang="fr-FR" i="1">
                            <a:latin typeface="Cambria Math" panose="02040503050406030204" pitchFamily="18" charset="0"/>
                          </a:rPr>
                        </m:ctrlPr>
                      </m:sSupPr>
                      <m:e>
                        <m:r>
                          <a:rPr lang="fr-CA" i="1">
                            <a:latin typeface="Cambria Math" panose="02040503050406030204" pitchFamily="18" charset="0"/>
                          </a:rPr>
                          <m:t>𝐵</m:t>
                        </m:r>
                      </m:e>
                      <m:sup>
                        <m:r>
                          <a:rPr lang="fr-CA" i="1">
                            <a:latin typeface="Cambria Math" panose="02040503050406030204" pitchFamily="18" charset="0"/>
                          </a:rPr>
                          <m:t>′</m:t>
                        </m:r>
                      </m:sup>
                    </m:sSup>
                    <m:sSub>
                      <m:sSubPr>
                        <m:ctrlPr>
                          <a:rPr lang="fr-FR" i="1">
                            <a:latin typeface="Cambria Math" panose="02040503050406030204" pitchFamily="18" charset="0"/>
                          </a:rPr>
                        </m:ctrlPr>
                      </m:sSubPr>
                      <m:e>
                        <m:r>
                          <a:rPr lang="fr-CA" i="1">
                            <a:latin typeface="Cambria Math" panose="02040503050406030204" pitchFamily="18" charset="0"/>
                          </a:rPr>
                          <m:t>𝑦</m:t>
                        </m:r>
                      </m:e>
                      <m:sub>
                        <m:r>
                          <a:rPr lang="fr-CA" i="1">
                            <a:latin typeface="Cambria Math" panose="02040503050406030204" pitchFamily="18" charset="0"/>
                          </a:rPr>
                          <m:t>𝑡</m:t>
                        </m:r>
                        <m:r>
                          <a:rPr lang="fr-CA" i="1">
                            <a:latin typeface="Cambria Math" panose="02040503050406030204" pitchFamily="18" charset="0"/>
                          </a:rPr>
                          <m:t>−1</m:t>
                        </m:r>
                      </m:sub>
                    </m:sSub>
                    <m:r>
                      <a:rPr lang="fr-CA" i="1">
                        <a:latin typeface="Cambria Math" panose="02040503050406030204" pitchFamily="18" charset="0"/>
                      </a:rPr>
                      <m:t>+</m:t>
                    </m:r>
                    <m:nary>
                      <m:naryPr>
                        <m:chr m:val="∑"/>
                        <m:limLoc m:val="undOvr"/>
                        <m:ctrlPr>
                          <a:rPr lang="fr-FR" i="1">
                            <a:latin typeface="Cambria Math" panose="02040503050406030204" pitchFamily="18" charset="0"/>
                          </a:rPr>
                        </m:ctrlPr>
                      </m:naryPr>
                      <m:sub>
                        <m:r>
                          <a:rPr lang="fr-CA" i="1">
                            <a:latin typeface="Cambria Math" panose="02040503050406030204" pitchFamily="18" charset="0"/>
                          </a:rPr>
                          <m:t>𝑖</m:t>
                        </m:r>
                        <m:r>
                          <a:rPr lang="fr-CA" i="1">
                            <a:latin typeface="Cambria Math" panose="02040503050406030204" pitchFamily="18" charset="0"/>
                          </a:rPr>
                          <m:t>=1</m:t>
                        </m:r>
                      </m:sub>
                      <m:sup>
                        <m:r>
                          <a:rPr lang="fr-CA" i="1">
                            <a:latin typeface="Cambria Math" panose="02040503050406030204" pitchFamily="18" charset="0"/>
                          </a:rPr>
                          <m:t>𝑝</m:t>
                        </m:r>
                        <m:r>
                          <a:rPr lang="fr-CA" i="1">
                            <a:latin typeface="Cambria Math" panose="02040503050406030204" pitchFamily="18" charset="0"/>
                          </a:rPr>
                          <m:t>−1</m:t>
                        </m:r>
                      </m:sup>
                      <m:e>
                        <m:sSub>
                          <m:sSubPr>
                            <m:ctrlPr>
                              <a:rPr lang="fr-FR" i="1">
                                <a:latin typeface="Cambria Math" panose="02040503050406030204" pitchFamily="18" charset="0"/>
                              </a:rPr>
                            </m:ctrlPr>
                          </m:sSubPr>
                          <m:e>
                            <m:r>
                              <m:rPr>
                                <m:sty m:val="p"/>
                              </m:rPr>
                              <a:rPr lang="fr-CA">
                                <a:latin typeface="Cambria Math" panose="02040503050406030204" pitchFamily="18" charset="0"/>
                              </a:rPr>
                              <m:t>Γ</m:t>
                            </m:r>
                          </m:e>
                          <m:sub>
                            <m:r>
                              <a:rPr lang="fr-CA" i="1">
                                <a:latin typeface="Cambria Math" panose="02040503050406030204" pitchFamily="18" charset="0"/>
                              </a:rPr>
                              <m:t>𝑖</m:t>
                            </m:r>
                          </m:sub>
                        </m:sSub>
                        <m:sSub>
                          <m:sSubPr>
                            <m:ctrlPr>
                              <a:rPr lang="fr-FR" i="1">
                                <a:latin typeface="Cambria Math" panose="02040503050406030204" pitchFamily="18" charset="0"/>
                              </a:rPr>
                            </m:ctrlPr>
                          </m:sSubPr>
                          <m:e>
                            <m:r>
                              <a:rPr lang="fr-CA" i="1">
                                <a:latin typeface="Cambria Math" panose="02040503050406030204" pitchFamily="18" charset="0"/>
                              </a:rPr>
                              <m:t>𝛥</m:t>
                            </m:r>
                            <m:r>
                              <a:rPr lang="fr-CA" i="1">
                                <a:latin typeface="Cambria Math" panose="02040503050406030204" pitchFamily="18" charset="0"/>
                              </a:rPr>
                              <m:t>𝑦</m:t>
                            </m:r>
                          </m:e>
                          <m:sub>
                            <m:r>
                              <a:rPr lang="fr-CA" i="1">
                                <a:latin typeface="Cambria Math" panose="02040503050406030204" pitchFamily="18" charset="0"/>
                              </a:rPr>
                              <m:t>𝑡</m:t>
                            </m:r>
                            <m:r>
                              <a:rPr lang="fr-CA" i="1">
                                <a:latin typeface="Cambria Math" panose="02040503050406030204" pitchFamily="18" charset="0"/>
                              </a:rPr>
                              <m:t>−</m:t>
                            </m:r>
                            <m:r>
                              <a:rPr lang="fr-CA" i="1">
                                <a:latin typeface="Cambria Math" panose="02040503050406030204" pitchFamily="18" charset="0"/>
                              </a:rPr>
                              <m:t>𝑖</m:t>
                            </m:r>
                          </m:sub>
                        </m:sSub>
                      </m:e>
                    </m:nary>
                    <m:r>
                      <a:rPr lang="fr-CA" i="1">
                        <a:latin typeface="Cambria Math" panose="02040503050406030204" pitchFamily="18" charset="0"/>
                      </a:rPr>
                      <m:t>+</m:t>
                    </m:r>
                    <m:sSub>
                      <m:sSubPr>
                        <m:ctrlPr>
                          <a:rPr lang="fr-FR" i="1">
                            <a:latin typeface="Cambria Math" panose="02040503050406030204" pitchFamily="18" charset="0"/>
                          </a:rPr>
                        </m:ctrlPr>
                      </m:sSubPr>
                      <m:e>
                        <m:r>
                          <a:rPr lang="fr-CA" i="1">
                            <a:latin typeface="Cambria Math" panose="02040503050406030204" pitchFamily="18" charset="0"/>
                          </a:rPr>
                          <m:t>𝑢</m:t>
                        </m:r>
                      </m:e>
                      <m:sub>
                        <m:r>
                          <a:rPr lang="fr-CA" i="1">
                            <a:latin typeface="Cambria Math" panose="02040503050406030204" pitchFamily="18" charset="0"/>
                          </a:rPr>
                          <m:t>𝑡</m:t>
                        </m:r>
                      </m:sub>
                    </m:sSub>
                  </m:oMath>
                </a14:m>
                <a:r>
                  <a:rPr lang="fr-FR" dirty="0"/>
                  <a:t> qui est </a:t>
                </a:r>
                <a14:m>
                  <m:oMath xmlns:m="http://schemas.openxmlformats.org/officeDocument/2006/math">
                    <m:r>
                      <a:rPr lang="en-US" i="1">
                        <a:latin typeface="Cambria Math" panose="02040503050406030204" pitchFamily="18" charset="0"/>
                      </a:rPr>
                      <m:t>𝐼</m:t>
                    </m:r>
                    <m:r>
                      <a:rPr lang="en-US" i="1">
                        <a:latin typeface="Cambria Math" panose="02040503050406030204" pitchFamily="18" charset="0"/>
                      </a:rPr>
                      <m:t>(0)</m:t>
                    </m:r>
                  </m:oMath>
                </a14:m>
                <a:r>
                  <a:rPr lang="fr-FR" dirty="0"/>
                  <a:t> et équivalent à </a:t>
                </a:r>
                <a14:m>
                  <m:oMath xmlns:m="http://schemas.openxmlformats.org/officeDocument/2006/math">
                    <m:sSub>
                      <m:sSubPr>
                        <m:ctrlPr>
                          <a:rPr lang="fr-FR" i="1">
                            <a:latin typeface="Cambria Math" panose="02040503050406030204" pitchFamily="18" charset="0"/>
                          </a:rPr>
                        </m:ctrlPr>
                      </m:sSubPr>
                      <m:e>
                        <m:r>
                          <a:rPr lang="fr-CA" i="1">
                            <a:latin typeface="Cambria Math" panose="02040503050406030204" pitchFamily="18" charset="0"/>
                          </a:rPr>
                          <m:t>𝑅</m:t>
                        </m:r>
                      </m:e>
                      <m:sub>
                        <m:r>
                          <a:rPr lang="fr-CA" i="1">
                            <a:latin typeface="Cambria Math" panose="02040503050406030204" pitchFamily="18" charset="0"/>
                          </a:rPr>
                          <m:t>0</m:t>
                        </m:r>
                      </m:sub>
                    </m:sSub>
                    <m:r>
                      <a:rPr lang="fr-CA" i="1">
                        <a:latin typeface="Cambria Math" panose="02040503050406030204" pitchFamily="18" charset="0"/>
                      </a:rPr>
                      <m:t>=</m:t>
                    </m:r>
                    <m:r>
                      <a:rPr lang="fr-CA" i="1">
                        <a:latin typeface="Cambria Math" panose="02040503050406030204" pitchFamily="18" charset="0"/>
                      </a:rPr>
                      <m:t>𝐴</m:t>
                    </m:r>
                    <m:sSup>
                      <m:sSupPr>
                        <m:ctrlPr>
                          <a:rPr lang="fr-FR" i="1">
                            <a:latin typeface="Cambria Math" panose="02040503050406030204" pitchFamily="18" charset="0"/>
                          </a:rPr>
                        </m:ctrlPr>
                      </m:sSupPr>
                      <m:e>
                        <m:r>
                          <a:rPr lang="fr-CA" i="1">
                            <a:latin typeface="Cambria Math" panose="02040503050406030204" pitchFamily="18" charset="0"/>
                          </a:rPr>
                          <m:t>𝐵</m:t>
                        </m:r>
                      </m:e>
                      <m:sup>
                        <m:r>
                          <a:rPr lang="fr-CA" i="1">
                            <a:latin typeface="Cambria Math" panose="02040503050406030204" pitchFamily="18" charset="0"/>
                          </a:rPr>
                          <m:t>′</m:t>
                        </m:r>
                      </m:sup>
                    </m:sSup>
                    <m:sSub>
                      <m:sSubPr>
                        <m:ctrlPr>
                          <a:rPr lang="fr-FR" i="1">
                            <a:latin typeface="Cambria Math" panose="02040503050406030204" pitchFamily="18" charset="0"/>
                          </a:rPr>
                        </m:ctrlPr>
                      </m:sSubPr>
                      <m:e>
                        <m:r>
                          <a:rPr lang="fr-CA" i="1">
                            <a:latin typeface="Cambria Math" panose="02040503050406030204" pitchFamily="18" charset="0"/>
                          </a:rPr>
                          <m:t>𝑅</m:t>
                        </m:r>
                      </m:e>
                      <m:sub>
                        <m:r>
                          <a:rPr lang="fr-CA" i="1">
                            <a:latin typeface="Cambria Math" panose="02040503050406030204" pitchFamily="18" charset="0"/>
                          </a:rPr>
                          <m:t>1</m:t>
                        </m:r>
                      </m:sub>
                    </m:sSub>
                    <m:r>
                      <a:rPr lang="fr-CA" i="1">
                        <a:latin typeface="Cambria Math" panose="02040503050406030204" pitchFamily="18" charset="0"/>
                      </a:rPr>
                      <m:t>+</m:t>
                    </m:r>
                    <m:sSup>
                      <m:sSupPr>
                        <m:ctrlPr>
                          <a:rPr lang="fr-FR" i="1">
                            <a:latin typeface="Cambria Math" panose="02040503050406030204" pitchFamily="18" charset="0"/>
                          </a:rPr>
                        </m:ctrlPr>
                      </m:sSupPr>
                      <m:e>
                        <m:r>
                          <a:rPr lang="fr-CA" i="1">
                            <a:latin typeface="Cambria Math" panose="02040503050406030204" pitchFamily="18" charset="0"/>
                          </a:rPr>
                          <m:t>𝑈</m:t>
                        </m:r>
                      </m:e>
                      <m:sup>
                        <m:r>
                          <a:rPr lang="fr-CA" i="1">
                            <a:latin typeface="Cambria Math" panose="02040503050406030204" pitchFamily="18" charset="0"/>
                          </a:rPr>
                          <m:t>∗</m:t>
                        </m:r>
                      </m:sup>
                    </m:sSup>
                  </m:oMath>
                </a14:m>
                <a:r>
                  <a:rPr lang="fr-FR" dirty="0"/>
                  <a:t> (voir le document du mémoire pour plus de détails)</a:t>
                </a:r>
              </a:p>
              <a:p>
                <a:pPr>
                  <a:spcAft>
                    <a:spcPts val="600"/>
                  </a:spcAft>
                </a:pPr>
                <a:r>
                  <a:rPr lang="en-US" dirty="0"/>
                  <a:t>Le </a:t>
                </a:r>
                <a:r>
                  <a:rPr lang="en-US" dirty="0" err="1"/>
                  <a:t>modèle</a:t>
                </a:r>
                <a:r>
                  <a:rPr lang="en-US" dirty="0"/>
                  <a:t> </a:t>
                </a:r>
                <a:r>
                  <a:rPr lang="en-US" dirty="0" err="1"/>
                  <a:t>s’estime</a:t>
                </a:r>
                <a:r>
                  <a:rPr lang="en-US" dirty="0"/>
                  <a:t> </a:t>
                </a:r>
                <a:r>
                  <a:rPr lang="en-US" dirty="0" err="1"/>
                  <a:t>alors</a:t>
                </a:r>
                <a:r>
                  <a:rPr lang="en-US" dirty="0"/>
                  <a:t> par les MCG et </a:t>
                </a:r>
                <a:r>
                  <a:rPr lang="en-US" dirty="0" err="1"/>
                  <a:t>l’estimateur</a:t>
                </a:r>
                <a:r>
                  <a:rPr lang="en-US" dirty="0"/>
                  <a:t> est </a:t>
                </a:r>
                <a:r>
                  <a:rPr lang="en-US" dirty="0" err="1"/>
                  <a:t>donné</a:t>
                </a:r>
                <a:r>
                  <a:rPr lang="en-US" dirty="0"/>
                  <a:t> par: </a:t>
                </a:r>
                <a14:m>
                  <m:oMath xmlns:m="http://schemas.openxmlformats.org/officeDocument/2006/math">
                    <m:sSub>
                      <m:sSubPr>
                        <m:ctrlPr>
                          <a:rPr lang="fr-FR" i="1">
                            <a:latin typeface="Cambria Math" panose="02040503050406030204" pitchFamily="18" charset="0"/>
                          </a:rPr>
                        </m:ctrlPr>
                      </m:sSubPr>
                      <m:e>
                        <m:acc>
                          <m:accPr>
                            <m:chr m:val="̂"/>
                            <m:ctrlPr>
                              <a:rPr lang="fr-FR" i="1">
                                <a:latin typeface="Cambria Math" panose="02040503050406030204" pitchFamily="18" charset="0"/>
                              </a:rPr>
                            </m:ctrlPr>
                          </m:accPr>
                          <m:e>
                            <m:r>
                              <m:rPr>
                                <m:sty m:val="p"/>
                              </m:rPr>
                              <a:rPr lang="fr-CA">
                                <a:latin typeface="Cambria Math" panose="02040503050406030204" pitchFamily="18" charset="0"/>
                              </a:rPr>
                              <m:t>Γ</m:t>
                            </m:r>
                          </m:e>
                        </m:acc>
                      </m:e>
                      <m:sub>
                        <m:d>
                          <m:dPr>
                            <m:ctrlPr>
                              <a:rPr lang="fr-FR" i="1">
                                <a:latin typeface="Cambria Math" panose="02040503050406030204" pitchFamily="18" charset="0"/>
                              </a:rPr>
                            </m:ctrlPr>
                          </m:dPr>
                          <m:e>
                            <m:r>
                              <a:rPr lang="fr-CA" i="1">
                                <a:latin typeface="Cambria Math" panose="02040503050406030204" pitchFamily="18" charset="0"/>
                              </a:rPr>
                              <m:t>𝐴</m:t>
                            </m:r>
                            <m:r>
                              <a:rPr lang="fr-CA" i="1">
                                <a:latin typeface="Cambria Math" panose="02040503050406030204" pitchFamily="18" charset="0"/>
                              </a:rPr>
                              <m:t>,</m:t>
                            </m:r>
                            <m:r>
                              <a:rPr lang="fr-CA" i="1">
                                <a:latin typeface="Cambria Math" panose="02040503050406030204" pitchFamily="18" charset="0"/>
                              </a:rPr>
                              <m:t>𝐵</m:t>
                            </m:r>
                          </m:e>
                        </m:d>
                      </m:sub>
                    </m:sSub>
                    <m:r>
                      <a:rPr lang="fr-CA" i="1">
                        <a:latin typeface="Cambria Math" panose="02040503050406030204" pitchFamily="18" charset="0"/>
                      </a:rPr>
                      <m:t>=</m:t>
                    </m:r>
                    <m:d>
                      <m:dPr>
                        <m:ctrlPr>
                          <a:rPr lang="fr-FR" i="1">
                            <a:latin typeface="Cambria Math" panose="02040503050406030204" pitchFamily="18" charset="0"/>
                          </a:rPr>
                        </m:ctrlPr>
                      </m:dPr>
                      <m:e>
                        <m:r>
                          <m:rPr>
                            <m:sty m:val="p"/>
                          </m:rPr>
                          <a:rPr lang="fr-CA">
                            <a:latin typeface="Cambria Math" panose="02040503050406030204" pitchFamily="18" charset="0"/>
                          </a:rPr>
                          <m:t>Δ</m:t>
                        </m:r>
                        <m:r>
                          <a:rPr lang="fr-CA" i="1">
                            <a:latin typeface="Cambria Math" panose="02040503050406030204" pitchFamily="18" charset="0"/>
                          </a:rPr>
                          <m:t>𝑌</m:t>
                        </m:r>
                        <m:r>
                          <a:rPr lang="fr-CA" i="1">
                            <a:latin typeface="Cambria Math" panose="02040503050406030204" pitchFamily="18" charset="0"/>
                          </a:rPr>
                          <m:t>−</m:t>
                        </m:r>
                        <m:r>
                          <a:rPr lang="fr-CA" i="1">
                            <a:latin typeface="Cambria Math" panose="02040503050406030204" pitchFamily="18" charset="0"/>
                          </a:rPr>
                          <m:t>𝐴</m:t>
                        </m:r>
                        <m:sSup>
                          <m:sSupPr>
                            <m:ctrlPr>
                              <a:rPr lang="fr-FR" i="1">
                                <a:latin typeface="Cambria Math" panose="02040503050406030204" pitchFamily="18" charset="0"/>
                              </a:rPr>
                            </m:ctrlPr>
                          </m:sSupPr>
                          <m:e>
                            <m:r>
                              <a:rPr lang="fr-CA" i="1">
                                <a:latin typeface="Cambria Math" panose="02040503050406030204" pitchFamily="18" charset="0"/>
                              </a:rPr>
                              <m:t>𝐵</m:t>
                            </m:r>
                          </m:e>
                          <m:sup>
                            <m:r>
                              <a:rPr lang="fr-CA" i="1">
                                <a:latin typeface="Cambria Math" panose="02040503050406030204" pitchFamily="18" charset="0"/>
                              </a:rPr>
                              <m:t>′</m:t>
                            </m:r>
                          </m:sup>
                        </m:sSup>
                        <m:sSub>
                          <m:sSubPr>
                            <m:ctrlPr>
                              <a:rPr lang="fr-FR" i="1">
                                <a:latin typeface="Cambria Math" panose="02040503050406030204" pitchFamily="18" charset="0"/>
                              </a:rPr>
                            </m:ctrlPr>
                          </m:sSubPr>
                          <m:e>
                            <m:r>
                              <a:rPr lang="fr-CA" i="1">
                                <a:latin typeface="Cambria Math" panose="02040503050406030204" pitchFamily="18" charset="0"/>
                              </a:rPr>
                              <m:t>𝑌</m:t>
                            </m:r>
                          </m:e>
                          <m:sub>
                            <m:r>
                              <a:rPr lang="fr-CA" i="1">
                                <a:latin typeface="Cambria Math" panose="02040503050406030204" pitchFamily="18" charset="0"/>
                              </a:rPr>
                              <m:t>−1</m:t>
                            </m:r>
                          </m:sub>
                        </m:sSub>
                      </m:e>
                    </m:d>
                    <m:r>
                      <m:rPr>
                        <m:sty m:val="p"/>
                      </m:rPr>
                      <a:rPr lang="fr-CA">
                        <a:latin typeface="Cambria Math" panose="02040503050406030204" pitchFamily="18" charset="0"/>
                      </a:rPr>
                      <m:t>Δ</m:t>
                    </m:r>
                    <m:sSup>
                      <m:sSupPr>
                        <m:ctrlPr>
                          <a:rPr lang="fr-FR" b="1" i="1">
                            <a:latin typeface="Cambria Math" panose="02040503050406030204" pitchFamily="18" charset="0"/>
                          </a:rPr>
                        </m:ctrlPr>
                      </m:sSupPr>
                      <m:e>
                        <m:r>
                          <a:rPr lang="fr-CA" b="1" i="1">
                            <a:latin typeface="Cambria Math" panose="02040503050406030204" pitchFamily="18" charset="0"/>
                          </a:rPr>
                          <m:t>𝑿</m:t>
                        </m:r>
                      </m:e>
                      <m:sup>
                        <m:r>
                          <a:rPr lang="fr-CA" b="1" i="1">
                            <a:latin typeface="Cambria Math" panose="02040503050406030204" pitchFamily="18" charset="0"/>
                          </a:rPr>
                          <m:t>′</m:t>
                        </m:r>
                      </m:sup>
                    </m:sSup>
                    <m:sSup>
                      <m:sSupPr>
                        <m:ctrlPr>
                          <a:rPr lang="fr-FR" i="1">
                            <a:latin typeface="Cambria Math" panose="02040503050406030204" pitchFamily="18" charset="0"/>
                          </a:rPr>
                        </m:ctrlPr>
                      </m:sSupPr>
                      <m:e>
                        <m:d>
                          <m:dPr>
                            <m:ctrlPr>
                              <a:rPr lang="fr-FR" i="1">
                                <a:latin typeface="Cambria Math" panose="02040503050406030204" pitchFamily="18" charset="0"/>
                              </a:rPr>
                            </m:ctrlPr>
                          </m:dPr>
                          <m:e>
                            <m:r>
                              <m:rPr>
                                <m:sty m:val="p"/>
                              </m:rPr>
                              <a:rPr lang="fr-CA">
                                <a:latin typeface="Cambria Math" panose="02040503050406030204" pitchFamily="18" charset="0"/>
                              </a:rPr>
                              <m:t>Δ</m:t>
                            </m:r>
                            <m:r>
                              <a:rPr lang="fr-CA" b="1" i="1">
                                <a:latin typeface="Cambria Math" panose="02040503050406030204" pitchFamily="18" charset="0"/>
                              </a:rPr>
                              <m:t>𝑿</m:t>
                            </m:r>
                            <m:r>
                              <m:rPr>
                                <m:sty m:val="p"/>
                              </m:rPr>
                              <a:rPr lang="fr-CA">
                                <a:latin typeface="Cambria Math" panose="02040503050406030204" pitchFamily="18" charset="0"/>
                              </a:rPr>
                              <m:t>Δ</m:t>
                            </m:r>
                            <m:sSup>
                              <m:sSupPr>
                                <m:ctrlPr>
                                  <a:rPr lang="fr-FR" b="1" i="1">
                                    <a:latin typeface="Cambria Math" panose="02040503050406030204" pitchFamily="18" charset="0"/>
                                  </a:rPr>
                                </m:ctrlPr>
                              </m:sSupPr>
                              <m:e>
                                <m:r>
                                  <a:rPr lang="fr-CA" b="1" i="1">
                                    <a:latin typeface="Cambria Math" panose="02040503050406030204" pitchFamily="18" charset="0"/>
                                  </a:rPr>
                                  <m:t>𝑿</m:t>
                                </m:r>
                              </m:e>
                              <m:sup>
                                <m:r>
                                  <a:rPr lang="fr-CA" b="1" i="1">
                                    <a:latin typeface="Cambria Math" panose="02040503050406030204" pitchFamily="18" charset="0"/>
                                  </a:rPr>
                                  <m:t>′</m:t>
                                </m:r>
                              </m:sup>
                            </m:sSup>
                          </m:e>
                        </m:d>
                      </m:e>
                      <m:sup>
                        <m:r>
                          <a:rPr lang="fr-CA" i="1">
                            <a:latin typeface="Cambria Math" panose="02040503050406030204" pitchFamily="18" charset="0"/>
                          </a:rPr>
                          <m:t>−1</m:t>
                        </m:r>
                      </m:sup>
                    </m:sSup>
                  </m:oMath>
                </a14:m>
                <a:r>
                  <a:rPr lang="fr-FR" dirty="0"/>
                  <a:t> avec </a:t>
                </a:r>
                <a14:m>
                  <m:oMath xmlns:m="http://schemas.openxmlformats.org/officeDocument/2006/math">
                    <m:borderBox>
                      <m:borderBoxPr>
                        <m:ctrlPr>
                          <a:rPr lang="fr-FR" i="1">
                            <a:latin typeface="Cambria Math" panose="02040503050406030204" pitchFamily="18" charset="0"/>
                          </a:rPr>
                        </m:ctrlPr>
                      </m:borderBoxPr>
                      <m:e>
                        <m:acc>
                          <m:accPr>
                            <m:chr m:val="̃"/>
                            <m:ctrlPr>
                              <a:rPr lang="fr-FR" i="1">
                                <a:latin typeface="Cambria Math" panose="02040503050406030204" pitchFamily="18" charset="0"/>
                              </a:rPr>
                            </m:ctrlPr>
                          </m:accPr>
                          <m:e>
                            <m:r>
                              <a:rPr lang="fr-CA" i="1">
                                <a:latin typeface="Cambria Math" panose="02040503050406030204" pitchFamily="18" charset="0"/>
                              </a:rPr>
                              <m:t>𝐵</m:t>
                            </m:r>
                          </m:e>
                        </m:acc>
                        <m:r>
                          <a:rPr lang="fr-CA" i="1">
                            <a:latin typeface="Cambria Math" panose="02040503050406030204" pitchFamily="18" charset="0"/>
                          </a:rPr>
                          <m:t>=</m:t>
                        </m:r>
                        <m:sSup>
                          <m:sSupPr>
                            <m:ctrlPr>
                              <a:rPr lang="fr-FR" i="1">
                                <a:latin typeface="Cambria Math" panose="02040503050406030204" pitchFamily="18" charset="0"/>
                              </a:rPr>
                            </m:ctrlPr>
                          </m:sSupPr>
                          <m:e>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CA" i="1">
                                        <a:latin typeface="Cambria Math" panose="02040503050406030204" pitchFamily="18" charset="0"/>
                                      </a:rPr>
                                      <m:t>𝜐</m:t>
                                    </m:r>
                                  </m:e>
                                  <m:sub>
                                    <m:r>
                                      <a:rPr lang="fr-CA" i="1">
                                        <a:latin typeface="Cambria Math" panose="02040503050406030204" pitchFamily="18" charset="0"/>
                                      </a:rPr>
                                      <m:t>1</m:t>
                                    </m:r>
                                  </m:sub>
                                </m:sSub>
                                <m:r>
                                  <a:rPr lang="fr-CA" i="1">
                                    <a:latin typeface="Cambria Math" panose="02040503050406030204" pitchFamily="18" charset="0"/>
                                  </a:rPr>
                                  <m:t>,…,</m:t>
                                </m:r>
                                <m:sSub>
                                  <m:sSubPr>
                                    <m:ctrlPr>
                                      <a:rPr lang="fr-FR" i="1">
                                        <a:latin typeface="Cambria Math" panose="02040503050406030204" pitchFamily="18" charset="0"/>
                                      </a:rPr>
                                    </m:ctrlPr>
                                  </m:sSubPr>
                                  <m:e>
                                    <m:r>
                                      <a:rPr lang="fr-CA" i="1">
                                        <a:latin typeface="Cambria Math" panose="02040503050406030204" pitchFamily="18" charset="0"/>
                                      </a:rPr>
                                      <m:t>𝜐</m:t>
                                    </m:r>
                                  </m:e>
                                  <m:sub>
                                    <m:r>
                                      <a:rPr lang="fr-CA" i="1">
                                        <a:latin typeface="Cambria Math" panose="02040503050406030204" pitchFamily="18" charset="0"/>
                                      </a:rPr>
                                      <m:t>𝑟</m:t>
                                    </m:r>
                                  </m:sub>
                                </m:sSub>
                              </m:e>
                            </m:d>
                          </m:e>
                          <m:sup>
                            <m:r>
                              <a:rPr lang="fr-CA" i="1">
                                <a:latin typeface="Cambria Math" panose="02040503050406030204" pitchFamily="18" charset="0"/>
                              </a:rPr>
                              <m:t>′</m:t>
                            </m:r>
                          </m:sup>
                        </m:sSup>
                        <m:sSubSup>
                          <m:sSubSupPr>
                            <m:ctrlPr>
                              <a:rPr lang="fr-FR" i="1">
                                <a:latin typeface="Cambria Math" panose="02040503050406030204" pitchFamily="18" charset="0"/>
                              </a:rPr>
                            </m:ctrlPr>
                          </m:sSubSupPr>
                          <m:e>
                            <m:r>
                              <a:rPr lang="fr-CA" i="1">
                                <a:latin typeface="Cambria Math" panose="02040503050406030204" pitchFamily="18" charset="0"/>
                              </a:rPr>
                              <m:t>𝑆</m:t>
                            </m:r>
                          </m:e>
                          <m:sub>
                            <m:r>
                              <a:rPr lang="fr-CA" i="1">
                                <a:latin typeface="Cambria Math" panose="02040503050406030204" pitchFamily="18" charset="0"/>
                              </a:rPr>
                              <m:t>11</m:t>
                            </m:r>
                          </m:sub>
                          <m:sup>
                            <m:r>
                              <a:rPr lang="fr-CA" i="1">
                                <a:latin typeface="Cambria Math" panose="02040503050406030204" pitchFamily="18" charset="0"/>
                              </a:rPr>
                              <m:t>−</m:t>
                            </m:r>
                            <m:f>
                              <m:fPr>
                                <m:ctrlPr>
                                  <a:rPr lang="fr-FR" i="1">
                                    <a:latin typeface="Cambria Math" panose="02040503050406030204" pitchFamily="18" charset="0"/>
                                  </a:rPr>
                                </m:ctrlPr>
                              </m:fPr>
                              <m:num>
                                <m:r>
                                  <a:rPr lang="fr-CA" i="1">
                                    <a:latin typeface="Cambria Math" panose="02040503050406030204" pitchFamily="18" charset="0"/>
                                  </a:rPr>
                                  <m:t>1</m:t>
                                </m:r>
                              </m:num>
                              <m:den>
                                <m:r>
                                  <a:rPr lang="fr-CA" i="1">
                                    <a:latin typeface="Cambria Math" panose="02040503050406030204" pitchFamily="18" charset="0"/>
                                  </a:rPr>
                                  <m:t>2</m:t>
                                </m:r>
                              </m:den>
                            </m:f>
                          </m:sup>
                        </m:sSubSup>
                      </m:e>
                    </m:borderBox>
                  </m:oMath>
                </a14:m>
                <a:r>
                  <a:rPr lang="fr-CA" dirty="0"/>
                  <a:t> et </a:t>
                </a:r>
                <a14:m>
                  <m:oMath xmlns:m="http://schemas.openxmlformats.org/officeDocument/2006/math">
                    <m:borderBox>
                      <m:borderBoxPr>
                        <m:ctrlPr>
                          <a:rPr lang="fr-FR" i="1">
                            <a:latin typeface="Cambria Math" panose="02040503050406030204" pitchFamily="18" charset="0"/>
                          </a:rPr>
                        </m:ctrlPr>
                      </m:borderBoxPr>
                      <m:e>
                        <m:acc>
                          <m:accPr>
                            <m:chr m:val="̃"/>
                            <m:ctrlPr>
                              <a:rPr lang="fr-FR" i="1">
                                <a:latin typeface="Cambria Math" panose="02040503050406030204" pitchFamily="18" charset="0"/>
                              </a:rPr>
                            </m:ctrlPr>
                          </m:accPr>
                          <m:e>
                            <m:r>
                              <a:rPr lang="fr-CA" i="1">
                                <a:latin typeface="Cambria Math" panose="02040503050406030204" pitchFamily="18" charset="0"/>
                              </a:rPr>
                              <m:t>𝐴</m:t>
                            </m:r>
                          </m:e>
                        </m:acc>
                        <m:r>
                          <a:rPr lang="fr-CA" i="1">
                            <a:latin typeface="Cambria Math" panose="02040503050406030204" pitchFamily="18" charset="0"/>
                          </a:rPr>
                          <m:t>=</m:t>
                        </m:r>
                        <m:sSub>
                          <m:sSubPr>
                            <m:ctrlPr>
                              <a:rPr lang="fr-FR" i="1">
                                <a:latin typeface="Cambria Math" panose="02040503050406030204" pitchFamily="18" charset="0"/>
                              </a:rPr>
                            </m:ctrlPr>
                          </m:sSubPr>
                          <m:e>
                            <m:r>
                              <a:rPr lang="fr-CA" i="1">
                                <a:latin typeface="Cambria Math" panose="02040503050406030204" pitchFamily="18" charset="0"/>
                              </a:rPr>
                              <m:t>𝑆</m:t>
                            </m:r>
                          </m:e>
                          <m:sub>
                            <m:r>
                              <a:rPr lang="fr-CA" i="1">
                                <a:latin typeface="Cambria Math" panose="02040503050406030204" pitchFamily="18" charset="0"/>
                              </a:rPr>
                              <m:t>01</m:t>
                            </m:r>
                          </m:sub>
                        </m:sSub>
                        <m:acc>
                          <m:accPr>
                            <m:chr m:val="̃"/>
                            <m:ctrlPr>
                              <a:rPr lang="fr-FR" i="1">
                                <a:latin typeface="Cambria Math" panose="02040503050406030204" pitchFamily="18" charset="0"/>
                              </a:rPr>
                            </m:ctrlPr>
                          </m:accPr>
                          <m:e>
                            <m:r>
                              <a:rPr lang="fr-CA" i="1">
                                <a:latin typeface="Cambria Math" panose="02040503050406030204" pitchFamily="18" charset="0"/>
                              </a:rPr>
                              <m:t>𝐵</m:t>
                            </m:r>
                          </m:e>
                        </m:acc>
                        <m:sSup>
                          <m:sSupPr>
                            <m:ctrlPr>
                              <a:rPr lang="fr-FR" i="1">
                                <a:latin typeface="Cambria Math" panose="02040503050406030204" pitchFamily="18" charset="0"/>
                              </a:rPr>
                            </m:ctrlPr>
                          </m:sSupPr>
                          <m:e>
                            <m:d>
                              <m:dPr>
                                <m:ctrlPr>
                                  <a:rPr lang="fr-FR" i="1">
                                    <a:latin typeface="Cambria Math" panose="02040503050406030204" pitchFamily="18" charset="0"/>
                                  </a:rPr>
                                </m:ctrlPr>
                              </m:dPr>
                              <m:e>
                                <m:sSup>
                                  <m:sSupPr>
                                    <m:ctrlPr>
                                      <a:rPr lang="fr-FR" i="1">
                                        <a:latin typeface="Cambria Math" panose="02040503050406030204" pitchFamily="18" charset="0"/>
                                      </a:rPr>
                                    </m:ctrlPr>
                                  </m:sSupPr>
                                  <m:e>
                                    <m:acc>
                                      <m:accPr>
                                        <m:chr m:val="̃"/>
                                        <m:ctrlPr>
                                          <a:rPr lang="fr-FR" i="1">
                                            <a:latin typeface="Cambria Math" panose="02040503050406030204" pitchFamily="18" charset="0"/>
                                          </a:rPr>
                                        </m:ctrlPr>
                                      </m:accPr>
                                      <m:e>
                                        <m:r>
                                          <a:rPr lang="fr-CA" i="1">
                                            <a:latin typeface="Cambria Math" panose="02040503050406030204" pitchFamily="18" charset="0"/>
                                          </a:rPr>
                                          <m:t>𝐵</m:t>
                                        </m:r>
                                      </m:e>
                                    </m:acc>
                                  </m:e>
                                  <m:sup>
                                    <m:r>
                                      <a:rPr lang="fr-CA" i="1">
                                        <a:latin typeface="Cambria Math" panose="02040503050406030204" pitchFamily="18" charset="0"/>
                                      </a:rPr>
                                      <m:t>′</m:t>
                                    </m:r>
                                  </m:sup>
                                </m:sSup>
                                <m:sSub>
                                  <m:sSubPr>
                                    <m:ctrlPr>
                                      <a:rPr lang="fr-FR" i="1">
                                        <a:latin typeface="Cambria Math" panose="02040503050406030204" pitchFamily="18" charset="0"/>
                                      </a:rPr>
                                    </m:ctrlPr>
                                  </m:sSubPr>
                                  <m:e>
                                    <m:r>
                                      <a:rPr lang="fr-CA" i="1">
                                        <a:latin typeface="Cambria Math" panose="02040503050406030204" pitchFamily="18" charset="0"/>
                                      </a:rPr>
                                      <m:t>𝑆</m:t>
                                    </m:r>
                                  </m:e>
                                  <m:sub>
                                    <m:r>
                                      <a:rPr lang="fr-CA" i="1">
                                        <a:latin typeface="Cambria Math" panose="02040503050406030204" pitchFamily="18" charset="0"/>
                                      </a:rPr>
                                      <m:t>11</m:t>
                                    </m:r>
                                  </m:sub>
                                </m:sSub>
                                <m:acc>
                                  <m:accPr>
                                    <m:chr m:val="̃"/>
                                    <m:ctrlPr>
                                      <a:rPr lang="fr-FR" i="1">
                                        <a:latin typeface="Cambria Math" panose="02040503050406030204" pitchFamily="18" charset="0"/>
                                      </a:rPr>
                                    </m:ctrlPr>
                                  </m:accPr>
                                  <m:e>
                                    <m:r>
                                      <a:rPr lang="fr-CA" i="1">
                                        <a:latin typeface="Cambria Math" panose="02040503050406030204" pitchFamily="18" charset="0"/>
                                      </a:rPr>
                                      <m:t>𝐵</m:t>
                                    </m:r>
                                  </m:e>
                                </m:acc>
                              </m:e>
                            </m:d>
                          </m:e>
                          <m:sup>
                            <m:r>
                              <a:rPr lang="fr-CA" i="1">
                                <a:latin typeface="Cambria Math" panose="02040503050406030204" pitchFamily="18" charset="0"/>
                              </a:rPr>
                              <m:t>−1</m:t>
                            </m:r>
                          </m:sup>
                        </m:sSup>
                      </m:e>
                    </m:borderBox>
                  </m:oMath>
                </a14:m>
                <a:r>
                  <a:rPr lang="fr-CA" dirty="0"/>
                  <a:t>, avec </a:t>
                </a:r>
                <a14:m>
                  <m:oMath xmlns:m="http://schemas.openxmlformats.org/officeDocument/2006/math">
                    <m:sSub>
                      <m:sSubPr>
                        <m:ctrlPr>
                          <a:rPr lang="fr-FR" i="1">
                            <a:latin typeface="Cambria Math" panose="02040503050406030204" pitchFamily="18" charset="0"/>
                          </a:rPr>
                        </m:ctrlPr>
                      </m:sSubPr>
                      <m:e>
                        <m:r>
                          <a:rPr lang="fr-CA" i="1">
                            <a:latin typeface="Cambria Math" panose="02040503050406030204" pitchFamily="18" charset="0"/>
                          </a:rPr>
                          <m:t>𝑆</m:t>
                        </m:r>
                      </m:e>
                      <m:sub>
                        <m:r>
                          <a:rPr lang="fr-CA" i="1">
                            <a:latin typeface="Cambria Math" panose="02040503050406030204" pitchFamily="18" charset="0"/>
                          </a:rPr>
                          <m:t>𝑖𝑗</m:t>
                        </m:r>
                      </m:sub>
                    </m:sSub>
                    <m:r>
                      <a:rPr lang="fr-CA" i="1">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CA" i="1">
                                <a:latin typeface="Cambria Math" panose="02040503050406030204" pitchFamily="18" charset="0"/>
                              </a:rPr>
                              <m:t>𝑅</m:t>
                            </m:r>
                          </m:e>
                          <m:sub>
                            <m:r>
                              <a:rPr lang="fr-CA" i="1">
                                <a:latin typeface="Cambria Math" panose="02040503050406030204" pitchFamily="18" charset="0"/>
                              </a:rPr>
                              <m:t>𝑖</m:t>
                            </m:r>
                          </m:sub>
                        </m:sSub>
                        <m:sSubSup>
                          <m:sSubSupPr>
                            <m:ctrlPr>
                              <a:rPr lang="fr-FR" i="1">
                                <a:latin typeface="Cambria Math" panose="02040503050406030204" pitchFamily="18" charset="0"/>
                              </a:rPr>
                            </m:ctrlPr>
                          </m:sSubSupPr>
                          <m:e>
                            <m:r>
                              <a:rPr lang="fr-CA" i="1">
                                <a:latin typeface="Cambria Math" panose="02040503050406030204" pitchFamily="18" charset="0"/>
                              </a:rPr>
                              <m:t>𝑅</m:t>
                            </m:r>
                          </m:e>
                          <m:sub>
                            <m:r>
                              <a:rPr lang="fr-CA" i="1">
                                <a:latin typeface="Cambria Math" panose="02040503050406030204" pitchFamily="18" charset="0"/>
                              </a:rPr>
                              <m:t>𝑗</m:t>
                            </m:r>
                          </m:sub>
                          <m:sup>
                            <m:r>
                              <a:rPr lang="fr-CA" i="1">
                                <a:latin typeface="Cambria Math" panose="02040503050406030204" pitchFamily="18" charset="0"/>
                              </a:rPr>
                              <m:t>′</m:t>
                            </m:r>
                          </m:sup>
                        </m:sSubSup>
                      </m:num>
                      <m:den>
                        <m:r>
                          <a:rPr lang="fr-CA" i="1">
                            <a:latin typeface="Cambria Math" panose="02040503050406030204" pitchFamily="18" charset="0"/>
                          </a:rPr>
                          <m:t>𝑇</m:t>
                        </m:r>
                      </m:den>
                    </m:f>
                    <m:r>
                      <a:rPr lang="fr-CA" i="1">
                        <a:latin typeface="Cambria Math" panose="02040503050406030204" pitchFamily="18" charset="0"/>
                      </a:rPr>
                      <m:t> | </m:t>
                    </m:r>
                    <m:r>
                      <a:rPr lang="fr-CA" i="1">
                        <a:latin typeface="Cambria Math" panose="02040503050406030204" pitchFamily="18" charset="0"/>
                      </a:rPr>
                      <m:t>𝑖</m:t>
                    </m:r>
                    <m:r>
                      <a:rPr lang="fr-CA" i="1">
                        <a:latin typeface="Cambria Math" panose="02040503050406030204" pitchFamily="18" charset="0"/>
                      </a:rPr>
                      <m:t>=0,1</m:t>
                    </m:r>
                  </m:oMath>
                </a14:m>
                <a:r>
                  <a:rPr lang="fr-CA" dirty="0"/>
                  <a:t> et </a:t>
                </a:r>
                <a14:m>
                  <m:oMath xmlns:m="http://schemas.openxmlformats.org/officeDocument/2006/math">
                    <m:sSub>
                      <m:sSubPr>
                        <m:ctrlPr>
                          <a:rPr lang="fr-FR" i="1">
                            <a:latin typeface="Cambria Math" panose="02040503050406030204" pitchFamily="18" charset="0"/>
                          </a:rPr>
                        </m:ctrlPr>
                      </m:sSubPr>
                      <m:e>
                        <m:r>
                          <a:rPr lang="fr-CA" i="1">
                            <a:latin typeface="Cambria Math" panose="02040503050406030204" pitchFamily="18" charset="0"/>
                          </a:rPr>
                          <m:t>𝜐</m:t>
                        </m:r>
                      </m:e>
                      <m:sub>
                        <m:r>
                          <a:rPr lang="fr-CA" i="1">
                            <a:latin typeface="Cambria Math" panose="02040503050406030204" pitchFamily="18" charset="0"/>
                          </a:rPr>
                          <m:t>1</m:t>
                        </m:r>
                      </m:sub>
                    </m:sSub>
                    <m:r>
                      <a:rPr lang="fr-CA" i="1">
                        <a:latin typeface="Cambria Math" panose="02040503050406030204" pitchFamily="18" charset="0"/>
                      </a:rPr>
                      <m:t>,…,</m:t>
                    </m:r>
                    <m:sSub>
                      <m:sSubPr>
                        <m:ctrlPr>
                          <a:rPr lang="fr-FR" i="1">
                            <a:latin typeface="Cambria Math" panose="02040503050406030204" pitchFamily="18" charset="0"/>
                          </a:rPr>
                        </m:ctrlPr>
                      </m:sSubPr>
                      <m:e>
                        <m:r>
                          <a:rPr lang="fr-CA" i="1">
                            <a:latin typeface="Cambria Math" panose="02040503050406030204" pitchFamily="18" charset="0"/>
                          </a:rPr>
                          <m:t>𝜐</m:t>
                        </m:r>
                      </m:e>
                      <m:sub>
                        <m:r>
                          <a:rPr lang="fr-CA" i="1">
                            <a:latin typeface="Cambria Math" panose="02040503050406030204" pitchFamily="18" charset="0"/>
                          </a:rPr>
                          <m:t>𝑘</m:t>
                        </m:r>
                      </m:sub>
                    </m:sSub>
                  </m:oMath>
                </a14:m>
                <a:r>
                  <a:rPr lang="fr-CA" dirty="0"/>
                  <a:t> étant les vecteurs propres orthonormaux de la matrice </a:t>
                </a:r>
                <a14:m>
                  <m:oMath xmlns:m="http://schemas.openxmlformats.org/officeDocument/2006/math">
                    <m:sSubSup>
                      <m:sSubSupPr>
                        <m:ctrlPr>
                          <a:rPr lang="fr-FR" i="1">
                            <a:latin typeface="Cambria Math" panose="02040503050406030204" pitchFamily="18" charset="0"/>
                          </a:rPr>
                        </m:ctrlPr>
                      </m:sSubSupPr>
                      <m:e>
                        <m:r>
                          <a:rPr lang="fr-CA" i="1">
                            <a:latin typeface="Cambria Math" panose="02040503050406030204" pitchFamily="18" charset="0"/>
                          </a:rPr>
                          <m:t>𝑆</m:t>
                        </m:r>
                      </m:e>
                      <m:sub>
                        <m:r>
                          <a:rPr lang="fr-CA" i="1">
                            <a:latin typeface="Cambria Math" panose="02040503050406030204" pitchFamily="18" charset="0"/>
                          </a:rPr>
                          <m:t>11</m:t>
                        </m:r>
                      </m:sub>
                      <m:sup>
                        <m:r>
                          <a:rPr lang="fr-CA" i="1">
                            <a:latin typeface="Cambria Math" panose="02040503050406030204" pitchFamily="18" charset="0"/>
                          </a:rPr>
                          <m:t>−</m:t>
                        </m:r>
                        <m:f>
                          <m:fPr>
                            <m:ctrlPr>
                              <a:rPr lang="fr-FR" i="1">
                                <a:latin typeface="Cambria Math" panose="02040503050406030204" pitchFamily="18" charset="0"/>
                              </a:rPr>
                            </m:ctrlPr>
                          </m:fPr>
                          <m:num>
                            <m:r>
                              <a:rPr lang="fr-CA" i="1">
                                <a:latin typeface="Cambria Math" panose="02040503050406030204" pitchFamily="18" charset="0"/>
                              </a:rPr>
                              <m:t>1</m:t>
                            </m:r>
                          </m:num>
                          <m:den>
                            <m:r>
                              <a:rPr lang="fr-CA" i="1">
                                <a:latin typeface="Cambria Math" panose="02040503050406030204" pitchFamily="18" charset="0"/>
                              </a:rPr>
                              <m:t>2</m:t>
                            </m:r>
                          </m:den>
                        </m:f>
                      </m:sup>
                    </m:sSubSup>
                    <m:sSub>
                      <m:sSubPr>
                        <m:ctrlPr>
                          <a:rPr lang="fr-FR" i="1">
                            <a:latin typeface="Cambria Math" panose="02040503050406030204" pitchFamily="18" charset="0"/>
                          </a:rPr>
                        </m:ctrlPr>
                      </m:sSubPr>
                      <m:e>
                        <m:r>
                          <a:rPr lang="fr-CA" i="1">
                            <a:latin typeface="Cambria Math" panose="02040503050406030204" pitchFamily="18" charset="0"/>
                          </a:rPr>
                          <m:t>𝑆</m:t>
                        </m:r>
                      </m:e>
                      <m:sub>
                        <m:r>
                          <a:rPr lang="fr-CA" i="1">
                            <a:latin typeface="Cambria Math" panose="02040503050406030204" pitchFamily="18" charset="0"/>
                          </a:rPr>
                          <m:t>10</m:t>
                        </m:r>
                      </m:sub>
                    </m:sSub>
                    <m:sSubSup>
                      <m:sSubSupPr>
                        <m:ctrlPr>
                          <a:rPr lang="fr-FR" i="1">
                            <a:latin typeface="Cambria Math" panose="02040503050406030204" pitchFamily="18" charset="0"/>
                          </a:rPr>
                        </m:ctrlPr>
                      </m:sSubSupPr>
                      <m:e>
                        <m:r>
                          <a:rPr lang="fr-CA" i="1">
                            <a:latin typeface="Cambria Math" panose="02040503050406030204" pitchFamily="18" charset="0"/>
                          </a:rPr>
                          <m:t>𝑆</m:t>
                        </m:r>
                      </m:e>
                      <m:sub>
                        <m:r>
                          <a:rPr lang="fr-CA" i="1">
                            <a:latin typeface="Cambria Math" panose="02040503050406030204" pitchFamily="18" charset="0"/>
                          </a:rPr>
                          <m:t>00</m:t>
                        </m:r>
                      </m:sub>
                      <m:sup>
                        <m:r>
                          <a:rPr lang="fr-CA" i="1">
                            <a:latin typeface="Cambria Math" panose="02040503050406030204" pitchFamily="18" charset="0"/>
                          </a:rPr>
                          <m:t>−1</m:t>
                        </m:r>
                      </m:sup>
                    </m:sSubSup>
                    <m:sSub>
                      <m:sSubPr>
                        <m:ctrlPr>
                          <a:rPr lang="fr-FR" i="1">
                            <a:latin typeface="Cambria Math" panose="02040503050406030204" pitchFamily="18" charset="0"/>
                          </a:rPr>
                        </m:ctrlPr>
                      </m:sSubPr>
                      <m:e>
                        <m:r>
                          <a:rPr lang="fr-CA" i="1">
                            <a:latin typeface="Cambria Math" panose="02040503050406030204" pitchFamily="18" charset="0"/>
                          </a:rPr>
                          <m:t>𝑆</m:t>
                        </m:r>
                      </m:e>
                      <m:sub>
                        <m:r>
                          <a:rPr lang="fr-CA" i="1">
                            <a:latin typeface="Cambria Math" panose="02040503050406030204" pitchFamily="18" charset="0"/>
                          </a:rPr>
                          <m:t>01</m:t>
                        </m:r>
                      </m:sub>
                    </m:sSub>
                    <m:sSubSup>
                      <m:sSubSupPr>
                        <m:ctrlPr>
                          <a:rPr lang="fr-FR" i="1">
                            <a:latin typeface="Cambria Math" panose="02040503050406030204" pitchFamily="18" charset="0"/>
                          </a:rPr>
                        </m:ctrlPr>
                      </m:sSubSupPr>
                      <m:e>
                        <m:r>
                          <a:rPr lang="fr-CA" i="1">
                            <a:latin typeface="Cambria Math" panose="02040503050406030204" pitchFamily="18" charset="0"/>
                          </a:rPr>
                          <m:t>𝑆</m:t>
                        </m:r>
                      </m:e>
                      <m:sub>
                        <m:r>
                          <a:rPr lang="fr-CA" i="1">
                            <a:latin typeface="Cambria Math" panose="02040503050406030204" pitchFamily="18" charset="0"/>
                          </a:rPr>
                          <m:t>11</m:t>
                        </m:r>
                      </m:sub>
                      <m:sup>
                        <m:r>
                          <a:rPr lang="fr-CA" i="1">
                            <a:latin typeface="Cambria Math" panose="02040503050406030204" pitchFamily="18" charset="0"/>
                          </a:rPr>
                          <m:t>−</m:t>
                        </m:r>
                        <m:f>
                          <m:fPr>
                            <m:ctrlPr>
                              <a:rPr lang="fr-FR" i="1">
                                <a:latin typeface="Cambria Math" panose="02040503050406030204" pitchFamily="18" charset="0"/>
                              </a:rPr>
                            </m:ctrlPr>
                          </m:fPr>
                          <m:num>
                            <m:r>
                              <a:rPr lang="fr-CA" i="1">
                                <a:latin typeface="Cambria Math" panose="02040503050406030204" pitchFamily="18" charset="0"/>
                              </a:rPr>
                              <m:t>1</m:t>
                            </m:r>
                          </m:num>
                          <m:den>
                            <m:r>
                              <a:rPr lang="fr-CA" i="1">
                                <a:latin typeface="Cambria Math" panose="02040503050406030204" pitchFamily="18" charset="0"/>
                              </a:rPr>
                              <m:t>2</m:t>
                            </m:r>
                          </m:den>
                        </m:f>
                      </m:sup>
                    </m:sSubSup>
                  </m:oMath>
                </a14:m>
                <a:r>
                  <a:rPr lang="fr-CA" dirty="0"/>
                  <a:t> qui est l’ensemble des valeurs propres en ordre décroissant. </a:t>
                </a:r>
              </a:p>
              <a:p>
                <a:pPr>
                  <a:spcAft>
                    <a:spcPts val="600"/>
                  </a:spcAft>
                </a:pPr>
                <a:r>
                  <a:rPr lang="fr-CA" dirty="0"/>
                  <a:t>Ou bien directement par le Maximum de Vraisemblance (MV), on obtient l’estimateur suivant: </a:t>
                </a:r>
                <a14:m>
                  <m:oMath xmlns:m="http://schemas.openxmlformats.org/officeDocument/2006/math">
                    <m:borderBox>
                      <m:borderBoxPr>
                        <m:ctrlPr>
                          <a:rPr lang="fr-FR" i="1">
                            <a:latin typeface="Cambria Math" panose="02040503050406030204" pitchFamily="18" charset="0"/>
                          </a:rPr>
                        </m:ctrlPr>
                      </m:borderBoxPr>
                      <m:e>
                        <m:sSub>
                          <m:sSubPr>
                            <m:ctrlPr>
                              <a:rPr lang="fr-FR" i="1">
                                <a:latin typeface="Cambria Math" panose="02040503050406030204" pitchFamily="18" charset="0"/>
                              </a:rPr>
                            </m:ctrlPr>
                          </m:sSubPr>
                          <m:e>
                            <m:acc>
                              <m:accPr>
                                <m:chr m:val="̃"/>
                                <m:ctrlPr>
                                  <a:rPr lang="fr-FR" i="1">
                                    <a:latin typeface="Cambria Math" panose="02040503050406030204" pitchFamily="18" charset="0"/>
                                  </a:rPr>
                                </m:ctrlPr>
                              </m:accPr>
                              <m:e>
                                <m:r>
                                  <m:rPr>
                                    <m:sty m:val="p"/>
                                  </m:rPr>
                                  <a:rPr lang="fr-CA">
                                    <a:latin typeface="Cambria Math" panose="02040503050406030204" pitchFamily="18" charset="0"/>
                                  </a:rPr>
                                  <m:t>Γ</m:t>
                                </m:r>
                              </m:e>
                            </m:acc>
                          </m:e>
                          <m:sub>
                            <m:d>
                              <m:dPr>
                                <m:ctrlPr>
                                  <a:rPr lang="fr-FR" i="1">
                                    <a:latin typeface="Cambria Math" panose="02040503050406030204" pitchFamily="18" charset="0"/>
                                  </a:rPr>
                                </m:ctrlPr>
                              </m:dPr>
                              <m:e>
                                <m:acc>
                                  <m:accPr>
                                    <m:chr m:val="̃"/>
                                    <m:ctrlPr>
                                      <a:rPr lang="fr-FR" i="1">
                                        <a:latin typeface="Cambria Math" panose="02040503050406030204" pitchFamily="18" charset="0"/>
                                      </a:rPr>
                                    </m:ctrlPr>
                                  </m:accPr>
                                  <m:e>
                                    <m:r>
                                      <a:rPr lang="fr-CA" i="1">
                                        <a:latin typeface="Cambria Math" panose="02040503050406030204" pitchFamily="18" charset="0"/>
                                      </a:rPr>
                                      <m:t>𝐴</m:t>
                                    </m:r>
                                  </m:e>
                                </m:acc>
                                <m:r>
                                  <a:rPr lang="fr-CA" i="1">
                                    <a:latin typeface="Cambria Math" panose="02040503050406030204" pitchFamily="18" charset="0"/>
                                  </a:rPr>
                                  <m:t>,</m:t>
                                </m:r>
                                <m:acc>
                                  <m:accPr>
                                    <m:chr m:val="̃"/>
                                    <m:ctrlPr>
                                      <a:rPr lang="fr-FR" i="1">
                                        <a:latin typeface="Cambria Math" panose="02040503050406030204" pitchFamily="18" charset="0"/>
                                      </a:rPr>
                                    </m:ctrlPr>
                                  </m:accPr>
                                  <m:e>
                                    <m:r>
                                      <a:rPr lang="fr-CA" i="1">
                                        <a:latin typeface="Cambria Math" panose="02040503050406030204" pitchFamily="18" charset="0"/>
                                      </a:rPr>
                                      <m:t>𝐵</m:t>
                                    </m:r>
                                  </m:e>
                                </m:acc>
                              </m:e>
                            </m:d>
                          </m:sub>
                        </m:sSub>
                        <m:r>
                          <a:rPr lang="fr-CA" i="1">
                            <a:latin typeface="Cambria Math" panose="02040503050406030204" pitchFamily="18" charset="0"/>
                          </a:rPr>
                          <m:t>=</m:t>
                        </m:r>
                        <m:d>
                          <m:dPr>
                            <m:ctrlPr>
                              <a:rPr lang="fr-FR" i="1">
                                <a:latin typeface="Cambria Math" panose="02040503050406030204" pitchFamily="18" charset="0"/>
                              </a:rPr>
                            </m:ctrlPr>
                          </m:dPr>
                          <m:e>
                            <m:r>
                              <m:rPr>
                                <m:sty m:val="p"/>
                              </m:rPr>
                              <a:rPr lang="fr-CA">
                                <a:latin typeface="Cambria Math" panose="02040503050406030204" pitchFamily="18" charset="0"/>
                              </a:rPr>
                              <m:t>Δ</m:t>
                            </m:r>
                            <m:r>
                              <a:rPr lang="fr-CA" i="1">
                                <a:latin typeface="Cambria Math" panose="02040503050406030204" pitchFamily="18" charset="0"/>
                              </a:rPr>
                              <m:t>𝑌</m:t>
                            </m:r>
                            <m:r>
                              <a:rPr lang="fr-CA" i="1">
                                <a:latin typeface="Cambria Math" panose="02040503050406030204" pitchFamily="18" charset="0"/>
                              </a:rPr>
                              <m:t>−</m:t>
                            </m:r>
                            <m:acc>
                              <m:accPr>
                                <m:chr m:val="̃"/>
                                <m:ctrlPr>
                                  <a:rPr lang="fr-FR" i="1">
                                    <a:latin typeface="Cambria Math" panose="02040503050406030204" pitchFamily="18" charset="0"/>
                                  </a:rPr>
                                </m:ctrlPr>
                              </m:accPr>
                              <m:e>
                                <m:r>
                                  <a:rPr lang="fr-CA" i="1">
                                    <a:latin typeface="Cambria Math" panose="02040503050406030204" pitchFamily="18" charset="0"/>
                                  </a:rPr>
                                  <m:t>𝐴</m:t>
                                </m:r>
                              </m:e>
                            </m:acc>
                            <m:sSup>
                              <m:sSupPr>
                                <m:ctrlPr>
                                  <a:rPr lang="fr-FR" i="1">
                                    <a:latin typeface="Cambria Math" panose="02040503050406030204" pitchFamily="18" charset="0"/>
                                  </a:rPr>
                                </m:ctrlPr>
                              </m:sSupPr>
                              <m:e>
                                <m:acc>
                                  <m:accPr>
                                    <m:chr m:val="̃"/>
                                    <m:ctrlPr>
                                      <a:rPr lang="fr-FR" i="1">
                                        <a:latin typeface="Cambria Math" panose="02040503050406030204" pitchFamily="18" charset="0"/>
                                      </a:rPr>
                                    </m:ctrlPr>
                                  </m:accPr>
                                  <m:e>
                                    <m:r>
                                      <a:rPr lang="fr-CA" i="1">
                                        <a:latin typeface="Cambria Math" panose="02040503050406030204" pitchFamily="18" charset="0"/>
                                      </a:rPr>
                                      <m:t>𝐵</m:t>
                                    </m:r>
                                  </m:e>
                                </m:acc>
                              </m:e>
                              <m:sup>
                                <m:r>
                                  <a:rPr lang="fr-CA" i="1">
                                    <a:latin typeface="Cambria Math" panose="02040503050406030204" pitchFamily="18" charset="0"/>
                                  </a:rPr>
                                  <m:t>′</m:t>
                                </m:r>
                              </m:sup>
                            </m:sSup>
                            <m:sSub>
                              <m:sSubPr>
                                <m:ctrlPr>
                                  <a:rPr lang="fr-FR" i="1">
                                    <a:latin typeface="Cambria Math" panose="02040503050406030204" pitchFamily="18" charset="0"/>
                                  </a:rPr>
                                </m:ctrlPr>
                              </m:sSubPr>
                              <m:e>
                                <m:r>
                                  <a:rPr lang="fr-CA" i="1">
                                    <a:latin typeface="Cambria Math" panose="02040503050406030204" pitchFamily="18" charset="0"/>
                                  </a:rPr>
                                  <m:t>𝑌</m:t>
                                </m:r>
                              </m:e>
                              <m:sub>
                                <m:r>
                                  <a:rPr lang="fr-CA" i="1">
                                    <a:latin typeface="Cambria Math" panose="02040503050406030204" pitchFamily="18" charset="0"/>
                                  </a:rPr>
                                  <m:t>−1</m:t>
                                </m:r>
                              </m:sub>
                            </m:sSub>
                          </m:e>
                        </m:d>
                        <m:r>
                          <m:rPr>
                            <m:sty m:val="p"/>
                          </m:rPr>
                          <a:rPr lang="fr-CA">
                            <a:latin typeface="Cambria Math" panose="02040503050406030204" pitchFamily="18" charset="0"/>
                          </a:rPr>
                          <m:t>Δ</m:t>
                        </m:r>
                        <m:sSup>
                          <m:sSupPr>
                            <m:ctrlPr>
                              <a:rPr lang="fr-FR" b="1" i="1">
                                <a:latin typeface="Cambria Math" panose="02040503050406030204" pitchFamily="18" charset="0"/>
                              </a:rPr>
                            </m:ctrlPr>
                          </m:sSupPr>
                          <m:e>
                            <m:r>
                              <a:rPr lang="fr-CA" b="1" i="1">
                                <a:latin typeface="Cambria Math" panose="02040503050406030204" pitchFamily="18" charset="0"/>
                              </a:rPr>
                              <m:t>𝑿</m:t>
                            </m:r>
                          </m:e>
                          <m:sup>
                            <m:r>
                              <a:rPr lang="fr-CA" b="1" i="1">
                                <a:latin typeface="Cambria Math" panose="02040503050406030204" pitchFamily="18" charset="0"/>
                              </a:rPr>
                              <m:t>′</m:t>
                            </m:r>
                          </m:sup>
                        </m:sSup>
                        <m:sSup>
                          <m:sSupPr>
                            <m:ctrlPr>
                              <a:rPr lang="fr-FR" i="1">
                                <a:latin typeface="Cambria Math" panose="02040503050406030204" pitchFamily="18" charset="0"/>
                              </a:rPr>
                            </m:ctrlPr>
                          </m:sSupPr>
                          <m:e>
                            <m:d>
                              <m:dPr>
                                <m:ctrlPr>
                                  <a:rPr lang="fr-FR" i="1">
                                    <a:latin typeface="Cambria Math" panose="02040503050406030204" pitchFamily="18" charset="0"/>
                                  </a:rPr>
                                </m:ctrlPr>
                              </m:dPr>
                              <m:e>
                                <m:r>
                                  <m:rPr>
                                    <m:sty m:val="p"/>
                                  </m:rPr>
                                  <a:rPr lang="fr-CA">
                                    <a:latin typeface="Cambria Math" panose="02040503050406030204" pitchFamily="18" charset="0"/>
                                  </a:rPr>
                                  <m:t>Δ</m:t>
                                </m:r>
                                <m:r>
                                  <a:rPr lang="fr-CA" b="1" i="1">
                                    <a:latin typeface="Cambria Math" panose="02040503050406030204" pitchFamily="18" charset="0"/>
                                  </a:rPr>
                                  <m:t>𝑿</m:t>
                                </m:r>
                                <m:r>
                                  <m:rPr>
                                    <m:sty m:val="p"/>
                                  </m:rPr>
                                  <a:rPr lang="fr-CA">
                                    <a:latin typeface="Cambria Math" panose="02040503050406030204" pitchFamily="18" charset="0"/>
                                  </a:rPr>
                                  <m:t>Δ</m:t>
                                </m:r>
                                <m:sSup>
                                  <m:sSupPr>
                                    <m:ctrlPr>
                                      <a:rPr lang="fr-FR" b="1" i="1">
                                        <a:latin typeface="Cambria Math" panose="02040503050406030204" pitchFamily="18" charset="0"/>
                                      </a:rPr>
                                    </m:ctrlPr>
                                  </m:sSupPr>
                                  <m:e>
                                    <m:r>
                                      <a:rPr lang="fr-CA" b="1" i="1">
                                        <a:latin typeface="Cambria Math" panose="02040503050406030204" pitchFamily="18" charset="0"/>
                                      </a:rPr>
                                      <m:t>𝑿</m:t>
                                    </m:r>
                                  </m:e>
                                  <m:sup>
                                    <m:r>
                                      <a:rPr lang="fr-CA" b="1" i="1">
                                        <a:latin typeface="Cambria Math" panose="02040503050406030204" pitchFamily="18" charset="0"/>
                                      </a:rPr>
                                      <m:t>′</m:t>
                                    </m:r>
                                  </m:sup>
                                </m:sSup>
                              </m:e>
                            </m:d>
                          </m:e>
                          <m:sup>
                            <m:r>
                              <a:rPr lang="fr-CA" i="1">
                                <a:latin typeface="Cambria Math" panose="02040503050406030204" pitchFamily="18" charset="0"/>
                              </a:rPr>
                              <m:t>−1</m:t>
                            </m:r>
                          </m:sup>
                        </m:sSup>
                      </m:e>
                    </m:borderBox>
                  </m:oMath>
                </a14:m>
                <a:r>
                  <a:rPr lang="fr-FR" dirty="0"/>
                  <a:t> (à noter que pour les petits échantillons, la convergence n’est pas achevée et l’estimateur MV donne des résultats aberrants par rapport aux vrais paramètres).</a:t>
                </a:r>
                <a:endParaRPr lang="en-US" dirty="0"/>
              </a:p>
              <a:p>
                <a:endParaRPr lang="fr-FR" dirty="0"/>
              </a:p>
            </p:txBody>
          </p:sp>
        </mc:Choice>
        <mc:Fallback xmlns="">
          <p:sp>
            <p:nvSpPr>
              <p:cNvPr id="3" name="Content Placeholder 2">
                <a:extLst>
                  <a:ext uri="{FF2B5EF4-FFF2-40B4-BE49-F238E27FC236}">
                    <a16:creationId xmlns:a16="http://schemas.microsoft.com/office/drawing/2014/main" id="{76114751-76E7-880E-6A1E-06C73A709FEF}"/>
                  </a:ext>
                </a:extLst>
              </p:cNvPr>
              <p:cNvSpPr>
                <a:spLocks noGrp="1" noRot="1" noChangeAspect="1" noMove="1" noResize="1" noEditPoints="1" noAdjustHandles="1" noChangeArrowheads="1" noChangeShapeType="1" noTextEdit="1"/>
              </p:cNvSpPr>
              <p:nvPr>
                <p:ph idx="1"/>
              </p:nvPr>
            </p:nvSpPr>
            <p:spPr>
              <a:xfrm>
                <a:off x="333771" y="870308"/>
                <a:ext cx="11855053" cy="6303108"/>
              </a:xfrm>
              <a:blipFill>
                <a:blip r:embed="rId2"/>
                <a:stretch>
                  <a:fillRect l="-823" t="-1934"/>
                </a:stretch>
              </a:blipFill>
            </p:spPr>
            <p:txBody>
              <a:bodyPr/>
              <a:lstStyle/>
              <a:p>
                <a:r>
                  <a:rPr lang="fr-FR">
                    <a:noFill/>
                  </a:rPr>
                  <a:t> </a:t>
                </a:r>
              </a:p>
            </p:txBody>
          </p:sp>
        </mc:Fallback>
      </mc:AlternateContent>
    </p:spTree>
    <p:extLst>
      <p:ext uri="{BB962C8B-B14F-4D97-AF65-F5344CB8AC3E}">
        <p14:creationId xmlns:p14="http://schemas.microsoft.com/office/powerpoint/2010/main" val="1508231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E74F2-2528-CA8C-63BE-4D5B3575DBBB}"/>
              </a:ext>
            </a:extLst>
          </p:cNvPr>
          <p:cNvSpPr>
            <a:spLocks noGrp="1"/>
          </p:cNvSpPr>
          <p:nvPr>
            <p:ph type="title"/>
          </p:nvPr>
        </p:nvSpPr>
        <p:spPr>
          <a:xfrm>
            <a:off x="333772" y="115069"/>
            <a:ext cx="10512862" cy="1325563"/>
          </a:xfrm>
        </p:spPr>
        <p:txBody>
          <a:bodyPr/>
          <a:lstStyle/>
          <a:p>
            <a:r>
              <a:rPr lang="fr-FR" b="1" dirty="0"/>
              <a:t>Estimation du VAR(p)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1ACEF5-6DFE-4C37-B4A9-4A5E0E21BF19}"/>
                  </a:ext>
                </a:extLst>
              </p:cNvPr>
              <p:cNvSpPr>
                <a:spLocks noGrp="1"/>
              </p:cNvSpPr>
              <p:nvPr>
                <p:ph idx="1"/>
              </p:nvPr>
            </p:nvSpPr>
            <p:spPr>
              <a:xfrm>
                <a:off x="333772" y="1412775"/>
                <a:ext cx="11665296" cy="5330155"/>
              </a:xfrm>
            </p:spPr>
            <p:txBody>
              <a:bodyPr>
                <a:normAutofit lnSpcReduction="10000"/>
              </a:bodyPr>
              <a:lstStyle/>
              <a:p>
                <a:pPr>
                  <a:spcAft>
                    <a:spcPts val="600"/>
                  </a:spcAft>
                </a:pPr>
                <a14:m>
                  <m:oMath xmlns:m="http://schemas.openxmlformats.org/officeDocument/2006/math">
                    <m:sSub>
                      <m:sSubPr>
                        <m:ctrlPr>
                          <a:rPr lang="fr-FR" i="1" smtClean="0">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𝑡</m:t>
                        </m:r>
                      </m:sub>
                    </m:sSub>
                    <m:r>
                      <a:rPr lang="fr-CA" i="1">
                        <a:latin typeface="Cambria Math" panose="02040503050406030204" pitchFamily="18" charset="0"/>
                      </a:rPr>
                      <m:t>=</m:t>
                    </m:r>
                    <m:sSub>
                      <m:sSubPr>
                        <m:ctrlPr>
                          <a:rPr lang="fr-FR" i="1">
                            <a:latin typeface="Cambria Math" panose="02040503050406030204" pitchFamily="18" charset="0"/>
                          </a:rPr>
                        </m:ctrlPr>
                      </m:sSubPr>
                      <m:e>
                        <m:r>
                          <a:rPr lang="fr-CA" i="1">
                            <a:latin typeface="Cambria Math" panose="02040503050406030204" pitchFamily="18" charset="0"/>
                          </a:rPr>
                          <m:t>𝐴</m:t>
                        </m:r>
                      </m:e>
                      <m:sub>
                        <m:r>
                          <a:rPr lang="fr-CA" i="1">
                            <a:latin typeface="Cambria Math" panose="02040503050406030204" pitchFamily="18" charset="0"/>
                          </a:rPr>
                          <m:t>1</m:t>
                        </m:r>
                      </m:sub>
                    </m:sSub>
                    <m:sSub>
                      <m:sSubPr>
                        <m:ctrlPr>
                          <a:rPr lang="fr-FR"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𝑡</m:t>
                        </m:r>
                        <m:r>
                          <a:rPr lang="fr-CA" i="1">
                            <a:latin typeface="Cambria Math" panose="02040503050406030204" pitchFamily="18" charset="0"/>
                          </a:rPr>
                          <m:t>−1</m:t>
                        </m:r>
                      </m:sub>
                    </m:sSub>
                    <m:r>
                      <a:rPr lang="fr-CA" i="1">
                        <a:latin typeface="Cambria Math" panose="02040503050406030204" pitchFamily="18" charset="0"/>
                      </a:rPr>
                      <m:t>+…+</m:t>
                    </m:r>
                    <m:sSub>
                      <m:sSubPr>
                        <m:ctrlPr>
                          <a:rPr lang="fr-FR" i="1">
                            <a:latin typeface="Cambria Math" panose="02040503050406030204" pitchFamily="18" charset="0"/>
                          </a:rPr>
                        </m:ctrlPr>
                      </m:sSubPr>
                      <m:e>
                        <m:r>
                          <a:rPr lang="fr-CA" i="1">
                            <a:latin typeface="Cambria Math" panose="02040503050406030204" pitchFamily="18" charset="0"/>
                          </a:rPr>
                          <m:t>𝐴</m:t>
                        </m:r>
                      </m:e>
                      <m:sub>
                        <m:r>
                          <a:rPr lang="fr-CA" i="1">
                            <a:latin typeface="Cambria Math" panose="02040503050406030204" pitchFamily="18" charset="0"/>
                          </a:rPr>
                          <m:t>𝑝</m:t>
                        </m:r>
                      </m:sub>
                    </m:sSub>
                    <m:sSub>
                      <m:sSubPr>
                        <m:ctrlPr>
                          <a:rPr lang="fr-FR"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𝑡</m:t>
                        </m:r>
                        <m:r>
                          <a:rPr lang="fr-CA" i="1">
                            <a:latin typeface="Cambria Math" panose="02040503050406030204" pitchFamily="18" charset="0"/>
                          </a:rPr>
                          <m:t>−</m:t>
                        </m:r>
                        <m:r>
                          <a:rPr lang="fr-CA" i="1">
                            <a:latin typeface="Cambria Math" panose="02040503050406030204" pitchFamily="18" charset="0"/>
                          </a:rPr>
                          <m:t>𝑝</m:t>
                        </m:r>
                      </m:sub>
                    </m:sSub>
                    <m:r>
                      <a:rPr lang="fr-CA" i="1">
                        <a:latin typeface="Cambria Math" panose="02040503050406030204" pitchFamily="18" charset="0"/>
                      </a:rPr>
                      <m:t>+</m:t>
                    </m:r>
                    <m:sSub>
                      <m:sSubPr>
                        <m:ctrlPr>
                          <a:rPr lang="fr-FR" i="1">
                            <a:latin typeface="Cambria Math" panose="02040503050406030204" pitchFamily="18" charset="0"/>
                          </a:rPr>
                        </m:ctrlPr>
                      </m:sSubPr>
                      <m:e>
                        <m:r>
                          <a:rPr lang="fr-CA" i="1">
                            <a:latin typeface="Cambria Math" panose="02040503050406030204" pitchFamily="18" charset="0"/>
                          </a:rPr>
                          <m:t>𝑢</m:t>
                        </m:r>
                      </m:e>
                      <m:sub>
                        <m:r>
                          <a:rPr lang="fr-CA" i="1">
                            <a:latin typeface="Cambria Math" panose="02040503050406030204" pitchFamily="18" charset="0"/>
                          </a:rPr>
                          <m:t>𝑡</m:t>
                        </m:r>
                      </m:sub>
                    </m:sSub>
                  </m:oMath>
                </a14:m>
                <a:r>
                  <a:rPr lang="en-US" dirty="0"/>
                  <a:t>, </a:t>
                </a:r>
                <a:r>
                  <a:rPr lang="fr-CA" dirty="0"/>
                  <a:t>avec </a:t>
                </a:r>
                <a14:m>
                  <m:oMath xmlns:m="http://schemas.openxmlformats.org/officeDocument/2006/math">
                    <m:sSub>
                      <m:sSubPr>
                        <m:ctrlPr>
                          <a:rPr lang="fr-FR" i="1">
                            <a:latin typeface="Cambria Math" panose="02040503050406030204" pitchFamily="18" charset="0"/>
                          </a:rPr>
                        </m:ctrlPr>
                      </m:sSubPr>
                      <m:e>
                        <m:r>
                          <a:rPr lang="fr-CA" i="1">
                            <a:latin typeface="Cambria Math" panose="02040503050406030204" pitchFamily="18" charset="0"/>
                          </a:rPr>
                          <m:t>𝐴</m:t>
                        </m:r>
                      </m:e>
                      <m:sub>
                        <m:r>
                          <a:rPr lang="fr-CA" i="1">
                            <a:latin typeface="Cambria Math" panose="02040503050406030204" pitchFamily="18" charset="0"/>
                          </a:rPr>
                          <m:t>𝑖</m:t>
                        </m:r>
                      </m:sub>
                    </m:sSub>
                    <m:d>
                      <m:dPr>
                        <m:ctrlPr>
                          <a:rPr lang="fr-FR" i="1">
                            <a:latin typeface="Cambria Math" panose="02040503050406030204" pitchFamily="18" charset="0"/>
                          </a:rPr>
                        </m:ctrlPr>
                      </m:dPr>
                      <m:e>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𝑝</m:t>
                        </m:r>
                      </m:e>
                    </m:d>
                  </m:oMath>
                </a14:m>
                <a:r>
                  <a:rPr lang="fr-CA" dirty="0"/>
                  <a:t> des matrices carrées d’ordre </a:t>
                </a:r>
                <a14:m>
                  <m:oMath xmlns:m="http://schemas.openxmlformats.org/officeDocument/2006/math">
                    <m:r>
                      <a:rPr lang="fr-CA" i="1">
                        <a:latin typeface="Cambria Math" panose="02040503050406030204" pitchFamily="18" charset="0"/>
                      </a:rPr>
                      <m:t>𝑘</m:t>
                    </m:r>
                  </m:oMath>
                </a14:m>
                <a:r>
                  <a:rPr lang="fr-CA" dirty="0"/>
                  <a:t> et </a:t>
                </a:r>
                <a14:m>
                  <m:oMath xmlns:m="http://schemas.openxmlformats.org/officeDocument/2006/math">
                    <m:sSub>
                      <m:sSubPr>
                        <m:ctrlPr>
                          <a:rPr lang="fr-FR" i="1">
                            <a:latin typeface="Cambria Math" panose="02040503050406030204" pitchFamily="18" charset="0"/>
                          </a:rPr>
                        </m:ctrlPr>
                      </m:sSubPr>
                      <m:e>
                        <m:r>
                          <a:rPr lang="fr-CA" i="1">
                            <a:latin typeface="Cambria Math" panose="02040503050406030204" pitchFamily="18" charset="0"/>
                          </a:rPr>
                          <m:t>𝑢</m:t>
                        </m:r>
                      </m:e>
                      <m:sub>
                        <m:r>
                          <a:rPr lang="fr-CA" i="1">
                            <a:latin typeface="Cambria Math" panose="02040503050406030204" pitchFamily="18" charset="0"/>
                          </a:rPr>
                          <m:t>𝑡</m:t>
                        </m:r>
                      </m:sub>
                    </m:sSub>
                    <m:r>
                      <a:rPr lang="fr-CA" i="1">
                        <a:latin typeface="Cambria Math" panose="02040503050406030204" pitchFamily="18" charset="0"/>
                      </a:rPr>
                      <m:t>=</m:t>
                    </m:r>
                    <m:sSup>
                      <m:sSupPr>
                        <m:ctrlPr>
                          <a:rPr lang="fr-FR" i="1">
                            <a:latin typeface="Cambria Math" panose="02040503050406030204" pitchFamily="18" charset="0"/>
                          </a:rPr>
                        </m:ctrlPr>
                      </m:sSupPr>
                      <m:e>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CA" i="1">
                                    <a:latin typeface="Cambria Math" panose="02040503050406030204" pitchFamily="18" charset="0"/>
                                  </a:rPr>
                                  <m:t>𝑢</m:t>
                                </m:r>
                              </m:e>
                              <m:sub>
                                <m:r>
                                  <a:rPr lang="fr-CA" i="1">
                                    <a:latin typeface="Cambria Math" panose="02040503050406030204" pitchFamily="18" charset="0"/>
                                  </a:rPr>
                                  <m:t>1</m:t>
                                </m:r>
                                <m:r>
                                  <a:rPr lang="fr-CA" i="1">
                                    <a:latin typeface="Cambria Math" panose="02040503050406030204" pitchFamily="18" charset="0"/>
                                  </a:rPr>
                                  <m:t>𝑡</m:t>
                                </m:r>
                              </m:sub>
                            </m:sSub>
                            <m:r>
                              <a:rPr lang="fr-CA" i="1">
                                <a:latin typeface="Cambria Math" panose="02040503050406030204" pitchFamily="18" charset="0"/>
                              </a:rPr>
                              <m:t>,…,</m:t>
                            </m:r>
                            <m:sSub>
                              <m:sSubPr>
                                <m:ctrlPr>
                                  <a:rPr lang="fr-FR" i="1">
                                    <a:latin typeface="Cambria Math" panose="02040503050406030204" pitchFamily="18" charset="0"/>
                                  </a:rPr>
                                </m:ctrlPr>
                              </m:sSubPr>
                              <m:e>
                                <m:r>
                                  <a:rPr lang="fr-CA" i="1">
                                    <a:latin typeface="Cambria Math" panose="02040503050406030204" pitchFamily="18" charset="0"/>
                                  </a:rPr>
                                  <m:t>𝑢</m:t>
                                </m:r>
                              </m:e>
                              <m:sub>
                                <m:r>
                                  <a:rPr lang="fr-CA" i="1">
                                    <a:latin typeface="Cambria Math" panose="02040503050406030204" pitchFamily="18" charset="0"/>
                                  </a:rPr>
                                  <m:t>𝑘𝑡</m:t>
                                </m:r>
                              </m:sub>
                            </m:sSub>
                          </m:e>
                        </m:d>
                      </m:e>
                      <m:sup>
                        <m:r>
                          <a:rPr lang="fr-CA" i="1">
                            <a:latin typeface="Cambria Math" panose="02040503050406030204" pitchFamily="18" charset="0"/>
                          </a:rPr>
                          <m:t>′</m:t>
                        </m:r>
                      </m:sup>
                    </m:sSup>
                  </m:oMath>
                </a14:m>
                <a:r>
                  <a:rPr lang="fr-CA" dirty="0"/>
                  <a:t> un processus d’erreurs ou d’innovations, avec </a:t>
                </a:r>
                <a14:m>
                  <m:oMath xmlns:m="http://schemas.openxmlformats.org/officeDocument/2006/math">
                    <m:sSub>
                      <m:sSubPr>
                        <m:ctrlPr>
                          <a:rPr lang="fr-FR" i="1">
                            <a:latin typeface="Cambria Math" panose="02040503050406030204" pitchFamily="18" charset="0"/>
                          </a:rPr>
                        </m:ctrlPr>
                      </m:sSubPr>
                      <m:e>
                        <m:r>
                          <a:rPr lang="fr-CA" i="1">
                            <a:latin typeface="Cambria Math" panose="02040503050406030204" pitchFamily="18" charset="0"/>
                          </a:rPr>
                          <m:t>𝑢</m:t>
                        </m:r>
                      </m:e>
                      <m:sub>
                        <m:r>
                          <a:rPr lang="fr-CA" i="1">
                            <a:latin typeface="Cambria Math" panose="02040503050406030204" pitchFamily="18" charset="0"/>
                          </a:rPr>
                          <m:t>𝑡</m:t>
                        </m:r>
                      </m:sub>
                    </m:sSub>
                    <m:r>
                      <a:rPr lang="fr-CA" i="1">
                        <a:latin typeface="Cambria Math" panose="02040503050406030204" pitchFamily="18" charset="0"/>
                      </a:rPr>
                      <m:t>~</m:t>
                    </m:r>
                    <m:r>
                      <a:rPr lang="fr-CA" i="1">
                        <a:latin typeface="Cambria Math" panose="02040503050406030204" pitchFamily="18" charset="0"/>
                      </a:rPr>
                      <m:t>𝑖𝑖𝑑</m:t>
                    </m:r>
                    <m:d>
                      <m:dPr>
                        <m:ctrlPr>
                          <a:rPr lang="fr-FR" i="1">
                            <a:latin typeface="Cambria Math" panose="02040503050406030204" pitchFamily="18" charset="0"/>
                          </a:rPr>
                        </m:ctrlPr>
                      </m:dPr>
                      <m:e>
                        <m:r>
                          <a:rPr lang="fr-CA" i="1">
                            <a:latin typeface="Cambria Math" panose="02040503050406030204" pitchFamily="18" charset="0"/>
                          </a:rPr>
                          <m:t>0, </m:t>
                        </m:r>
                        <m:sSub>
                          <m:sSubPr>
                            <m:ctrlPr>
                              <a:rPr lang="fr-FR" i="1">
                                <a:latin typeface="Cambria Math" panose="02040503050406030204" pitchFamily="18" charset="0"/>
                              </a:rPr>
                            </m:ctrlPr>
                          </m:sSubPr>
                          <m:e>
                            <m:r>
                              <m:rPr>
                                <m:sty m:val="p"/>
                              </m:rPr>
                              <a:rPr lang="fr-CA">
                                <a:latin typeface="Cambria Math" panose="02040503050406030204" pitchFamily="18" charset="0"/>
                              </a:rPr>
                              <m:t>Σ</m:t>
                            </m:r>
                          </m:e>
                          <m:sub>
                            <m:r>
                              <a:rPr lang="fr-CA" i="1">
                                <a:latin typeface="Cambria Math" panose="02040503050406030204" pitchFamily="18" charset="0"/>
                              </a:rPr>
                              <m:t>𝜀</m:t>
                            </m:r>
                          </m:sub>
                        </m:sSub>
                      </m:e>
                    </m:d>
                    <m:r>
                      <a:rPr lang="en-US" b="0" i="1" smtClean="0">
                        <a:latin typeface="Cambria Math" panose="02040503050406030204" pitchFamily="18" charset="0"/>
                      </a:rPr>
                      <m:t>;</m:t>
                    </m:r>
                  </m:oMath>
                </a14:m>
                <a:endParaRPr lang="en-US" b="0" dirty="0"/>
              </a:p>
              <a:p>
                <a:pPr>
                  <a:spcAft>
                    <a:spcPts val="600"/>
                  </a:spcAft>
                </a:pPr>
                <a:r>
                  <a:rPr lang="en-US" dirty="0"/>
                  <a:t>Condition </a:t>
                </a:r>
                <a:r>
                  <a:rPr lang="en-US" dirty="0" err="1"/>
                  <a:t>d’estimation</a:t>
                </a:r>
                <a:r>
                  <a:rPr lang="en-US" dirty="0"/>
                  <a:t> (par les </a:t>
                </a:r>
                <a:r>
                  <a:rPr lang="en-US" dirty="0" err="1"/>
                  <a:t>moindres-carrés</a:t>
                </a:r>
                <a:r>
                  <a:rPr lang="en-US" dirty="0"/>
                  <a:t> ordinaires): le </a:t>
                </a:r>
                <a:r>
                  <a:rPr lang="en-US" dirty="0" err="1"/>
                  <a:t>système</a:t>
                </a:r>
                <a:r>
                  <a:rPr lang="en-US" dirty="0"/>
                  <a:t> doit </a:t>
                </a:r>
                <a:r>
                  <a:rPr lang="en-US" dirty="0" err="1"/>
                  <a:t>être</a:t>
                </a:r>
                <a:r>
                  <a:rPr lang="en-US" dirty="0"/>
                  <a:t> convergent: </a:t>
                </a:r>
                <a:r>
                  <a:rPr lang="fr-CA" dirty="0"/>
                  <a:t>si et seulement s’il existe </a:t>
                </a:r>
                <a14:m>
                  <m:oMath xmlns:m="http://schemas.openxmlformats.org/officeDocument/2006/math">
                    <m:r>
                      <a:rPr lang="fr-CA" i="1">
                        <a:latin typeface="Cambria Math" panose="02040503050406030204" pitchFamily="18" charset="0"/>
                      </a:rPr>
                      <m:t>𝑧</m:t>
                    </m:r>
                  </m:oMath>
                </a14:m>
                <a:r>
                  <a:rPr lang="fr-CA" dirty="0"/>
                  <a:t> tel que: </a:t>
                </a:r>
                <a14:m>
                  <m:oMath xmlns:m="http://schemas.openxmlformats.org/officeDocument/2006/math">
                    <m:r>
                      <a:rPr lang="fr-CA" i="1">
                        <a:latin typeface="Cambria Math" panose="02040503050406030204" pitchFamily="18" charset="0"/>
                      </a:rPr>
                      <m:t>𝑑</m:t>
                    </m:r>
                    <m:r>
                      <a:rPr lang="fr-CA" i="1">
                        <a:latin typeface="Cambria Math" panose="02040503050406030204" pitchFamily="18" charset="0"/>
                      </a:rPr>
                      <m:t>é</m:t>
                    </m:r>
                    <m:r>
                      <a:rPr lang="fr-CA" i="1">
                        <a:latin typeface="Cambria Math" panose="02040503050406030204" pitchFamily="18" charset="0"/>
                      </a:rPr>
                      <m:t>𝑡</m:t>
                    </m:r>
                    <m:d>
                      <m:dPr>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CA" i="1">
                                <a:latin typeface="Cambria Math" panose="02040503050406030204" pitchFamily="18" charset="0"/>
                              </a:rPr>
                              <m:t>𝐼</m:t>
                            </m:r>
                          </m:e>
                          <m:sub>
                            <m:r>
                              <a:rPr lang="fr-CA" i="1">
                                <a:latin typeface="Cambria Math" panose="02040503050406030204" pitchFamily="18" charset="0"/>
                              </a:rPr>
                              <m:t>𝑘</m:t>
                            </m:r>
                          </m:sub>
                        </m:sSub>
                        <m:r>
                          <a:rPr lang="fr-CA" i="1">
                            <a:latin typeface="Cambria Math" panose="02040503050406030204" pitchFamily="18" charset="0"/>
                          </a:rPr>
                          <m:t>−</m:t>
                        </m:r>
                        <m:sSub>
                          <m:sSubPr>
                            <m:ctrlPr>
                              <a:rPr lang="fr-FR" i="1">
                                <a:latin typeface="Cambria Math" panose="02040503050406030204" pitchFamily="18" charset="0"/>
                              </a:rPr>
                            </m:ctrlPr>
                          </m:sSubPr>
                          <m:e>
                            <m:r>
                              <a:rPr lang="fr-CA" i="1">
                                <a:latin typeface="Cambria Math" panose="02040503050406030204" pitchFamily="18" charset="0"/>
                              </a:rPr>
                              <m:t>𝐴</m:t>
                            </m:r>
                          </m:e>
                          <m:sub>
                            <m:r>
                              <a:rPr lang="fr-CA" i="1">
                                <a:latin typeface="Cambria Math" panose="02040503050406030204" pitchFamily="18" charset="0"/>
                              </a:rPr>
                              <m:t>1</m:t>
                            </m:r>
                          </m:sub>
                        </m:sSub>
                        <m:r>
                          <a:rPr lang="fr-CA" i="1">
                            <a:latin typeface="Cambria Math" panose="02040503050406030204" pitchFamily="18" charset="0"/>
                          </a:rPr>
                          <m:t>𝑧</m:t>
                        </m:r>
                        <m:r>
                          <a:rPr lang="fr-CA" i="1">
                            <a:latin typeface="Cambria Math" panose="02040503050406030204" pitchFamily="18" charset="0"/>
                          </a:rPr>
                          <m:t>−…−</m:t>
                        </m:r>
                        <m:sSub>
                          <m:sSubPr>
                            <m:ctrlPr>
                              <a:rPr lang="fr-FR" i="1">
                                <a:latin typeface="Cambria Math" panose="02040503050406030204" pitchFamily="18" charset="0"/>
                              </a:rPr>
                            </m:ctrlPr>
                          </m:sSubPr>
                          <m:e>
                            <m:r>
                              <a:rPr lang="fr-CA" i="1">
                                <a:latin typeface="Cambria Math" panose="02040503050406030204" pitchFamily="18" charset="0"/>
                              </a:rPr>
                              <m:t>𝐴</m:t>
                            </m:r>
                          </m:e>
                          <m:sub>
                            <m:r>
                              <a:rPr lang="fr-CA" i="1">
                                <a:latin typeface="Cambria Math" panose="02040503050406030204" pitchFamily="18" charset="0"/>
                              </a:rPr>
                              <m:t>𝑝</m:t>
                            </m:r>
                          </m:sub>
                        </m:sSub>
                        <m:sSup>
                          <m:sSupPr>
                            <m:ctrlPr>
                              <a:rPr lang="fr-FR" i="1">
                                <a:latin typeface="Cambria Math" panose="02040503050406030204" pitchFamily="18" charset="0"/>
                              </a:rPr>
                            </m:ctrlPr>
                          </m:sSupPr>
                          <m:e>
                            <m:r>
                              <a:rPr lang="fr-CA" i="1">
                                <a:latin typeface="Cambria Math" panose="02040503050406030204" pitchFamily="18" charset="0"/>
                              </a:rPr>
                              <m:t>𝑧</m:t>
                            </m:r>
                          </m:e>
                          <m:sup>
                            <m:r>
                              <a:rPr lang="fr-CA" i="1">
                                <a:latin typeface="Cambria Math" panose="02040503050406030204" pitchFamily="18" charset="0"/>
                              </a:rPr>
                              <m:t>𝑝</m:t>
                            </m:r>
                          </m:sup>
                        </m:sSup>
                      </m:e>
                    </m:d>
                    <m:r>
                      <a:rPr lang="fr-CA" i="1">
                        <a:latin typeface="Cambria Math" panose="02040503050406030204" pitchFamily="18" charset="0"/>
                      </a:rPr>
                      <m:t>≠0</m:t>
                    </m:r>
                  </m:oMath>
                </a14:m>
                <a:r>
                  <a:rPr lang="fr-CA" dirty="0"/>
                  <a:t>, avec </a:t>
                </a:r>
                <a14:m>
                  <m:oMath xmlns:m="http://schemas.openxmlformats.org/officeDocument/2006/math">
                    <m:d>
                      <m:dPr>
                        <m:begChr m:val="|"/>
                        <m:endChr m:val="|"/>
                        <m:ctrlPr>
                          <a:rPr lang="fr-FR" i="1">
                            <a:latin typeface="Cambria Math" panose="02040503050406030204" pitchFamily="18" charset="0"/>
                          </a:rPr>
                        </m:ctrlPr>
                      </m:dPr>
                      <m:e>
                        <m:r>
                          <a:rPr lang="fr-CA" i="1">
                            <a:latin typeface="Cambria Math" panose="02040503050406030204" pitchFamily="18" charset="0"/>
                          </a:rPr>
                          <m:t>𝑧</m:t>
                        </m:r>
                      </m:e>
                    </m:d>
                    <m:r>
                      <a:rPr lang="fr-CA" i="1">
                        <a:latin typeface="Cambria Math" panose="02040503050406030204" pitchFamily="18" charset="0"/>
                      </a:rPr>
                      <m:t>&lt;1</m:t>
                    </m:r>
                  </m:oMath>
                </a14:m>
                <a:r>
                  <a:rPr lang="fr-CA" dirty="0"/>
                  <a:t> ou l’inverse de chaque racine du polynôme caractéristique est à l’intérieur du cercle unitaire ou bien si </a:t>
                </a:r>
                <a14:m>
                  <m:oMath xmlns:m="http://schemas.openxmlformats.org/officeDocument/2006/math">
                    <m:sSub>
                      <m:sSubPr>
                        <m:ctrlPr>
                          <a:rPr lang="fr-FR"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𝑡</m:t>
                        </m:r>
                      </m:sub>
                    </m:sSub>
                  </m:oMath>
                </a14:m>
                <a:r>
                  <a:rPr lang="fr-CA" dirty="0"/>
                  <a:t> est </a:t>
                </a:r>
                <a14:m>
                  <m:oMath xmlns:m="http://schemas.openxmlformats.org/officeDocument/2006/math">
                    <m:r>
                      <a:rPr lang="fr-CA" i="1">
                        <a:latin typeface="Cambria Math" panose="02040503050406030204" pitchFamily="18" charset="0"/>
                      </a:rPr>
                      <m:t>𝐼</m:t>
                    </m:r>
                    <m:d>
                      <m:dPr>
                        <m:ctrlPr>
                          <a:rPr lang="fr-FR" i="1">
                            <a:latin typeface="Cambria Math" panose="02040503050406030204" pitchFamily="18" charset="0"/>
                          </a:rPr>
                        </m:ctrlPr>
                      </m:dPr>
                      <m:e>
                        <m:r>
                          <a:rPr lang="fr-CA" i="1">
                            <a:latin typeface="Cambria Math" panose="02040503050406030204" pitchFamily="18" charset="0"/>
                          </a:rPr>
                          <m:t>0</m:t>
                        </m:r>
                      </m:e>
                    </m:d>
                  </m:oMath>
                </a14:m>
                <a:r>
                  <a:rPr lang="en-US" dirty="0"/>
                  <a:t> -&gt; </a:t>
                </a:r>
                <a:r>
                  <a:rPr lang="en-US" dirty="0" err="1"/>
                  <a:t>Stationnarité</a:t>
                </a:r>
                <a:r>
                  <a:rPr lang="en-US" dirty="0"/>
                  <a:t> à </a:t>
                </a:r>
                <a:r>
                  <a:rPr lang="en-US" dirty="0" err="1"/>
                  <a:t>niveau</a:t>
                </a:r>
                <a:r>
                  <a:rPr lang="en-US" dirty="0"/>
                  <a:t> (</a:t>
                </a:r>
                <a:r>
                  <a:rPr lang="en-US" dirty="0" err="1"/>
                  <a:t>vecteur</a:t>
                </a:r>
                <a:r>
                  <a:rPr lang="en-US" dirty="0"/>
                  <a:t> Moyenne et </a:t>
                </a:r>
                <a:r>
                  <a:rPr lang="en-US" dirty="0" err="1"/>
                  <a:t>matrice</a:t>
                </a:r>
                <a:r>
                  <a:rPr lang="en-US" dirty="0"/>
                  <a:t> Var-Cov </a:t>
                </a:r>
                <a:r>
                  <a:rPr lang="en-US" dirty="0" err="1"/>
                  <a:t>indépendants</a:t>
                </a:r>
                <a:r>
                  <a:rPr lang="en-US" dirty="0"/>
                  <a:t> du temps </a:t>
                </a:r>
                <a14:m>
                  <m:oMath xmlns:m="http://schemas.openxmlformats.org/officeDocument/2006/math">
                    <m:r>
                      <a:rPr lang="en-US" b="0" i="1" smtClean="0">
                        <a:latin typeface="Cambria Math" panose="02040503050406030204" pitchFamily="18" charset="0"/>
                      </a:rPr>
                      <m:t>𝑡</m:t>
                    </m:r>
                  </m:oMath>
                </a14:m>
                <a:r>
                  <a:rPr lang="en-US" dirty="0"/>
                  <a:t>. Sinon on </a:t>
                </a:r>
                <a:r>
                  <a:rPr lang="en-US" dirty="0" err="1"/>
                  <a:t>différencie</a:t>
                </a:r>
                <a:r>
                  <a:rPr lang="en-US" dirty="0"/>
                  <a:t> la </a:t>
                </a:r>
                <a:r>
                  <a:rPr lang="en-US" dirty="0" err="1"/>
                  <a:t>série</a:t>
                </a:r>
                <a:r>
                  <a:rPr lang="en-US" dirty="0"/>
                  <a:t> </a:t>
                </a:r>
                <a:r>
                  <a:rPr lang="en-US" dirty="0" err="1"/>
                  <a:t>jusqu’a</a:t>
                </a:r>
                <a:r>
                  <a:rPr lang="en-US" dirty="0"/>
                  <a:t> la </a:t>
                </a:r>
                <a:r>
                  <a:rPr lang="en-US" dirty="0" err="1"/>
                  <a:t>rendre</a:t>
                </a:r>
                <a:r>
                  <a:rPr lang="en-US" dirty="0"/>
                  <a:t> </a:t>
                </a:r>
                <a14:m>
                  <m:oMath xmlns:m="http://schemas.openxmlformats.org/officeDocument/2006/math">
                    <m:r>
                      <a:rPr lang="fr-CA" i="1">
                        <a:latin typeface="Cambria Math" panose="02040503050406030204" pitchFamily="18" charset="0"/>
                      </a:rPr>
                      <m:t>𝐼</m:t>
                    </m:r>
                    <m:d>
                      <m:dPr>
                        <m:ctrlPr>
                          <a:rPr lang="fr-FR" i="1">
                            <a:latin typeface="Cambria Math" panose="02040503050406030204" pitchFamily="18" charset="0"/>
                          </a:rPr>
                        </m:ctrlPr>
                      </m:dPr>
                      <m:e>
                        <m:r>
                          <a:rPr lang="fr-CA" i="1">
                            <a:latin typeface="Cambria Math" panose="02040503050406030204" pitchFamily="18" charset="0"/>
                          </a:rPr>
                          <m:t>0</m:t>
                        </m:r>
                      </m:e>
                    </m:d>
                  </m:oMath>
                </a14:m>
                <a:r>
                  <a:rPr lang="en-US" dirty="0"/>
                  <a:t> </a:t>
                </a:r>
                <a:r>
                  <a:rPr lang="en-US" dirty="0" err="1"/>
                  <a:t>si</a:t>
                </a:r>
                <a:r>
                  <a:rPr lang="en-US" dirty="0"/>
                  <a:t> possible.</a:t>
                </a:r>
              </a:p>
              <a:p>
                <a:pPr>
                  <a:spcAft>
                    <a:spcPts val="600"/>
                  </a:spcAft>
                </a:pPr>
                <a:r>
                  <a:rPr lang="en-US" dirty="0"/>
                  <a:t>On a </a:t>
                </a:r>
                <a:r>
                  <a:rPr lang="en-US" dirty="0" err="1"/>
                  <a:t>alors</a:t>
                </a:r>
                <a:r>
                  <a:rPr lang="en-US" dirty="0"/>
                  <a:t>: </a:t>
                </a:r>
                <a14:m>
                  <m:oMath xmlns:m="http://schemas.openxmlformats.org/officeDocument/2006/math">
                    <m:borderBox>
                      <m:borderBoxPr>
                        <m:ctrlPr>
                          <a:rPr lang="fr-FR" i="1">
                            <a:latin typeface="Cambria Math" panose="02040503050406030204" pitchFamily="18" charset="0"/>
                          </a:rPr>
                        </m:ctrlPr>
                      </m:borderBoxPr>
                      <m:e>
                        <m:acc>
                          <m:accPr>
                            <m:chr m:val="̂"/>
                            <m:ctrlPr>
                              <a:rPr lang="fr-FR" i="1">
                                <a:latin typeface="Cambria Math" panose="02040503050406030204" pitchFamily="18" charset="0"/>
                              </a:rPr>
                            </m:ctrlPr>
                          </m:accPr>
                          <m:e>
                            <m:r>
                              <a:rPr lang="fr-CA" i="1">
                                <a:latin typeface="Cambria Math" panose="02040503050406030204" pitchFamily="18" charset="0"/>
                              </a:rPr>
                              <m:t>𝐴</m:t>
                            </m:r>
                          </m:e>
                        </m:acc>
                        <m:r>
                          <a:rPr lang="fr-CA" i="1">
                            <a:latin typeface="Cambria Math" panose="02040503050406030204" pitchFamily="18" charset="0"/>
                          </a:rPr>
                          <m:t>=</m:t>
                        </m:r>
                        <m:r>
                          <a:rPr lang="fr-CA" i="1">
                            <a:latin typeface="Cambria Math" panose="02040503050406030204" pitchFamily="18" charset="0"/>
                          </a:rPr>
                          <m:t>𝑌</m:t>
                        </m:r>
                        <m:sSup>
                          <m:sSupPr>
                            <m:ctrlPr>
                              <a:rPr lang="fr-FR" b="1" i="1">
                                <a:latin typeface="Cambria Math" panose="02040503050406030204" pitchFamily="18" charset="0"/>
                              </a:rPr>
                            </m:ctrlPr>
                          </m:sSupPr>
                          <m:e>
                            <m:r>
                              <a:rPr lang="fr-CA" b="1" i="1">
                                <a:latin typeface="Cambria Math" panose="02040503050406030204" pitchFamily="18" charset="0"/>
                              </a:rPr>
                              <m:t>𝒀</m:t>
                            </m:r>
                          </m:e>
                          <m:sup>
                            <m:r>
                              <a:rPr lang="fr-CA" b="1" i="1">
                                <a:latin typeface="Cambria Math" panose="02040503050406030204" pitchFamily="18" charset="0"/>
                              </a:rPr>
                              <m:t>′</m:t>
                            </m:r>
                          </m:sup>
                        </m:sSup>
                        <m:sSup>
                          <m:sSupPr>
                            <m:ctrlPr>
                              <a:rPr lang="fr-FR" i="1">
                                <a:latin typeface="Cambria Math" panose="02040503050406030204" pitchFamily="18" charset="0"/>
                              </a:rPr>
                            </m:ctrlPr>
                          </m:sSupPr>
                          <m:e>
                            <m:d>
                              <m:dPr>
                                <m:ctrlPr>
                                  <a:rPr lang="fr-FR" i="1">
                                    <a:latin typeface="Cambria Math" panose="02040503050406030204" pitchFamily="18" charset="0"/>
                                  </a:rPr>
                                </m:ctrlPr>
                              </m:dPr>
                              <m:e>
                                <m:r>
                                  <a:rPr lang="fr-CA" b="1" i="1">
                                    <a:latin typeface="Cambria Math" panose="02040503050406030204" pitchFamily="18" charset="0"/>
                                  </a:rPr>
                                  <m:t>𝒀</m:t>
                                </m:r>
                                <m:sSup>
                                  <m:sSupPr>
                                    <m:ctrlPr>
                                      <a:rPr lang="fr-FR" b="1" i="1">
                                        <a:latin typeface="Cambria Math" panose="02040503050406030204" pitchFamily="18" charset="0"/>
                                      </a:rPr>
                                    </m:ctrlPr>
                                  </m:sSupPr>
                                  <m:e>
                                    <m:r>
                                      <a:rPr lang="fr-CA" b="1" i="1">
                                        <a:latin typeface="Cambria Math" panose="02040503050406030204" pitchFamily="18" charset="0"/>
                                      </a:rPr>
                                      <m:t>𝒀</m:t>
                                    </m:r>
                                  </m:e>
                                  <m:sup>
                                    <m:r>
                                      <a:rPr lang="fr-CA" b="1" i="1">
                                        <a:latin typeface="Cambria Math" panose="02040503050406030204" pitchFamily="18" charset="0"/>
                                      </a:rPr>
                                      <m:t>′</m:t>
                                    </m:r>
                                  </m:sup>
                                </m:sSup>
                              </m:e>
                            </m:d>
                          </m:e>
                          <m:sup>
                            <m:r>
                              <a:rPr lang="fr-CA" i="1">
                                <a:latin typeface="Cambria Math" panose="02040503050406030204" pitchFamily="18" charset="0"/>
                              </a:rPr>
                              <m:t>−1</m:t>
                            </m:r>
                          </m:sup>
                        </m:sSup>
                      </m:e>
                    </m:borderBox>
                  </m:oMath>
                </a14:m>
                <a:r>
                  <a:rPr lang="en-US" dirty="0"/>
                  <a:t> et </a:t>
                </a:r>
                <a14:m>
                  <m:oMath xmlns:m="http://schemas.openxmlformats.org/officeDocument/2006/math">
                    <m:borderBox>
                      <m:borderBoxPr>
                        <m:ctrlPr>
                          <a:rPr lang="fr-FR" i="1">
                            <a:latin typeface="Cambria Math" panose="02040503050406030204" pitchFamily="18" charset="0"/>
                          </a:rPr>
                        </m:ctrlPr>
                      </m:borderBoxPr>
                      <m:e>
                        <m:sSub>
                          <m:sSubPr>
                            <m:ctrlPr>
                              <a:rPr lang="fr-FR" i="1">
                                <a:latin typeface="Cambria Math" panose="02040503050406030204" pitchFamily="18" charset="0"/>
                              </a:rPr>
                            </m:ctrlPr>
                          </m:sSubPr>
                          <m:e>
                            <m:acc>
                              <m:accPr>
                                <m:chr m:val="̂"/>
                                <m:ctrlPr>
                                  <a:rPr lang="fr-FR" i="1">
                                    <a:latin typeface="Cambria Math" panose="02040503050406030204" pitchFamily="18" charset="0"/>
                                  </a:rPr>
                                </m:ctrlPr>
                              </m:accPr>
                              <m:e>
                                <m:r>
                                  <a:rPr lang="fr-CA" i="1">
                                    <a:latin typeface="Cambria Math" panose="02040503050406030204" pitchFamily="18" charset="0"/>
                                  </a:rPr>
                                  <m:t>𝛴</m:t>
                                </m:r>
                              </m:e>
                            </m:acc>
                          </m:e>
                          <m:sub>
                            <m:acc>
                              <m:accPr>
                                <m:chr m:val="̂"/>
                                <m:ctrlPr>
                                  <a:rPr lang="fr-FR" i="1">
                                    <a:latin typeface="Cambria Math" panose="02040503050406030204" pitchFamily="18" charset="0"/>
                                  </a:rPr>
                                </m:ctrlPr>
                              </m:accPr>
                              <m:e>
                                <m:r>
                                  <a:rPr lang="fr-CA" i="1">
                                    <a:latin typeface="Cambria Math" panose="02040503050406030204" pitchFamily="18" charset="0"/>
                                  </a:rPr>
                                  <m:t>𝐴</m:t>
                                </m:r>
                              </m:e>
                            </m:acc>
                          </m:sub>
                        </m:sSub>
                        <m:r>
                          <a:rPr lang="fr-CA" i="1">
                            <a:latin typeface="Cambria Math" panose="02040503050406030204" pitchFamily="18" charset="0"/>
                          </a:rPr>
                          <m:t>=</m:t>
                        </m:r>
                        <m:sSup>
                          <m:sSupPr>
                            <m:ctrlPr>
                              <a:rPr lang="fr-FR" i="1">
                                <a:latin typeface="Cambria Math" panose="02040503050406030204" pitchFamily="18" charset="0"/>
                              </a:rPr>
                            </m:ctrlPr>
                          </m:sSupPr>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CA" i="1">
                                        <a:latin typeface="Cambria Math" panose="02040503050406030204" pitchFamily="18" charset="0"/>
                                      </a:rPr>
                                      <m:t>1</m:t>
                                    </m:r>
                                  </m:num>
                                  <m:den>
                                    <m:r>
                                      <a:rPr lang="fr-CA" i="1">
                                        <a:latin typeface="Cambria Math" panose="02040503050406030204" pitchFamily="18" charset="0"/>
                                      </a:rPr>
                                      <m:t>𝑇</m:t>
                                    </m:r>
                                  </m:den>
                                </m:f>
                                <m:r>
                                  <a:rPr lang="fr-CA" b="1" i="1">
                                    <a:latin typeface="Cambria Math" panose="02040503050406030204" pitchFamily="18" charset="0"/>
                                  </a:rPr>
                                  <m:t>𝒀</m:t>
                                </m:r>
                                <m:sSup>
                                  <m:sSupPr>
                                    <m:ctrlPr>
                                      <a:rPr lang="fr-FR" b="1" i="1">
                                        <a:latin typeface="Cambria Math" panose="02040503050406030204" pitchFamily="18" charset="0"/>
                                      </a:rPr>
                                    </m:ctrlPr>
                                  </m:sSupPr>
                                  <m:e>
                                    <m:r>
                                      <a:rPr lang="fr-CA" b="1" i="1">
                                        <a:latin typeface="Cambria Math" panose="02040503050406030204" pitchFamily="18" charset="0"/>
                                      </a:rPr>
                                      <m:t>𝒀</m:t>
                                    </m:r>
                                  </m:e>
                                  <m:sup>
                                    <m:r>
                                      <a:rPr lang="fr-CA" b="1" i="1">
                                        <a:latin typeface="Cambria Math" panose="02040503050406030204" pitchFamily="18" charset="0"/>
                                      </a:rPr>
                                      <m:t>′</m:t>
                                    </m:r>
                                  </m:sup>
                                </m:sSup>
                              </m:e>
                            </m:d>
                          </m:e>
                          <m:sup>
                            <m:r>
                              <a:rPr lang="fr-CA" i="1">
                                <a:latin typeface="Cambria Math" panose="02040503050406030204" pitchFamily="18" charset="0"/>
                              </a:rPr>
                              <m:t>−1</m:t>
                            </m:r>
                          </m:sup>
                        </m:sSup>
                        <m:r>
                          <a:rPr lang="fr-CA" i="1">
                            <a:latin typeface="Cambria Math" panose="02040503050406030204" pitchFamily="18" charset="0"/>
                          </a:rPr>
                          <m:t>⊗</m:t>
                        </m:r>
                        <m:sSub>
                          <m:sSubPr>
                            <m:ctrlPr>
                              <a:rPr lang="fr-FR" i="1">
                                <a:latin typeface="Cambria Math" panose="02040503050406030204" pitchFamily="18" charset="0"/>
                              </a:rPr>
                            </m:ctrlPr>
                          </m:sSubPr>
                          <m:e>
                            <m:acc>
                              <m:accPr>
                                <m:chr m:val="̂"/>
                                <m:ctrlPr>
                                  <a:rPr lang="fr-FR" i="1">
                                    <a:latin typeface="Cambria Math" panose="02040503050406030204" pitchFamily="18" charset="0"/>
                                  </a:rPr>
                                </m:ctrlPr>
                              </m:accPr>
                              <m:e>
                                <m:r>
                                  <a:rPr lang="fr-CA" i="1">
                                    <a:latin typeface="Cambria Math" panose="02040503050406030204" pitchFamily="18" charset="0"/>
                                  </a:rPr>
                                  <m:t>𝛴</m:t>
                                </m:r>
                              </m:e>
                            </m:acc>
                          </m:e>
                          <m:sub>
                            <m:r>
                              <a:rPr lang="fr-CA" i="1">
                                <a:latin typeface="Cambria Math" panose="02040503050406030204" pitchFamily="18" charset="0"/>
                              </a:rPr>
                              <m:t>𝑈</m:t>
                            </m:r>
                          </m:sub>
                        </m:sSub>
                      </m:e>
                    </m:borderBox>
                  </m:oMath>
                </a14:m>
                <a:r>
                  <a:rPr lang="en-US" dirty="0"/>
                  <a:t> </a:t>
                </a:r>
                <a:r>
                  <a:rPr lang="fr-CA" dirty="0"/>
                  <a:t>avec </a:t>
                </a:r>
                <a14:m>
                  <m:oMath xmlns:m="http://schemas.openxmlformats.org/officeDocument/2006/math">
                    <m:sSub>
                      <m:sSubPr>
                        <m:ctrlPr>
                          <a:rPr lang="fr-FR" i="1">
                            <a:latin typeface="Cambria Math" panose="02040503050406030204" pitchFamily="18" charset="0"/>
                          </a:rPr>
                        </m:ctrlPr>
                      </m:sSubPr>
                      <m:e>
                        <m:acc>
                          <m:accPr>
                            <m:chr m:val="̂"/>
                            <m:ctrlPr>
                              <a:rPr lang="fr-FR" i="1">
                                <a:latin typeface="Cambria Math" panose="02040503050406030204" pitchFamily="18" charset="0"/>
                              </a:rPr>
                            </m:ctrlPr>
                          </m:accPr>
                          <m:e>
                            <m:r>
                              <a:rPr lang="fr-CA" i="1">
                                <a:latin typeface="Cambria Math" panose="02040503050406030204" pitchFamily="18" charset="0"/>
                              </a:rPr>
                              <m:t>𝛴</m:t>
                            </m:r>
                          </m:e>
                        </m:acc>
                      </m:e>
                      <m:sub>
                        <m:r>
                          <a:rPr lang="fr-CA" i="1">
                            <a:latin typeface="Cambria Math" panose="02040503050406030204" pitchFamily="18" charset="0"/>
                          </a:rPr>
                          <m:t>𝑈</m:t>
                        </m:r>
                      </m:sub>
                    </m:sSub>
                    <m:r>
                      <a:rPr lang="fr-CA" i="1">
                        <a:latin typeface="Cambria Math" panose="02040503050406030204" pitchFamily="18" charset="0"/>
                      </a:rPr>
                      <m:t>=</m:t>
                    </m:r>
                    <m:f>
                      <m:fPr>
                        <m:ctrlPr>
                          <a:rPr lang="fr-FR" i="1">
                            <a:latin typeface="Cambria Math" panose="02040503050406030204" pitchFamily="18" charset="0"/>
                          </a:rPr>
                        </m:ctrlPr>
                      </m:fPr>
                      <m:num>
                        <m:r>
                          <a:rPr lang="fr-CA" i="1">
                            <a:latin typeface="Cambria Math" panose="02040503050406030204" pitchFamily="18" charset="0"/>
                          </a:rPr>
                          <m:t>1</m:t>
                        </m:r>
                      </m:num>
                      <m:den>
                        <m:r>
                          <a:rPr lang="fr-CA" i="1">
                            <a:latin typeface="Cambria Math" panose="02040503050406030204" pitchFamily="18" charset="0"/>
                          </a:rPr>
                          <m:t>𝑇</m:t>
                        </m:r>
                      </m:den>
                    </m:f>
                    <m:nary>
                      <m:naryPr>
                        <m:chr m:val="∑"/>
                        <m:limLoc m:val="undOvr"/>
                        <m:ctrlPr>
                          <a:rPr lang="fr-FR" i="1">
                            <a:latin typeface="Cambria Math" panose="02040503050406030204" pitchFamily="18" charset="0"/>
                          </a:rPr>
                        </m:ctrlPr>
                      </m:naryPr>
                      <m:sub>
                        <m:r>
                          <a:rPr lang="fr-CA" i="1">
                            <a:latin typeface="Cambria Math" panose="02040503050406030204" pitchFamily="18" charset="0"/>
                          </a:rPr>
                          <m:t>𝑡</m:t>
                        </m:r>
                        <m:r>
                          <a:rPr lang="fr-CA" i="1">
                            <a:latin typeface="Cambria Math" panose="02040503050406030204" pitchFamily="18" charset="0"/>
                          </a:rPr>
                          <m:t>=1</m:t>
                        </m:r>
                      </m:sub>
                      <m:sup>
                        <m:r>
                          <a:rPr lang="fr-CA" i="1">
                            <a:latin typeface="Cambria Math" panose="02040503050406030204" pitchFamily="18" charset="0"/>
                          </a:rPr>
                          <m:t>𝑇</m:t>
                        </m:r>
                      </m:sup>
                      <m:e>
                        <m:sSub>
                          <m:sSubPr>
                            <m:ctrlPr>
                              <a:rPr lang="fr-FR" i="1">
                                <a:latin typeface="Cambria Math" panose="02040503050406030204" pitchFamily="18" charset="0"/>
                              </a:rPr>
                            </m:ctrlPr>
                          </m:sSubPr>
                          <m:e>
                            <m:acc>
                              <m:accPr>
                                <m:chr m:val="̂"/>
                                <m:ctrlPr>
                                  <a:rPr lang="fr-FR" i="1">
                                    <a:latin typeface="Cambria Math" panose="02040503050406030204" pitchFamily="18" charset="0"/>
                                  </a:rPr>
                                </m:ctrlPr>
                              </m:accPr>
                              <m:e>
                                <m:r>
                                  <a:rPr lang="fr-CA" i="1">
                                    <a:latin typeface="Cambria Math" panose="02040503050406030204" pitchFamily="18" charset="0"/>
                                  </a:rPr>
                                  <m:t>𝑢</m:t>
                                </m:r>
                              </m:e>
                            </m:acc>
                          </m:e>
                          <m:sub>
                            <m:r>
                              <a:rPr lang="fr-CA" i="1">
                                <a:latin typeface="Cambria Math" panose="02040503050406030204" pitchFamily="18" charset="0"/>
                              </a:rPr>
                              <m:t>𝑡</m:t>
                            </m:r>
                          </m:sub>
                        </m:sSub>
                        <m:sSubSup>
                          <m:sSubSupPr>
                            <m:ctrlPr>
                              <a:rPr lang="fr-FR" i="1">
                                <a:latin typeface="Cambria Math" panose="02040503050406030204" pitchFamily="18" charset="0"/>
                              </a:rPr>
                            </m:ctrlPr>
                          </m:sSubSupPr>
                          <m:e>
                            <m:acc>
                              <m:accPr>
                                <m:chr m:val="̂"/>
                                <m:ctrlPr>
                                  <a:rPr lang="fr-FR" i="1">
                                    <a:latin typeface="Cambria Math" panose="02040503050406030204" pitchFamily="18" charset="0"/>
                                  </a:rPr>
                                </m:ctrlPr>
                              </m:accPr>
                              <m:e>
                                <m:r>
                                  <a:rPr lang="fr-CA" i="1">
                                    <a:latin typeface="Cambria Math" panose="02040503050406030204" pitchFamily="18" charset="0"/>
                                  </a:rPr>
                                  <m:t>𝑢</m:t>
                                </m:r>
                              </m:e>
                            </m:acc>
                          </m:e>
                          <m:sub>
                            <m:r>
                              <a:rPr lang="fr-CA" i="1">
                                <a:latin typeface="Cambria Math" panose="02040503050406030204" pitchFamily="18" charset="0"/>
                              </a:rPr>
                              <m:t>𝑡</m:t>
                            </m:r>
                          </m:sub>
                          <m:sup>
                            <m:r>
                              <a:rPr lang="fr-CA" i="1">
                                <a:latin typeface="Cambria Math" panose="02040503050406030204" pitchFamily="18" charset="0"/>
                              </a:rPr>
                              <m:t>′</m:t>
                            </m:r>
                          </m:sup>
                        </m:sSubSup>
                      </m:e>
                    </m:nary>
                  </m:oMath>
                </a14:m>
                <a:r>
                  <a:rPr lang="fr-CA" dirty="0"/>
                  <a:t> et </a:t>
                </a:r>
                <a14:m>
                  <m:oMath xmlns:m="http://schemas.openxmlformats.org/officeDocument/2006/math">
                    <m:sSub>
                      <m:sSubPr>
                        <m:ctrlPr>
                          <a:rPr lang="fr-FR" i="1">
                            <a:latin typeface="Cambria Math" panose="02040503050406030204" pitchFamily="18" charset="0"/>
                          </a:rPr>
                        </m:ctrlPr>
                      </m:sSubPr>
                      <m:e>
                        <m:acc>
                          <m:accPr>
                            <m:chr m:val="̂"/>
                            <m:ctrlPr>
                              <a:rPr lang="fr-FR" i="1">
                                <a:latin typeface="Cambria Math" panose="02040503050406030204" pitchFamily="18" charset="0"/>
                              </a:rPr>
                            </m:ctrlPr>
                          </m:accPr>
                          <m:e>
                            <m:r>
                              <a:rPr lang="fr-CA" i="1">
                                <a:latin typeface="Cambria Math" panose="02040503050406030204" pitchFamily="18" charset="0"/>
                              </a:rPr>
                              <m:t>𝑢</m:t>
                            </m:r>
                          </m:e>
                        </m:acc>
                      </m:e>
                      <m:sub>
                        <m:r>
                          <a:rPr lang="fr-CA" i="1">
                            <a:latin typeface="Cambria Math" panose="02040503050406030204" pitchFamily="18" charset="0"/>
                          </a:rPr>
                          <m:t>𝑡</m:t>
                        </m:r>
                      </m:sub>
                    </m:sSub>
                    <m:r>
                      <a:rPr lang="fr-CA" i="1">
                        <a:latin typeface="Cambria Math" panose="02040503050406030204" pitchFamily="18" charset="0"/>
                      </a:rPr>
                      <m:t>=</m:t>
                    </m:r>
                    <m:sSub>
                      <m:sSubPr>
                        <m:ctrlPr>
                          <a:rPr lang="fr-FR" i="1">
                            <a:latin typeface="Cambria Math" panose="02040503050406030204" pitchFamily="18" charset="0"/>
                          </a:rPr>
                        </m:ctrlPr>
                      </m:sSubPr>
                      <m:e>
                        <m:r>
                          <a:rPr lang="fr-CA" i="1">
                            <a:latin typeface="Cambria Math" panose="02040503050406030204" pitchFamily="18" charset="0"/>
                          </a:rPr>
                          <m:t>𝑦</m:t>
                        </m:r>
                      </m:e>
                      <m:sub>
                        <m:r>
                          <a:rPr lang="fr-CA" i="1">
                            <a:latin typeface="Cambria Math" panose="02040503050406030204" pitchFamily="18" charset="0"/>
                          </a:rPr>
                          <m:t>𝑡</m:t>
                        </m:r>
                      </m:sub>
                    </m:sSub>
                    <m:r>
                      <a:rPr lang="fr-CA" i="1">
                        <a:latin typeface="Cambria Math" panose="02040503050406030204" pitchFamily="18" charset="0"/>
                      </a:rPr>
                      <m:t>−</m:t>
                    </m:r>
                    <m:acc>
                      <m:accPr>
                        <m:chr m:val="̂"/>
                        <m:ctrlPr>
                          <a:rPr lang="fr-FR" i="1">
                            <a:latin typeface="Cambria Math" panose="02040503050406030204" pitchFamily="18" charset="0"/>
                          </a:rPr>
                        </m:ctrlPr>
                      </m:accPr>
                      <m:e>
                        <m:r>
                          <a:rPr lang="fr-CA" i="1">
                            <a:latin typeface="Cambria Math" panose="02040503050406030204" pitchFamily="18" charset="0"/>
                          </a:rPr>
                          <m:t>𝐴</m:t>
                        </m:r>
                      </m:e>
                    </m:acc>
                    <m:sSub>
                      <m:sSubPr>
                        <m:ctrlPr>
                          <a:rPr lang="fr-FR" i="1">
                            <a:latin typeface="Cambria Math" panose="02040503050406030204" pitchFamily="18" charset="0"/>
                          </a:rPr>
                        </m:ctrlPr>
                      </m:sSubPr>
                      <m:e>
                        <m:r>
                          <a:rPr lang="fr-CA" i="1">
                            <a:latin typeface="Cambria Math" panose="02040503050406030204" pitchFamily="18" charset="0"/>
                          </a:rPr>
                          <m:t>𝑌</m:t>
                        </m:r>
                      </m:e>
                      <m:sub>
                        <m:r>
                          <a:rPr lang="fr-CA" i="1">
                            <a:latin typeface="Cambria Math" panose="02040503050406030204" pitchFamily="18" charset="0"/>
                          </a:rPr>
                          <m:t>𝑡</m:t>
                        </m:r>
                        <m:r>
                          <a:rPr lang="fr-CA" i="1">
                            <a:latin typeface="Cambria Math" panose="02040503050406030204" pitchFamily="18" charset="0"/>
                          </a:rPr>
                          <m:t>−1</m:t>
                        </m:r>
                      </m:sub>
                    </m:sSub>
                  </m:oMath>
                </a14:m>
                <a:r>
                  <a:rPr lang="fr-CA" dirty="0"/>
                  <a:t> </a:t>
                </a:r>
                <a:endParaRPr lang="en-US" dirty="0"/>
              </a:p>
              <a:p>
                <a:endParaRPr lang="en-US" dirty="0"/>
              </a:p>
              <a:p>
                <a:endParaRPr lang="fr-FR" dirty="0"/>
              </a:p>
            </p:txBody>
          </p:sp>
        </mc:Choice>
        <mc:Fallback xmlns="">
          <p:sp>
            <p:nvSpPr>
              <p:cNvPr id="3" name="Content Placeholder 2">
                <a:extLst>
                  <a:ext uri="{FF2B5EF4-FFF2-40B4-BE49-F238E27FC236}">
                    <a16:creationId xmlns:a16="http://schemas.microsoft.com/office/drawing/2014/main" id="{951ACEF5-6DFE-4C37-B4A9-4A5E0E21BF19}"/>
                  </a:ext>
                </a:extLst>
              </p:cNvPr>
              <p:cNvSpPr>
                <a:spLocks noGrp="1" noRot="1" noChangeAspect="1" noMove="1" noResize="1" noEditPoints="1" noAdjustHandles="1" noChangeArrowheads="1" noChangeShapeType="1" noTextEdit="1"/>
              </p:cNvSpPr>
              <p:nvPr>
                <p:ph idx="1"/>
              </p:nvPr>
            </p:nvSpPr>
            <p:spPr>
              <a:xfrm>
                <a:off x="333772" y="1412775"/>
                <a:ext cx="11665296" cy="5330155"/>
              </a:xfrm>
              <a:blipFill>
                <a:blip r:embed="rId2"/>
                <a:stretch>
                  <a:fillRect l="-941" t="-2403" r="-1045"/>
                </a:stretch>
              </a:blipFill>
            </p:spPr>
            <p:txBody>
              <a:bodyPr/>
              <a:lstStyle/>
              <a:p>
                <a:r>
                  <a:rPr lang="fr-FR">
                    <a:noFill/>
                  </a:rPr>
                  <a:t> </a:t>
                </a:r>
              </a:p>
            </p:txBody>
          </p:sp>
        </mc:Fallback>
      </mc:AlternateContent>
    </p:spTree>
    <p:extLst>
      <p:ext uri="{BB962C8B-B14F-4D97-AF65-F5344CB8AC3E}">
        <p14:creationId xmlns:p14="http://schemas.microsoft.com/office/powerpoint/2010/main" val="836109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71D37-1A83-22DB-D4A3-C9BF9F9D9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477A31-420E-7F9D-3457-F3F6B0E210F0}"/>
              </a:ext>
            </a:extLst>
          </p:cNvPr>
          <p:cNvSpPr>
            <a:spLocks noGrp="1"/>
          </p:cNvSpPr>
          <p:nvPr>
            <p:ph type="title"/>
          </p:nvPr>
        </p:nvSpPr>
        <p:spPr>
          <a:xfrm>
            <a:off x="333772" y="656692"/>
            <a:ext cx="10512862" cy="902508"/>
          </a:xfrm>
        </p:spPr>
        <p:txBody>
          <a:bodyPr>
            <a:normAutofit/>
          </a:bodyPr>
          <a:lstStyle/>
          <a:p>
            <a:r>
              <a:rPr lang="fr-FR" sz="3600" b="1" dirty="0"/>
              <a:t>Estimation du SVAR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3B5FD6-0439-D8CD-DBBC-395DD376E0AC}"/>
                  </a:ext>
                </a:extLst>
              </p:cNvPr>
              <p:cNvSpPr>
                <a:spLocks noGrp="1"/>
              </p:cNvSpPr>
              <p:nvPr>
                <p:ph idx="1"/>
              </p:nvPr>
            </p:nvSpPr>
            <p:spPr>
              <a:xfrm>
                <a:off x="333772" y="1895218"/>
                <a:ext cx="11855053" cy="3854836"/>
              </a:xfrm>
            </p:spPr>
            <p:txBody>
              <a:bodyPr>
                <a:normAutofit/>
              </a:bodyPr>
              <a:lstStyle/>
              <a:p>
                <a:pPr>
                  <a:spcAft>
                    <a:spcPts val="600"/>
                  </a:spcAft>
                </a:pPr>
                <a14:m>
                  <m:oMath xmlns:m="http://schemas.openxmlformats.org/officeDocument/2006/math">
                    <m:r>
                      <a:rPr lang="fr-CA" i="1" smtClean="0">
                        <a:latin typeface="Cambria Math" panose="02040503050406030204" pitchFamily="18" charset="0"/>
                      </a:rPr>
                      <m:t>𝐴</m:t>
                    </m:r>
                    <m:sSub>
                      <m:sSubPr>
                        <m:ctrlPr>
                          <a:rPr lang="fr-FR" i="1">
                            <a:latin typeface="Cambria Math" panose="02040503050406030204" pitchFamily="18" charset="0"/>
                          </a:rPr>
                        </m:ctrlPr>
                      </m:sSubPr>
                      <m:e>
                        <m:r>
                          <a:rPr lang="fr-CA" i="1">
                            <a:latin typeface="Cambria Math" panose="02040503050406030204" pitchFamily="18" charset="0"/>
                          </a:rPr>
                          <m:t>𝑦</m:t>
                        </m:r>
                      </m:e>
                      <m:sub>
                        <m:r>
                          <a:rPr lang="fr-CA" i="1">
                            <a:latin typeface="Cambria Math" panose="02040503050406030204" pitchFamily="18" charset="0"/>
                          </a:rPr>
                          <m:t>𝑡</m:t>
                        </m:r>
                      </m:sub>
                    </m:sSub>
                    <m:r>
                      <a:rPr lang="fr-CA" i="1">
                        <a:latin typeface="Cambria Math" panose="02040503050406030204" pitchFamily="18" charset="0"/>
                      </a:rPr>
                      <m:t>=</m:t>
                    </m:r>
                    <m:sSubSup>
                      <m:sSubSupPr>
                        <m:ctrlPr>
                          <a:rPr lang="fr-FR" i="1">
                            <a:latin typeface="Cambria Math" panose="02040503050406030204" pitchFamily="18" charset="0"/>
                          </a:rPr>
                        </m:ctrlPr>
                      </m:sSubSupPr>
                      <m:e>
                        <m:r>
                          <a:rPr lang="fr-CA" i="1">
                            <a:latin typeface="Cambria Math" panose="02040503050406030204" pitchFamily="18" charset="0"/>
                          </a:rPr>
                          <m:t>𝜐</m:t>
                        </m:r>
                      </m:e>
                      <m:sub>
                        <m:r>
                          <a:rPr lang="fr-CA" i="1">
                            <a:latin typeface="Cambria Math" panose="02040503050406030204" pitchFamily="18" charset="0"/>
                          </a:rPr>
                          <m:t>0</m:t>
                        </m:r>
                      </m:sub>
                      <m:sup>
                        <m:r>
                          <a:rPr lang="fr-CA" i="1">
                            <a:latin typeface="Cambria Math" panose="02040503050406030204" pitchFamily="18" charset="0"/>
                          </a:rPr>
                          <m:t>∗</m:t>
                        </m:r>
                      </m:sup>
                    </m:sSubSup>
                    <m:r>
                      <a:rPr lang="fr-CA" i="1">
                        <a:latin typeface="Cambria Math" panose="02040503050406030204" pitchFamily="18" charset="0"/>
                      </a:rPr>
                      <m:t>+</m:t>
                    </m:r>
                    <m:sSubSup>
                      <m:sSubSupPr>
                        <m:ctrlPr>
                          <a:rPr lang="fr-FR" i="1">
                            <a:latin typeface="Cambria Math" panose="02040503050406030204" pitchFamily="18" charset="0"/>
                          </a:rPr>
                        </m:ctrlPr>
                      </m:sSubSupPr>
                      <m:e>
                        <m:r>
                          <a:rPr lang="fr-CA" i="1">
                            <a:latin typeface="Cambria Math" panose="02040503050406030204" pitchFamily="18" charset="0"/>
                          </a:rPr>
                          <m:t>𝜐</m:t>
                        </m:r>
                      </m:e>
                      <m:sub>
                        <m:r>
                          <a:rPr lang="fr-CA" i="1">
                            <a:latin typeface="Cambria Math" panose="02040503050406030204" pitchFamily="18" charset="0"/>
                          </a:rPr>
                          <m:t>1</m:t>
                        </m:r>
                      </m:sub>
                      <m:sup>
                        <m:r>
                          <a:rPr lang="fr-CA" i="1">
                            <a:latin typeface="Cambria Math" panose="02040503050406030204" pitchFamily="18" charset="0"/>
                          </a:rPr>
                          <m:t>∗</m:t>
                        </m:r>
                      </m:sup>
                    </m:sSubSup>
                    <m:r>
                      <a:rPr lang="fr-CA" i="1">
                        <a:latin typeface="Cambria Math" panose="02040503050406030204" pitchFamily="18" charset="0"/>
                      </a:rPr>
                      <m:t>𝑡</m:t>
                    </m:r>
                    <m:r>
                      <a:rPr lang="fr-CA" i="1">
                        <a:latin typeface="Cambria Math" panose="02040503050406030204" pitchFamily="18" charset="0"/>
                      </a:rPr>
                      <m:t>+</m:t>
                    </m:r>
                    <m:sSubSup>
                      <m:sSubSupPr>
                        <m:ctrlPr>
                          <a:rPr lang="fr-FR" i="1">
                            <a:latin typeface="Cambria Math" panose="02040503050406030204" pitchFamily="18" charset="0"/>
                          </a:rPr>
                        </m:ctrlPr>
                      </m:sSubSupPr>
                      <m:e>
                        <m:r>
                          <a:rPr lang="fr-CA" i="1">
                            <a:latin typeface="Cambria Math" panose="02040503050406030204" pitchFamily="18" charset="0"/>
                          </a:rPr>
                          <m:t>𝐴</m:t>
                        </m:r>
                      </m:e>
                      <m:sub>
                        <m:r>
                          <a:rPr lang="fr-CA" i="1">
                            <a:latin typeface="Cambria Math" panose="02040503050406030204" pitchFamily="18" charset="0"/>
                          </a:rPr>
                          <m:t>1</m:t>
                        </m:r>
                      </m:sub>
                      <m:sup>
                        <m:r>
                          <a:rPr lang="fr-CA" i="1">
                            <a:latin typeface="Cambria Math" panose="02040503050406030204" pitchFamily="18" charset="0"/>
                          </a:rPr>
                          <m:t>∗</m:t>
                        </m:r>
                      </m:sup>
                    </m:sSubSup>
                    <m:sSub>
                      <m:sSubPr>
                        <m:ctrlPr>
                          <a:rPr lang="fr-FR" i="1">
                            <a:latin typeface="Cambria Math" panose="02040503050406030204" pitchFamily="18" charset="0"/>
                          </a:rPr>
                        </m:ctrlPr>
                      </m:sSubPr>
                      <m:e>
                        <m:r>
                          <a:rPr lang="fr-CA" i="1">
                            <a:latin typeface="Cambria Math" panose="02040503050406030204" pitchFamily="18" charset="0"/>
                          </a:rPr>
                          <m:t>𝑦</m:t>
                        </m:r>
                      </m:e>
                      <m:sub>
                        <m:r>
                          <a:rPr lang="fr-CA" i="1">
                            <a:latin typeface="Cambria Math" panose="02040503050406030204" pitchFamily="18" charset="0"/>
                          </a:rPr>
                          <m:t>𝑡</m:t>
                        </m:r>
                        <m:r>
                          <a:rPr lang="fr-CA" i="1">
                            <a:latin typeface="Cambria Math" panose="02040503050406030204" pitchFamily="18" charset="0"/>
                          </a:rPr>
                          <m:t>−1</m:t>
                        </m:r>
                      </m:sub>
                    </m:sSub>
                    <m:r>
                      <a:rPr lang="fr-CA" i="1">
                        <a:latin typeface="Cambria Math" panose="02040503050406030204" pitchFamily="18" charset="0"/>
                      </a:rPr>
                      <m:t>+…+</m:t>
                    </m:r>
                    <m:sSubSup>
                      <m:sSubSupPr>
                        <m:ctrlPr>
                          <a:rPr lang="fr-FR" i="1">
                            <a:latin typeface="Cambria Math" panose="02040503050406030204" pitchFamily="18" charset="0"/>
                          </a:rPr>
                        </m:ctrlPr>
                      </m:sSubSupPr>
                      <m:e>
                        <m:r>
                          <a:rPr lang="fr-CA" i="1">
                            <a:latin typeface="Cambria Math" panose="02040503050406030204" pitchFamily="18" charset="0"/>
                          </a:rPr>
                          <m:t>𝐴</m:t>
                        </m:r>
                      </m:e>
                      <m:sub>
                        <m:r>
                          <a:rPr lang="fr-CA" i="1">
                            <a:latin typeface="Cambria Math" panose="02040503050406030204" pitchFamily="18" charset="0"/>
                          </a:rPr>
                          <m:t>𝑝</m:t>
                        </m:r>
                      </m:sub>
                      <m:sup>
                        <m:r>
                          <a:rPr lang="fr-CA" i="1">
                            <a:latin typeface="Cambria Math" panose="02040503050406030204" pitchFamily="18" charset="0"/>
                          </a:rPr>
                          <m:t>∗</m:t>
                        </m:r>
                      </m:sup>
                    </m:sSubSup>
                    <m:sSub>
                      <m:sSubPr>
                        <m:ctrlPr>
                          <a:rPr lang="fr-FR" i="1">
                            <a:latin typeface="Cambria Math" panose="02040503050406030204" pitchFamily="18" charset="0"/>
                          </a:rPr>
                        </m:ctrlPr>
                      </m:sSubPr>
                      <m:e>
                        <m:r>
                          <a:rPr lang="fr-CA" i="1">
                            <a:latin typeface="Cambria Math" panose="02040503050406030204" pitchFamily="18" charset="0"/>
                          </a:rPr>
                          <m:t>𝑦</m:t>
                        </m:r>
                      </m:e>
                      <m:sub>
                        <m:r>
                          <a:rPr lang="fr-CA" i="1">
                            <a:latin typeface="Cambria Math" panose="02040503050406030204" pitchFamily="18" charset="0"/>
                          </a:rPr>
                          <m:t>𝑡</m:t>
                        </m:r>
                        <m:r>
                          <a:rPr lang="fr-CA" i="1">
                            <a:latin typeface="Cambria Math" panose="02040503050406030204" pitchFamily="18" charset="0"/>
                          </a:rPr>
                          <m:t>−</m:t>
                        </m:r>
                        <m:r>
                          <a:rPr lang="fr-CA" i="1">
                            <a:latin typeface="Cambria Math" panose="02040503050406030204" pitchFamily="18" charset="0"/>
                          </a:rPr>
                          <m:t>𝑝</m:t>
                        </m:r>
                      </m:sub>
                    </m:sSub>
                    <m:r>
                      <a:rPr lang="fr-CA" i="1">
                        <a:latin typeface="Cambria Math" panose="02040503050406030204" pitchFamily="18" charset="0"/>
                      </a:rPr>
                      <m:t>+</m:t>
                    </m:r>
                    <m:sSub>
                      <m:sSubPr>
                        <m:ctrlPr>
                          <a:rPr lang="fr-FR" i="1">
                            <a:latin typeface="Cambria Math" panose="02040503050406030204" pitchFamily="18" charset="0"/>
                          </a:rPr>
                        </m:ctrlPr>
                      </m:sSubPr>
                      <m:e>
                        <m:r>
                          <a:rPr lang="fr-CA" i="1">
                            <a:latin typeface="Cambria Math" panose="02040503050406030204" pitchFamily="18" charset="0"/>
                          </a:rPr>
                          <m:t>𝜀</m:t>
                        </m:r>
                      </m:e>
                      <m:sub>
                        <m:r>
                          <a:rPr lang="fr-CA" i="1">
                            <a:latin typeface="Cambria Math" panose="02040503050406030204" pitchFamily="18" charset="0"/>
                          </a:rPr>
                          <m:t>𝑡</m:t>
                        </m:r>
                      </m:sub>
                    </m:sSub>
                    <m:r>
                      <a:rPr lang="fr-CA" i="1">
                        <a:latin typeface="Cambria Math" panose="02040503050406030204" pitchFamily="18" charset="0"/>
                      </a:rPr>
                      <m:t> </m:t>
                    </m:r>
                  </m:oMath>
                </a14:m>
                <a:r>
                  <a:rPr lang="fr-CA" dirty="0"/>
                  <a:t>avec </a:t>
                </a:r>
                <a14:m>
                  <m:oMath xmlns:m="http://schemas.openxmlformats.org/officeDocument/2006/math">
                    <m:sSubSup>
                      <m:sSubSupPr>
                        <m:ctrlPr>
                          <a:rPr lang="fr-FR" i="1">
                            <a:latin typeface="Cambria Math" panose="02040503050406030204" pitchFamily="18" charset="0"/>
                          </a:rPr>
                        </m:ctrlPr>
                      </m:sSubSupPr>
                      <m:e>
                        <m:r>
                          <a:rPr lang="fr-CA" i="1">
                            <a:latin typeface="Cambria Math" panose="02040503050406030204" pitchFamily="18" charset="0"/>
                          </a:rPr>
                          <m:t>𝜐</m:t>
                        </m:r>
                      </m:e>
                      <m:sub>
                        <m:r>
                          <a:rPr lang="fr-CA" i="1">
                            <a:latin typeface="Cambria Math" panose="02040503050406030204" pitchFamily="18" charset="0"/>
                          </a:rPr>
                          <m:t>𝑖</m:t>
                        </m:r>
                      </m:sub>
                      <m:sup>
                        <m:r>
                          <a:rPr lang="fr-CA" i="1">
                            <a:latin typeface="Cambria Math" panose="02040503050406030204" pitchFamily="18" charset="0"/>
                          </a:rPr>
                          <m:t>∗</m:t>
                        </m:r>
                      </m:sup>
                    </m:sSubSup>
                    <m:r>
                      <a:rPr lang="fr-CA" i="1">
                        <a:latin typeface="Cambria Math" panose="02040503050406030204" pitchFamily="18" charset="0"/>
                      </a:rPr>
                      <m:t>=</m:t>
                    </m:r>
                    <m:r>
                      <a:rPr lang="fr-CA" i="1">
                        <a:latin typeface="Cambria Math" panose="02040503050406030204" pitchFamily="18" charset="0"/>
                      </a:rPr>
                      <m:t>𝐴</m:t>
                    </m:r>
                    <m:sSub>
                      <m:sSubPr>
                        <m:ctrlPr>
                          <a:rPr lang="fr-FR" i="1">
                            <a:latin typeface="Cambria Math" panose="02040503050406030204" pitchFamily="18" charset="0"/>
                          </a:rPr>
                        </m:ctrlPr>
                      </m:sSubPr>
                      <m:e>
                        <m:r>
                          <a:rPr lang="fr-CA" i="1">
                            <a:latin typeface="Cambria Math" panose="02040503050406030204" pitchFamily="18" charset="0"/>
                          </a:rPr>
                          <m:t>𝜐</m:t>
                        </m:r>
                      </m:e>
                      <m:sub>
                        <m:r>
                          <a:rPr lang="fr-CA" i="1">
                            <a:latin typeface="Cambria Math" panose="02040503050406030204" pitchFamily="18" charset="0"/>
                          </a:rPr>
                          <m:t>𝑖</m:t>
                        </m:r>
                      </m:sub>
                    </m:sSub>
                  </m:oMath>
                </a14:m>
                <a:r>
                  <a:rPr lang="fr-CA" dirty="0"/>
                  <a:t>, </a:t>
                </a:r>
                <a14:m>
                  <m:oMath xmlns:m="http://schemas.openxmlformats.org/officeDocument/2006/math">
                    <m:sSubSup>
                      <m:sSubSupPr>
                        <m:ctrlPr>
                          <a:rPr lang="fr-FR" i="1">
                            <a:latin typeface="Cambria Math" panose="02040503050406030204" pitchFamily="18" charset="0"/>
                          </a:rPr>
                        </m:ctrlPr>
                      </m:sSubSupPr>
                      <m:e>
                        <m:r>
                          <a:rPr lang="fr-CA" i="1">
                            <a:latin typeface="Cambria Math" panose="02040503050406030204" pitchFamily="18" charset="0"/>
                          </a:rPr>
                          <m:t>𝐴</m:t>
                        </m:r>
                      </m:e>
                      <m:sub>
                        <m:r>
                          <a:rPr lang="fr-CA" i="1">
                            <a:latin typeface="Cambria Math" panose="02040503050406030204" pitchFamily="18" charset="0"/>
                          </a:rPr>
                          <m:t>𝑗</m:t>
                        </m:r>
                      </m:sub>
                      <m:sup>
                        <m:r>
                          <a:rPr lang="fr-CA" i="1">
                            <a:latin typeface="Cambria Math" panose="02040503050406030204" pitchFamily="18" charset="0"/>
                          </a:rPr>
                          <m:t>∗</m:t>
                        </m:r>
                      </m:sup>
                    </m:sSubSup>
                    <m:r>
                      <a:rPr lang="fr-CA" i="1">
                        <a:latin typeface="Cambria Math" panose="02040503050406030204" pitchFamily="18" charset="0"/>
                      </a:rPr>
                      <m:t>=</m:t>
                    </m:r>
                    <m:r>
                      <a:rPr lang="fr-CA" i="1">
                        <a:latin typeface="Cambria Math" panose="02040503050406030204" pitchFamily="18" charset="0"/>
                      </a:rPr>
                      <m:t>𝐴</m:t>
                    </m:r>
                    <m:sSub>
                      <m:sSubPr>
                        <m:ctrlPr>
                          <a:rPr lang="fr-FR" i="1">
                            <a:latin typeface="Cambria Math" panose="02040503050406030204" pitchFamily="18" charset="0"/>
                          </a:rPr>
                        </m:ctrlPr>
                      </m:sSubPr>
                      <m:e>
                        <m:r>
                          <m:rPr>
                            <m:sty m:val="p"/>
                          </m:rPr>
                          <a:rPr lang="fr-CA">
                            <a:latin typeface="Cambria Math" panose="02040503050406030204" pitchFamily="18" charset="0"/>
                          </a:rPr>
                          <m:t>A</m:t>
                        </m:r>
                      </m:e>
                      <m:sub>
                        <m:r>
                          <a:rPr lang="fr-CA" i="1">
                            <a:latin typeface="Cambria Math" panose="02040503050406030204" pitchFamily="18" charset="0"/>
                          </a:rPr>
                          <m:t>𝑗</m:t>
                        </m:r>
                      </m:sub>
                    </m:sSub>
                  </m:oMath>
                </a14:m>
                <a:r>
                  <a:rPr lang="fr-CA" dirty="0"/>
                  <a:t>, </a:t>
                </a:r>
                <a14:m>
                  <m:oMath xmlns:m="http://schemas.openxmlformats.org/officeDocument/2006/math">
                    <m:sSub>
                      <m:sSubPr>
                        <m:ctrlPr>
                          <a:rPr lang="fr-FR" i="1">
                            <a:latin typeface="Cambria Math" panose="02040503050406030204" pitchFamily="18" charset="0"/>
                          </a:rPr>
                        </m:ctrlPr>
                      </m:sSubPr>
                      <m:e>
                        <m:r>
                          <a:rPr lang="fr-CA" i="1">
                            <a:latin typeface="Cambria Math" panose="02040503050406030204" pitchFamily="18" charset="0"/>
                          </a:rPr>
                          <m:t>𝜀</m:t>
                        </m:r>
                      </m:e>
                      <m:sub>
                        <m:r>
                          <a:rPr lang="fr-CA" i="1">
                            <a:latin typeface="Cambria Math" panose="02040503050406030204" pitchFamily="18" charset="0"/>
                          </a:rPr>
                          <m:t>𝑡</m:t>
                        </m:r>
                      </m:sub>
                    </m:sSub>
                    <m:r>
                      <a:rPr lang="fr-CA" i="1">
                        <a:latin typeface="Cambria Math" panose="02040503050406030204" pitchFamily="18" charset="0"/>
                      </a:rPr>
                      <m:t>=</m:t>
                    </m:r>
                    <m:r>
                      <a:rPr lang="fr-CA" i="1">
                        <a:latin typeface="Cambria Math" panose="02040503050406030204" pitchFamily="18" charset="0"/>
                      </a:rPr>
                      <m:t>𝐴</m:t>
                    </m:r>
                    <m:sSub>
                      <m:sSubPr>
                        <m:ctrlPr>
                          <a:rPr lang="fr-FR" i="1">
                            <a:latin typeface="Cambria Math" panose="02040503050406030204" pitchFamily="18" charset="0"/>
                          </a:rPr>
                        </m:ctrlPr>
                      </m:sSubPr>
                      <m:e>
                        <m:r>
                          <a:rPr lang="fr-CA" i="1">
                            <a:latin typeface="Cambria Math" panose="02040503050406030204" pitchFamily="18" charset="0"/>
                          </a:rPr>
                          <m:t>𝑢</m:t>
                        </m:r>
                      </m:e>
                      <m:sub>
                        <m:r>
                          <a:rPr lang="fr-CA" i="1">
                            <a:latin typeface="Cambria Math" panose="02040503050406030204" pitchFamily="18" charset="0"/>
                          </a:rPr>
                          <m:t>𝑡</m:t>
                        </m:r>
                      </m:sub>
                    </m:sSub>
                    <m:r>
                      <a:rPr lang="fr-CA" i="1">
                        <a:latin typeface="Cambria Math" panose="02040503050406030204" pitchFamily="18" charset="0"/>
                      </a:rPr>
                      <m:t>~</m:t>
                    </m:r>
                    <m:r>
                      <a:rPr lang="fr-CA" i="1">
                        <a:latin typeface="Cambria Math" panose="02040503050406030204" pitchFamily="18" charset="0"/>
                      </a:rPr>
                      <m:t>𝑖𝑖𝑑</m:t>
                    </m:r>
                    <m:d>
                      <m:dPr>
                        <m:ctrlPr>
                          <a:rPr lang="fr-FR" i="1">
                            <a:latin typeface="Cambria Math" panose="02040503050406030204" pitchFamily="18" charset="0"/>
                          </a:rPr>
                        </m:ctrlPr>
                      </m:dPr>
                      <m:e>
                        <m:r>
                          <a:rPr lang="fr-CA" i="1">
                            <a:latin typeface="Cambria Math" panose="02040503050406030204" pitchFamily="18" charset="0"/>
                          </a:rPr>
                          <m:t>0,</m:t>
                        </m:r>
                        <m:sSub>
                          <m:sSubPr>
                            <m:ctrlPr>
                              <a:rPr lang="fr-FR" i="1">
                                <a:latin typeface="Cambria Math" panose="02040503050406030204" pitchFamily="18" charset="0"/>
                              </a:rPr>
                            </m:ctrlPr>
                          </m:sSubPr>
                          <m:e>
                            <m:r>
                              <m:rPr>
                                <m:sty m:val="p"/>
                              </m:rPr>
                              <a:rPr lang="fr-CA">
                                <a:latin typeface="Cambria Math" panose="02040503050406030204" pitchFamily="18" charset="0"/>
                              </a:rPr>
                              <m:t>Σ</m:t>
                            </m:r>
                          </m:e>
                          <m:sub>
                            <m:r>
                              <a:rPr lang="fr-CA" i="1">
                                <a:latin typeface="Cambria Math" panose="02040503050406030204" pitchFamily="18" charset="0"/>
                              </a:rPr>
                              <m:t>𝜀</m:t>
                            </m:r>
                          </m:sub>
                        </m:sSub>
                      </m:e>
                    </m:d>
                  </m:oMath>
                </a14:m>
                <a:r>
                  <a:rPr lang="fr-CA" dirty="0"/>
                  <a:t> et </a:t>
                </a:r>
                <a14:m>
                  <m:oMath xmlns:m="http://schemas.openxmlformats.org/officeDocument/2006/math">
                    <m:sSub>
                      <m:sSubPr>
                        <m:ctrlPr>
                          <a:rPr lang="fr-FR" i="1">
                            <a:latin typeface="Cambria Math" panose="02040503050406030204" pitchFamily="18" charset="0"/>
                          </a:rPr>
                        </m:ctrlPr>
                      </m:sSubPr>
                      <m:e>
                        <m:r>
                          <m:rPr>
                            <m:sty m:val="p"/>
                          </m:rPr>
                          <a:rPr lang="fr-CA">
                            <a:latin typeface="Cambria Math" panose="02040503050406030204" pitchFamily="18" charset="0"/>
                          </a:rPr>
                          <m:t>Σ</m:t>
                        </m:r>
                      </m:e>
                      <m:sub>
                        <m:r>
                          <a:rPr lang="fr-CA" i="1">
                            <a:latin typeface="Cambria Math" panose="02040503050406030204" pitchFamily="18" charset="0"/>
                          </a:rPr>
                          <m:t>𝜀</m:t>
                        </m:r>
                      </m:sub>
                    </m:sSub>
                    <m:r>
                      <a:rPr lang="fr-CA" i="1">
                        <a:latin typeface="Cambria Math" panose="02040503050406030204" pitchFamily="18" charset="0"/>
                      </a:rPr>
                      <m:t>=</m:t>
                    </m:r>
                    <m:r>
                      <a:rPr lang="fr-CA" i="1">
                        <a:latin typeface="Cambria Math" panose="02040503050406030204" pitchFamily="18" charset="0"/>
                      </a:rPr>
                      <m:t>𝐴</m:t>
                    </m:r>
                    <m:sSub>
                      <m:sSubPr>
                        <m:ctrlPr>
                          <a:rPr lang="fr-FR" i="1">
                            <a:latin typeface="Cambria Math" panose="02040503050406030204" pitchFamily="18" charset="0"/>
                          </a:rPr>
                        </m:ctrlPr>
                      </m:sSubPr>
                      <m:e>
                        <m:r>
                          <m:rPr>
                            <m:sty m:val="p"/>
                          </m:rPr>
                          <a:rPr lang="fr-CA">
                            <a:latin typeface="Cambria Math" panose="02040503050406030204" pitchFamily="18" charset="0"/>
                          </a:rPr>
                          <m:t>Σ</m:t>
                        </m:r>
                      </m:e>
                      <m:sub>
                        <m:r>
                          <a:rPr lang="fr-CA" i="1">
                            <a:latin typeface="Cambria Math" panose="02040503050406030204" pitchFamily="18" charset="0"/>
                          </a:rPr>
                          <m:t>𝑢</m:t>
                        </m:r>
                      </m:sub>
                    </m:sSub>
                    <m:sSup>
                      <m:sSupPr>
                        <m:ctrlPr>
                          <a:rPr lang="fr-FR" i="1">
                            <a:latin typeface="Cambria Math" panose="02040503050406030204" pitchFamily="18" charset="0"/>
                          </a:rPr>
                        </m:ctrlPr>
                      </m:sSupPr>
                      <m:e>
                        <m:r>
                          <a:rPr lang="fr-CA" i="1">
                            <a:latin typeface="Cambria Math" panose="02040503050406030204" pitchFamily="18" charset="0"/>
                          </a:rPr>
                          <m:t>𝐴</m:t>
                        </m:r>
                      </m:e>
                      <m:sup>
                        <m:r>
                          <a:rPr lang="fr-CA" i="1">
                            <a:latin typeface="Cambria Math" panose="02040503050406030204" pitchFamily="18" charset="0"/>
                          </a:rPr>
                          <m:t>′</m:t>
                        </m:r>
                      </m:sup>
                    </m:sSup>
                  </m:oMath>
                </a14:m>
                <a:r>
                  <a:rPr lang="fr-FR" dirty="0"/>
                  <a:t>, A étant une matrice carrée </a:t>
                </a:r>
                <a:r>
                  <a:rPr lang="fr-CA" dirty="0"/>
                  <a:t>d’ordre </a:t>
                </a:r>
                <a14:m>
                  <m:oMath xmlns:m="http://schemas.openxmlformats.org/officeDocument/2006/math">
                    <m:r>
                      <a:rPr lang="fr-CA" i="1">
                        <a:latin typeface="Cambria Math" panose="02040503050406030204" pitchFamily="18" charset="0"/>
                      </a:rPr>
                      <m:t>𝑘</m:t>
                    </m:r>
                  </m:oMath>
                </a14:m>
                <a:r>
                  <a:rPr lang="fr-FR" dirty="0"/>
                  <a:t> décrivant les relations instantanées qui existent entre les variables.</a:t>
                </a:r>
              </a:p>
              <a:p>
                <a:pPr>
                  <a:spcAft>
                    <a:spcPts val="600"/>
                  </a:spcAft>
                </a:pPr>
                <a:r>
                  <a:rPr lang="en-US" dirty="0"/>
                  <a:t>Si de plus A est non-</a:t>
                </a:r>
                <a:r>
                  <a:rPr lang="en-US" dirty="0" err="1"/>
                  <a:t>singulière</a:t>
                </a:r>
                <a:r>
                  <a:rPr lang="en-US" dirty="0"/>
                  <a:t>, </a:t>
                </a:r>
                <a:r>
                  <a:rPr lang="en-US" dirty="0" err="1"/>
                  <a:t>en</a:t>
                </a:r>
                <a:r>
                  <a:rPr lang="en-US" dirty="0"/>
                  <a:t> </a:t>
                </a:r>
                <a:r>
                  <a:rPr lang="en-US" dirty="0" err="1"/>
                  <a:t>multipliant</a:t>
                </a:r>
                <a:r>
                  <a:rPr lang="en-US" dirty="0"/>
                  <a:t> les deux members du SVAR par </a:t>
                </a:r>
                <a:r>
                  <a:rPr lang="en-US" dirty="0" err="1"/>
                  <a:t>l’inverse</a:t>
                </a:r>
                <a:r>
                  <a:rPr lang="en-US" dirty="0"/>
                  <a:t> de A, le </a:t>
                </a:r>
                <a:r>
                  <a:rPr lang="en-US" dirty="0" err="1"/>
                  <a:t>modèle</a:t>
                </a:r>
                <a:r>
                  <a:rPr lang="en-US" dirty="0"/>
                  <a:t> se </a:t>
                </a:r>
                <a:r>
                  <a:rPr lang="en-US" dirty="0" err="1"/>
                  <a:t>ramène</a:t>
                </a:r>
                <a:r>
                  <a:rPr lang="en-US" dirty="0"/>
                  <a:t> à un VAR(p) </a:t>
                </a:r>
                <a:r>
                  <a:rPr lang="en-US" dirty="0" err="1"/>
                  <a:t>normalisé</a:t>
                </a:r>
                <a:r>
                  <a:rPr lang="en-US" dirty="0"/>
                  <a:t>.</a:t>
                </a:r>
              </a:p>
              <a:p>
                <a:r>
                  <a:rPr lang="fr-FR" dirty="0"/>
                  <a:t>Dépendant de l’ordre d’intégration du vecteur </a:t>
                </a:r>
                <a14:m>
                  <m:oMath xmlns:m="http://schemas.openxmlformats.org/officeDocument/2006/math">
                    <m:sSub>
                      <m:sSubPr>
                        <m:ctrlPr>
                          <a:rPr lang="fr-FR" i="1">
                            <a:latin typeface="Cambria Math" panose="02040503050406030204" pitchFamily="18" charset="0"/>
                          </a:rPr>
                        </m:ctrlPr>
                      </m:sSubPr>
                      <m:e>
                        <m:r>
                          <a:rPr lang="fr-CA" i="1">
                            <a:latin typeface="Cambria Math" panose="02040503050406030204" pitchFamily="18" charset="0"/>
                          </a:rPr>
                          <m:t>𝑦</m:t>
                        </m:r>
                      </m:e>
                      <m:sub>
                        <m:r>
                          <a:rPr lang="fr-CA" i="1">
                            <a:latin typeface="Cambria Math" panose="02040503050406030204" pitchFamily="18" charset="0"/>
                          </a:rPr>
                          <m:t>𝑡</m:t>
                        </m:r>
                      </m:sub>
                    </m:sSub>
                  </m:oMath>
                </a14:m>
                <a:r>
                  <a:rPr lang="fr-FR" dirty="0"/>
                  <a:t>, on est ramené aux cas d’estimation d’un VAR(p) simple ou d’un VECM.</a:t>
                </a:r>
              </a:p>
            </p:txBody>
          </p:sp>
        </mc:Choice>
        <mc:Fallback xmlns="">
          <p:sp>
            <p:nvSpPr>
              <p:cNvPr id="3" name="Content Placeholder 2">
                <a:extLst>
                  <a:ext uri="{FF2B5EF4-FFF2-40B4-BE49-F238E27FC236}">
                    <a16:creationId xmlns:a16="http://schemas.microsoft.com/office/drawing/2014/main" id="{653B5FD6-0439-D8CD-DBBC-395DD376E0AC}"/>
                  </a:ext>
                </a:extLst>
              </p:cNvPr>
              <p:cNvSpPr>
                <a:spLocks noGrp="1" noRot="1" noChangeAspect="1" noMove="1" noResize="1" noEditPoints="1" noAdjustHandles="1" noChangeArrowheads="1" noChangeShapeType="1" noTextEdit="1"/>
              </p:cNvSpPr>
              <p:nvPr>
                <p:ph idx="1"/>
              </p:nvPr>
            </p:nvSpPr>
            <p:spPr>
              <a:xfrm>
                <a:off x="333772" y="1895218"/>
                <a:ext cx="11855053" cy="3854836"/>
              </a:xfrm>
              <a:blipFill>
                <a:blip r:embed="rId2"/>
                <a:stretch>
                  <a:fillRect l="-926" t="-2373"/>
                </a:stretch>
              </a:blipFill>
            </p:spPr>
            <p:txBody>
              <a:bodyPr/>
              <a:lstStyle/>
              <a:p>
                <a:r>
                  <a:rPr lang="fr-FR">
                    <a:noFill/>
                  </a:rPr>
                  <a:t> </a:t>
                </a:r>
              </a:p>
            </p:txBody>
          </p:sp>
        </mc:Fallback>
      </mc:AlternateContent>
    </p:spTree>
    <p:extLst>
      <p:ext uri="{BB962C8B-B14F-4D97-AF65-F5344CB8AC3E}">
        <p14:creationId xmlns:p14="http://schemas.microsoft.com/office/powerpoint/2010/main" val="1584976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6F2597-1BE9-18A5-AE3E-37B73B3392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A304FE-1245-F366-48B7-7C7FD09791F3}"/>
              </a:ext>
            </a:extLst>
          </p:cNvPr>
          <p:cNvSpPr>
            <a:spLocks noGrp="1"/>
          </p:cNvSpPr>
          <p:nvPr>
            <p:ph type="title"/>
          </p:nvPr>
        </p:nvSpPr>
        <p:spPr>
          <a:xfrm>
            <a:off x="304720" y="416387"/>
            <a:ext cx="11579384" cy="711081"/>
          </a:xfrm>
        </p:spPr>
        <p:txBody>
          <a:bodyPr/>
          <a:lstStyle/>
          <a:p>
            <a:pPr algn="ctr"/>
            <a:r>
              <a:rPr lang="en-IN"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Stratégie</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IN"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séquentielle</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des </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tests de </a:t>
            </a:r>
            <a:r>
              <a:rPr lang="en-IN" b="1" dirty="0" err="1">
                <a:solidFill>
                  <a:schemeClr val="accent4"/>
                </a:solidFill>
                <a:latin typeface="Open Sans" panose="020B0606030504020204" pitchFamily="34" charset="0"/>
                <a:ea typeface="Open Sans" panose="020B0606030504020204" pitchFamily="34" charset="0"/>
                <a:cs typeface="Open Sans" panose="020B0606030504020204" pitchFamily="34" charset="0"/>
              </a:rPr>
              <a:t>racine</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 </a:t>
            </a:r>
            <a:r>
              <a:rPr lang="en-IN" b="1" dirty="0" err="1">
                <a:solidFill>
                  <a:schemeClr val="accent4"/>
                </a:solidFill>
                <a:latin typeface="Open Sans" panose="020B0606030504020204" pitchFamily="34" charset="0"/>
                <a:ea typeface="Open Sans" panose="020B0606030504020204" pitchFamily="34" charset="0"/>
                <a:cs typeface="Open Sans" panose="020B0606030504020204" pitchFamily="34" charset="0"/>
              </a:rPr>
              <a:t>unitaire</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Rectangle 2">
            <a:extLst>
              <a:ext uri="{FF2B5EF4-FFF2-40B4-BE49-F238E27FC236}">
                <a16:creationId xmlns:a16="http://schemas.microsoft.com/office/drawing/2014/main" id="{9B37FA03-264B-6258-E7D2-CC4A91F75506}"/>
              </a:ext>
            </a:extLst>
          </p:cNvPr>
          <p:cNvSpPr/>
          <p:nvPr/>
        </p:nvSpPr>
        <p:spPr>
          <a:xfrm>
            <a:off x="1289266" y="1810559"/>
            <a:ext cx="1343278" cy="13162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9" name="Rectangle 8">
            <a:extLst>
              <a:ext uri="{FF2B5EF4-FFF2-40B4-BE49-F238E27FC236}">
                <a16:creationId xmlns:a16="http://schemas.microsoft.com/office/drawing/2014/main" id="{87D2DF14-9BC6-FF9E-E77C-DD9CDF245A83}"/>
              </a:ext>
            </a:extLst>
          </p:cNvPr>
          <p:cNvSpPr/>
          <p:nvPr/>
        </p:nvSpPr>
        <p:spPr>
          <a:xfrm>
            <a:off x="3611796" y="3394734"/>
            <a:ext cx="3312371" cy="3170099"/>
          </a:xfrm>
          <a:prstGeom prst="rect">
            <a:avLst/>
          </a:prstGeom>
        </p:spPr>
        <p:txBody>
          <a:bodyPr wrap="square">
            <a:spAutoFit/>
          </a:bodyPr>
          <a:lstStyle/>
          <a:p>
            <a:pPr fontAlgn="base"/>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Convergence des series: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Ces</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tests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permettent</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 tester la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stationnarité</a:t>
            </a:r>
            <a:endPar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endPar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fr-CA" i="1" dirty="0"/>
              <a:t>E</a:t>
            </a:r>
            <a:r>
              <a:rPr lang="fr-CA" dirty="0"/>
              <a:t>(</a:t>
            </a:r>
            <a:r>
              <a:rPr lang="fr-CA" i="1" dirty="0" err="1"/>
              <a:t>y</a:t>
            </a:r>
            <a:r>
              <a:rPr lang="fr-CA" i="1" baseline="-25000" dirty="0" err="1"/>
              <a:t>t</a:t>
            </a:r>
            <a:r>
              <a:rPr lang="fr-CA" dirty="0"/>
              <a:t>) = </a:t>
            </a:r>
            <a:r>
              <a:rPr lang="fr-CA" i="1" dirty="0"/>
              <a:t>E</a:t>
            </a:r>
            <a:r>
              <a:rPr lang="fr-CA" dirty="0"/>
              <a:t>(</a:t>
            </a:r>
            <a:r>
              <a:rPr lang="fr-CA" i="1" dirty="0" err="1"/>
              <a:t>y</a:t>
            </a:r>
            <a:r>
              <a:rPr lang="fr-CA" i="1" baseline="-25000" dirty="0" err="1"/>
              <a:t>t</a:t>
            </a:r>
            <a:r>
              <a:rPr lang="fr-CA" baseline="-25000" dirty="0" err="1"/>
              <a:t>+</a:t>
            </a:r>
            <a:r>
              <a:rPr lang="fr-CA" i="1" baseline="-25000" dirty="0" err="1"/>
              <a:t>m</a:t>
            </a:r>
            <a:r>
              <a:rPr lang="fr-CA" dirty="0"/>
              <a:t>) = </a:t>
            </a:r>
            <a:r>
              <a:rPr lang="fr-CA" i="1" dirty="0"/>
              <a:t>µ, </a:t>
            </a:r>
            <a:r>
              <a:rPr lang="fr-CA" dirty="0"/>
              <a:t>∀</a:t>
            </a:r>
            <a:r>
              <a:rPr lang="fr-CA" i="1" dirty="0"/>
              <a:t>t </a:t>
            </a:r>
            <a:r>
              <a:rPr lang="fr-CA" dirty="0"/>
              <a:t>et ∀</a:t>
            </a:r>
            <a:r>
              <a:rPr lang="fr-CA" i="1" dirty="0"/>
              <a:t>m</a:t>
            </a:r>
            <a:r>
              <a:rPr lang="fr-CA" dirty="0"/>
              <a:t> ;</a:t>
            </a:r>
          </a:p>
          <a:p>
            <a:pPr marL="342900" indent="-342900">
              <a:buFont typeface="Arial" panose="020B0604020202020204" pitchFamily="34" charset="0"/>
              <a:buChar char="•"/>
            </a:pPr>
            <a:r>
              <a:rPr lang="fr-CA" i="1" dirty="0"/>
              <a:t>Var</a:t>
            </a:r>
            <a:r>
              <a:rPr lang="fr-CA" dirty="0"/>
              <a:t>(</a:t>
            </a:r>
            <a:r>
              <a:rPr lang="fr-CA" i="1" dirty="0" err="1"/>
              <a:t>y</a:t>
            </a:r>
            <a:r>
              <a:rPr lang="fr-CA" i="1" baseline="-25000" dirty="0" err="1"/>
              <a:t>t</a:t>
            </a:r>
            <a:r>
              <a:rPr lang="fr-CA" dirty="0"/>
              <a:t>) </a:t>
            </a:r>
            <a:r>
              <a:rPr lang="fr-CA" i="1" dirty="0"/>
              <a:t>&lt; </a:t>
            </a:r>
            <a:r>
              <a:rPr lang="fr-CA" dirty="0"/>
              <a:t>∞ ∀</a:t>
            </a:r>
            <a:r>
              <a:rPr lang="fr-CA" i="1" dirty="0"/>
              <a:t>t ;</a:t>
            </a:r>
          </a:p>
          <a:p>
            <a:pPr marL="342900" indent="-342900">
              <a:buFont typeface="Arial" panose="020B0604020202020204" pitchFamily="34" charset="0"/>
              <a:buChar char="•"/>
            </a:pPr>
            <a:r>
              <a:rPr lang="fr-CA" i="1" dirty="0" err="1"/>
              <a:t>Cov</a:t>
            </a:r>
            <a:r>
              <a:rPr lang="fr-CA" dirty="0"/>
              <a:t>(</a:t>
            </a:r>
            <a:r>
              <a:rPr lang="fr-CA" i="1" dirty="0" err="1"/>
              <a:t>y</a:t>
            </a:r>
            <a:r>
              <a:rPr lang="fr-CA" i="1" baseline="-25000" dirty="0" err="1"/>
              <a:t>t</a:t>
            </a:r>
            <a:r>
              <a:rPr lang="fr-CA" i="1" dirty="0" err="1"/>
              <a:t>,y</a:t>
            </a:r>
            <a:r>
              <a:rPr lang="fr-CA" i="1" baseline="-25000" dirty="0" err="1"/>
              <a:t>t</a:t>
            </a:r>
            <a:r>
              <a:rPr lang="fr-CA" baseline="-25000" dirty="0" err="1"/>
              <a:t>+</a:t>
            </a:r>
            <a:r>
              <a:rPr lang="fr-CA" i="1" baseline="-25000" dirty="0" err="1"/>
              <a:t>k</a:t>
            </a:r>
            <a:r>
              <a:rPr lang="fr-CA" dirty="0"/>
              <a:t>) = </a:t>
            </a:r>
            <a:r>
              <a:rPr lang="fr-CA" i="1" dirty="0"/>
              <a:t>E</a:t>
            </a:r>
            <a:r>
              <a:rPr lang="fr-CA" dirty="0"/>
              <a:t>[(</a:t>
            </a:r>
            <a:r>
              <a:rPr lang="fr-CA" i="1" dirty="0" err="1"/>
              <a:t>y</a:t>
            </a:r>
            <a:r>
              <a:rPr lang="fr-CA" i="1" baseline="-25000" dirty="0" err="1"/>
              <a:t>t</a:t>
            </a:r>
            <a:r>
              <a:rPr lang="fr-CA" i="1" baseline="-25000" dirty="0"/>
              <a:t> </a:t>
            </a:r>
            <a:r>
              <a:rPr lang="fr-CA" dirty="0"/>
              <a:t>−</a:t>
            </a:r>
            <a:r>
              <a:rPr lang="fr-CA" i="1" dirty="0"/>
              <a:t>µ</a:t>
            </a:r>
            <a:r>
              <a:rPr lang="fr-CA" dirty="0"/>
              <a:t>)(</a:t>
            </a:r>
            <a:r>
              <a:rPr lang="fr-CA" i="1" dirty="0" err="1"/>
              <a:t>y</a:t>
            </a:r>
            <a:r>
              <a:rPr lang="fr-CA" i="1" baseline="-25000" dirty="0" err="1"/>
              <a:t>t</a:t>
            </a:r>
            <a:r>
              <a:rPr lang="fr-CA" baseline="-25000" dirty="0" err="1"/>
              <a:t>+</a:t>
            </a:r>
            <a:r>
              <a:rPr lang="fr-CA" i="1" baseline="-25000" dirty="0" err="1"/>
              <a:t>k</a:t>
            </a:r>
            <a:r>
              <a:rPr lang="fr-CA" i="1" baseline="-25000" dirty="0"/>
              <a:t> </a:t>
            </a:r>
            <a:r>
              <a:rPr lang="fr-CA" dirty="0"/>
              <a:t>−</a:t>
            </a:r>
            <a:r>
              <a:rPr lang="fr-CA" i="1" dirty="0"/>
              <a:t>µ</a:t>
            </a:r>
            <a:r>
              <a:rPr lang="fr-CA" dirty="0"/>
              <a:t>)] = </a:t>
            </a:r>
            <a:r>
              <a:rPr lang="fr-CA" i="1" dirty="0" err="1"/>
              <a:t>γ</a:t>
            </a:r>
            <a:r>
              <a:rPr lang="fr-CA" i="1" baseline="-25000" dirty="0" err="1"/>
              <a:t>k</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B4D10EE-1F66-634D-B13F-192EFF8BA0B9}"/>
              </a:ext>
            </a:extLst>
          </p:cNvPr>
          <p:cNvSpPr/>
          <p:nvPr/>
        </p:nvSpPr>
        <p:spPr>
          <a:xfrm>
            <a:off x="4582244" y="1810559"/>
            <a:ext cx="1343278" cy="13162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anose="020B0606030504020204" pitchFamily="34" charset="0"/>
                <a:ea typeface="Open Sans" panose="020B0606030504020204" pitchFamily="34" charset="0"/>
                <a:cs typeface="Open Sans" panose="020B0606030504020204" pitchFamily="34" charset="0"/>
              </a:rPr>
              <a:t>02</a:t>
            </a:r>
          </a:p>
        </p:txBody>
      </p:sp>
      <p:sp>
        <p:nvSpPr>
          <p:cNvPr id="15" name="Rectangle 14">
            <a:extLst>
              <a:ext uri="{FF2B5EF4-FFF2-40B4-BE49-F238E27FC236}">
                <a16:creationId xmlns:a16="http://schemas.microsoft.com/office/drawing/2014/main" id="{ED929BFD-0854-2714-7241-C827CD404744}"/>
              </a:ext>
            </a:extLst>
          </p:cNvPr>
          <p:cNvSpPr/>
          <p:nvPr/>
        </p:nvSpPr>
        <p:spPr>
          <a:xfrm>
            <a:off x="416363" y="3437332"/>
            <a:ext cx="3089084" cy="3093154"/>
          </a:xfrm>
          <a:prstGeom prst="rect">
            <a:avLst/>
          </a:prstGeom>
        </p:spPr>
        <p:txBody>
          <a:bodyPr wrap="square">
            <a:spAutoFit/>
          </a:bodyPr>
          <a:lstStyle/>
          <a:p>
            <a:pPr fontAlgn="base"/>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Trois tests plus courants:</a:t>
            </a:r>
          </a:p>
          <a:p>
            <a:pPr algn="ctr" fontAlgn="base"/>
            <a:endPar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spcAft>
                <a:spcPts val="600"/>
              </a:spcAft>
              <a:buFont typeface="Arial" panose="020B0604020202020204" pitchFamily="34" charset="0"/>
              <a:buChar char="•"/>
            </a:pPr>
            <a:r>
              <a:rPr lang="fr-CA" sz="2000" i="1" dirty="0"/>
              <a:t>Dickey-Fuller (1979)</a:t>
            </a:r>
            <a:endParaRPr lang="fr-CA" sz="2000" dirty="0"/>
          </a:p>
          <a:p>
            <a:pPr marL="342900" indent="-342900">
              <a:spcAft>
                <a:spcPts val="600"/>
              </a:spcAft>
              <a:buFont typeface="Arial" panose="020B0604020202020204" pitchFamily="34" charset="0"/>
              <a:buChar char="•"/>
            </a:pPr>
            <a:r>
              <a:rPr lang="fr-CA" sz="2000" i="1" dirty="0"/>
              <a:t>Philipps-et-Perron (1988)</a:t>
            </a:r>
          </a:p>
          <a:p>
            <a:pPr marL="342900" indent="-342900">
              <a:spcAft>
                <a:spcPts val="600"/>
              </a:spcAft>
              <a:buFont typeface="Arial" panose="020B0604020202020204" pitchFamily="34" charset="0"/>
              <a:buChar char="•"/>
            </a:pPr>
            <a:r>
              <a:rPr lang="en-US" sz="2000" i="1" dirty="0"/>
              <a:t>Kwiatkowski-Philipps-Schmidt-et-Shin (1992)</a:t>
            </a:r>
            <a:endParaRPr lang="en-IN" sz="1800" dirty="0">
              <a:solidFill>
                <a:schemeClr val="tx1">
                  <a:lumMod val="75000"/>
                  <a:lumOff val="25000"/>
                </a:schemeClr>
              </a:solidFill>
              <a:latin typeface="Arial" panose="020B0604020202020204" pitchFamily="34" charset="0"/>
              <a:cs typeface="Arial" panose="020B0604020202020204" pitchFamily="34" charset="0"/>
            </a:endParaRPr>
          </a:p>
          <a:p>
            <a:pPr algn="ctr" fontAlgn="base"/>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8A342CDC-B095-91CE-C42B-F8F319089BDB}"/>
              </a:ext>
            </a:extLst>
          </p:cNvPr>
          <p:cNvSpPr/>
          <p:nvPr/>
        </p:nvSpPr>
        <p:spPr>
          <a:xfrm>
            <a:off x="8952037" y="1810559"/>
            <a:ext cx="1343278" cy="13162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anose="020B0606030504020204" pitchFamily="34" charset="0"/>
                <a:ea typeface="Open Sans" panose="020B0606030504020204" pitchFamily="34" charset="0"/>
                <a:cs typeface="Open Sans" panose="020B0606030504020204" pitchFamily="34" charset="0"/>
              </a:rPr>
              <a:t>03</a:t>
            </a:r>
          </a:p>
        </p:txBody>
      </p:sp>
      <p:sp>
        <p:nvSpPr>
          <p:cNvPr id="17" name="Rectangle 16">
            <a:extLst>
              <a:ext uri="{FF2B5EF4-FFF2-40B4-BE49-F238E27FC236}">
                <a16:creationId xmlns:a16="http://schemas.microsoft.com/office/drawing/2014/main" id="{5A34F82F-AD9F-776F-1E02-FC73631E892C}"/>
              </a:ext>
            </a:extLst>
          </p:cNvPr>
          <p:cNvSpPr/>
          <p:nvPr/>
        </p:nvSpPr>
        <p:spPr>
          <a:xfrm>
            <a:off x="7030516" y="3394735"/>
            <a:ext cx="4853587" cy="3170099"/>
          </a:xfrm>
          <a:prstGeom prst="rect">
            <a:avLst/>
          </a:prstGeom>
        </p:spPr>
        <p:txBody>
          <a:bodyPr wrap="square">
            <a:spAutoFit/>
          </a:bodyPr>
          <a:lstStyle/>
          <a:p>
            <a:pPr fontAlgn="base"/>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Stratégie</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 Box et Jenkins: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consiste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à tester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l’un</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après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l’autre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la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significativité</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des coefficients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associés</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considérant</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séquentiellement</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p>
          <a:p>
            <a:pPr algn="ctr" fontAlgn="base"/>
            <a:endPar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fontAlgn="base">
              <a:buFont typeface="Arial" panose="020B0604020202020204" pitchFamily="34" charset="0"/>
              <a:buChar char="•"/>
            </a:pP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Un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modèle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avec tendance et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constante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puis</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p>
          <a:p>
            <a:pPr marL="342900" indent="-342900" fontAlgn="base">
              <a:buFont typeface="Arial" panose="020B0604020202020204" pitchFamily="34" charset="0"/>
              <a:buChar char="•"/>
            </a:pP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Avec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constante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sans tendance,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puis</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p>
          <a:p>
            <a:pPr marL="342900" indent="-342900" fontAlgn="base">
              <a:buFont typeface="Arial" panose="020B0604020202020204" pitchFamily="34" charset="0"/>
              <a:buChar char="•"/>
            </a:pP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Sans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constante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et sans tendance</a:t>
            </a:r>
          </a:p>
          <a:p>
            <a:pPr marL="342900" indent="-342900" fontAlgn="base">
              <a:buFont typeface="Arial" panose="020B0604020202020204" pitchFamily="34" charset="0"/>
              <a:buChar char="•"/>
            </a:pP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3" name="Slide Number Placeholder 22">
            <a:extLst>
              <a:ext uri="{FF2B5EF4-FFF2-40B4-BE49-F238E27FC236}">
                <a16:creationId xmlns:a16="http://schemas.microsoft.com/office/drawing/2014/main" id="{A08E927D-026D-7B06-EE8C-FFA08685E080}"/>
              </a:ext>
            </a:extLst>
          </p:cNvPr>
          <p:cNvSpPr>
            <a:spLocks noGrp="1"/>
          </p:cNvSpPr>
          <p:nvPr>
            <p:ph type="sldNum" sz="quarter" idx="12"/>
          </p:nvPr>
        </p:nvSpPr>
        <p:spPr/>
        <p:txBody>
          <a:bodyPr/>
          <a:lstStyle/>
          <a:p>
            <a:fld id="{96E69268-9C8B-4EBF-A9EE-DC5DC2D48DC3}" type="slidenum">
              <a:rPr lang="en-US" smtClean="0"/>
              <a:pPr/>
              <a:t>37</a:t>
            </a:fld>
            <a:endParaRPr lang="en-US" dirty="0"/>
          </a:p>
        </p:txBody>
      </p:sp>
    </p:spTree>
    <p:extLst>
      <p:ext uri="{BB962C8B-B14F-4D97-AF65-F5344CB8AC3E}">
        <p14:creationId xmlns:p14="http://schemas.microsoft.com/office/powerpoint/2010/main" val="1962480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FC1B2-B8AB-5264-84F2-4C161D7AC5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20315-A308-1278-8791-9CDD039D0BC3}"/>
              </a:ext>
            </a:extLst>
          </p:cNvPr>
          <p:cNvSpPr>
            <a:spLocks noGrp="1"/>
          </p:cNvSpPr>
          <p:nvPr>
            <p:ph type="title"/>
          </p:nvPr>
        </p:nvSpPr>
        <p:spPr>
          <a:xfrm>
            <a:off x="333772" y="656692"/>
            <a:ext cx="10512862" cy="902508"/>
          </a:xfrm>
        </p:spPr>
        <p:txBody>
          <a:bodyPr>
            <a:normAutofit/>
          </a:bodyPr>
          <a:lstStyle/>
          <a:p>
            <a:r>
              <a:rPr lang="fr-FR" sz="3600" b="1" dirty="0"/>
              <a:t>Spécification initiale du VAR en vue des tests</a:t>
            </a:r>
          </a:p>
        </p:txBody>
      </p:sp>
      <p:sp>
        <p:nvSpPr>
          <p:cNvPr id="3" name="Content Placeholder 2">
            <a:extLst>
              <a:ext uri="{FF2B5EF4-FFF2-40B4-BE49-F238E27FC236}">
                <a16:creationId xmlns:a16="http://schemas.microsoft.com/office/drawing/2014/main" id="{56FFE20F-5E58-0C04-6791-AC4BC37FC258}"/>
              </a:ext>
            </a:extLst>
          </p:cNvPr>
          <p:cNvSpPr>
            <a:spLocks noGrp="1"/>
          </p:cNvSpPr>
          <p:nvPr>
            <p:ph idx="1"/>
          </p:nvPr>
        </p:nvSpPr>
        <p:spPr>
          <a:xfrm>
            <a:off x="333772" y="1895218"/>
            <a:ext cx="11855053" cy="4126070"/>
          </a:xfrm>
        </p:spPr>
        <p:txBody>
          <a:bodyPr>
            <a:normAutofit fontScale="92500" lnSpcReduction="10000"/>
          </a:bodyPr>
          <a:lstStyle/>
          <a:p>
            <a:pPr marL="0" indent="0">
              <a:spcAft>
                <a:spcPts val="600"/>
              </a:spcAft>
              <a:buNone/>
            </a:pPr>
            <a:r>
              <a:rPr lang="en-US" dirty="0" err="1"/>
              <a:t>L’estimation</a:t>
            </a:r>
            <a:r>
              <a:rPr lang="en-US" dirty="0"/>
              <a:t> se fait par les MCO et on a les </a:t>
            </a:r>
            <a:r>
              <a:rPr lang="en-US" dirty="0" err="1"/>
              <a:t>modèles</a:t>
            </a:r>
            <a:r>
              <a:rPr lang="en-US" dirty="0"/>
              <a:t> </a:t>
            </a:r>
            <a:r>
              <a:rPr lang="en-US" dirty="0" err="1"/>
              <a:t>suivants</a:t>
            </a:r>
            <a:r>
              <a:rPr lang="en-US" dirty="0"/>
              <a:t>:</a:t>
            </a:r>
          </a:p>
          <a:p>
            <a:pPr lvl="0"/>
            <a:r>
              <a:rPr lang="fr-CA" dirty="0"/>
              <a:t>Modèle autorégressif d’ordre p</a:t>
            </a:r>
            <a:endParaRPr lang="fr-FR" dirty="0"/>
          </a:p>
          <a:p>
            <a:pPr marL="0" indent="0">
              <a:buNone/>
            </a:pPr>
            <a:r>
              <a:rPr lang="fr-CA" i="1" dirty="0" err="1"/>
              <a:t>y</a:t>
            </a:r>
            <a:r>
              <a:rPr lang="fr-CA" i="1" baseline="-25000" dirty="0" err="1"/>
              <a:t>t</a:t>
            </a:r>
            <a:r>
              <a:rPr lang="fr-CA" i="1" baseline="-25000" dirty="0"/>
              <a:t> </a:t>
            </a:r>
            <a:r>
              <a:rPr lang="fr-CA" dirty="0"/>
              <a:t>= </a:t>
            </a:r>
            <a:r>
              <a:rPr lang="fr-CA" i="1" dirty="0"/>
              <a:t>ρy</a:t>
            </a:r>
            <a:r>
              <a:rPr lang="fr-CA" i="1" baseline="-25000" dirty="0"/>
              <a:t>t</a:t>
            </a:r>
            <a:r>
              <a:rPr lang="fr-CA" dirty="0"/>
              <a:t>−1 + ∑</a:t>
            </a:r>
            <a:r>
              <a:rPr lang="fr-CA" i="1" dirty="0" err="1"/>
              <a:t>φ</a:t>
            </a:r>
            <a:r>
              <a:rPr lang="fr-CA" i="1" baseline="-25000" dirty="0" err="1"/>
              <a:t>i</a:t>
            </a:r>
            <a:r>
              <a:rPr lang="fr-CA" dirty="0" err="1"/>
              <a:t>∆</a:t>
            </a:r>
            <a:r>
              <a:rPr lang="fr-CA" i="1" dirty="0" err="1"/>
              <a:t>y</a:t>
            </a:r>
            <a:r>
              <a:rPr lang="fr-CA" i="1" baseline="-25000" dirty="0" err="1"/>
              <a:t>t</a:t>
            </a:r>
            <a:r>
              <a:rPr lang="fr-CA" dirty="0" err="1"/>
              <a:t>-</a:t>
            </a:r>
            <a:r>
              <a:rPr lang="fr-CA" i="1" baseline="-25000" dirty="0" err="1"/>
              <a:t>i</a:t>
            </a:r>
            <a:r>
              <a:rPr lang="fr-CA" i="1" baseline="-25000" dirty="0"/>
              <a:t> </a:t>
            </a:r>
            <a:r>
              <a:rPr lang="fr-CA" dirty="0"/>
              <a:t>+</a:t>
            </a:r>
            <a:r>
              <a:rPr lang="fr-CA" i="1" dirty="0" err="1"/>
              <a:t>ε</a:t>
            </a:r>
            <a:r>
              <a:rPr lang="fr-CA" i="1" baseline="-25000" dirty="0" err="1"/>
              <a:t>t</a:t>
            </a:r>
            <a:r>
              <a:rPr lang="fr-CA" i="1" baseline="-25000" dirty="0"/>
              <a:t> , i allant de 1 à p 		</a:t>
            </a:r>
            <a:r>
              <a:rPr lang="fr-CA" dirty="0"/>
              <a:t> </a:t>
            </a:r>
            <a:endParaRPr lang="fr-FR" dirty="0"/>
          </a:p>
          <a:p>
            <a:pPr lvl="0"/>
            <a:r>
              <a:rPr lang="fr-CA" dirty="0"/>
              <a:t>Modèle autorégressif d’ordre p avec constante</a:t>
            </a:r>
            <a:endParaRPr lang="fr-FR" dirty="0"/>
          </a:p>
          <a:p>
            <a:pPr marL="0" indent="0">
              <a:buNone/>
            </a:pPr>
            <a:r>
              <a:rPr lang="fr-CA" i="1" dirty="0" err="1"/>
              <a:t>y</a:t>
            </a:r>
            <a:r>
              <a:rPr lang="fr-CA" i="1" baseline="-25000" dirty="0" err="1"/>
              <a:t>t</a:t>
            </a:r>
            <a:r>
              <a:rPr lang="fr-CA" i="1" baseline="-25000" dirty="0"/>
              <a:t> </a:t>
            </a:r>
            <a:r>
              <a:rPr lang="fr-CA" dirty="0"/>
              <a:t>= </a:t>
            </a:r>
            <a:r>
              <a:rPr lang="fr-CA" i="1" dirty="0"/>
              <a:t>β </a:t>
            </a:r>
            <a:r>
              <a:rPr lang="fr-CA" dirty="0"/>
              <a:t>+</a:t>
            </a:r>
            <a:r>
              <a:rPr lang="fr-CA" i="1" dirty="0"/>
              <a:t>ρy</a:t>
            </a:r>
            <a:r>
              <a:rPr lang="fr-CA" i="1" baseline="-25000" dirty="0"/>
              <a:t>t</a:t>
            </a:r>
            <a:r>
              <a:rPr lang="fr-CA" dirty="0"/>
              <a:t>−1 + ∑</a:t>
            </a:r>
            <a:r>
              <a:rPr lang="fr-CA" i="1" dirty="0" err="1"/>
              <a:t>φ</a:t>
            </a:r>
            <a:r>
              <a:rPr lang="fr-CA" i="1" baseline="-25000" dirty="0" err="1"/>
              <a:t>i</a:t>
            </a:r>
            <a:r>
              <a:rPr lang="fr-CA" dirty="0" err="1"/>
              <a:t>∆</a:t>
            </a:r>
            <a:r>
              <a:rPr lang="fr-CA" i="1" dirty="0" err="1"/>
              <a:t>y</a:t>
            </a:r>
            <a:r>
              <a:rPr lang="fr-CA" i="1" baseline="-25000" dirty="0" err="1"/>
              <a:t>t</a:t>
            </a:r>
            <a:r>
              <a:rPr lang="fr-CA" dirty="0" err="1"/>
              <a:t>-</a:t>
            </a:r>
            <a:r>
              <a:rPr lang="fr-CA" i="1" baseline="-25000" dirty="0" err="1"/>
              <a:t>i</a:t>
            </a:r>
            <a:r>
              <a:rPr lang="fr-CA" i="1" baseline="-25000" dirty="0"/>
              <a:t> </a:t>
            </a:r>
            <a:r>
              <a:rPr lang="fr-CA" dirty="0"/>
              <a:t>+</a:t>
            </a:r>
            <a:r>
              <a:rPr lang="fr-CA" i="1" dirty="0" err="1"/>
              <a:t>ε</a:t>
            </a:r>
            <a:r>
              <a:rPr lang="fr-CA" i="1" baseline="-25000" dirty="0" err="1"/>
              <a:t>t</a:t>
            </a:r>
            <a:r>
              <a:rPr lang="fr-CA" i="1" baseline="-25000" dirty="0"/>
              <a:t>, i allant de 1 à p </a:t>
            </a:r>
            <a:r>
              <a:rPr lang="fr-CA" dirty="0"/>
              <a:t>	</a:t>
            </a:r>
            <a:endParaRPr lang="fr-FR" dirty="0"/>
          </a:p>
          <a:p>
            <a:pPr lvl="0"/>
            <a:r>
              <a:rPr lang="fr-CA" dirty="0"/>
              <a:t>Modèle autorégressif d’ordre p avec constante et tendance</a:t>
            </a:r>
            <a:endParaRPr lang="fr-FR" dirty="0"/>
          </a:p>
          <a:p>
            <a:pPr marL="0" indent="0">
              <a:buNone/>
            </a:pPr>
            <a:r>
              <a:rPr lang="fr-CA" i="1" dirty="0" err="1"/>
              <a:t>y</a:t>
            </a:r>
            <a:r>
              <a:rPr lang="fr-CA" i="1" baseline="-25000" dirty="0" err="1"/>
              <a:t>t</a:t>
            </a:r>
            <a:r>
              <a:rPr lang="fr-CA" i="1" baseline="-25000" dirty="0"/>
              <a:t> </a:t>
            </a:r>
            <a:r>
              <a:rPr lang="fr-CA" dirty="0"/>
              <a:t>= </a:t>
            </a:r>
            <a:r>
              <a:rPr lang="fr-CA" i="1" dirty="0"/>
              <a:t>β </a:t>
            </a:r>
            <a:r>
              <a:rPr lang="fr-CA" dirty="0"/>
              <a:t>+</a:t>
            </a:r>
            <a:r>
              <a:rPr lang="fr-CA" i="1" dirty="0" err="1"/>
              <a:t>λt</a:t>
            </a:r>
            <a:r>
              <a:rPr lang="fr-CA" i="1" dirty="0"/>
              <a:t> </a:t>
            </a:r>
            <a:r>
              <a:rPr lang="fr-CA" dirty="0"/>
              <a:t>+</a:t>
            </a:r>
            <a:r>
              <a:rPr lang="fr-CA" i="1" dirty="0"/>
              <a:t>ρy</a:t>
            </a:r>
            <a:r>
              <a:rPr lang="fr-CA" i="1" baseline="-25000" dirty="0"/>
              <a:t>t</a:t>
            </a:r>
            <a:r>
              <a:rPr lang="fr-CA" dirty="0"/>
              <a:t>−1 + ∑</a:t>
            </a:r>
            <a:r>
              <a:rPr lang="fr-CA" i="1" dirty="0" err="1"/>
              <a:t>φ</a:t>
            </a:r>
            <a:r>
              <a:rPr lang="fr-CA" i="1" baseline="-25000" dirty="0" err="1"/>
              <a:t>i</a:t>
            </a:r>
            <a:r>
              <a:rPr lang="fr-CA" dirty="0" err="1"/>
              <a:t>∆</a:t>
            </a:r>
            <a:r>
              <a:rPr lang="fr-CA" i="1" dirty="0" err="1"/>
              <a:t>y</a:t>
            </a:r>
            <a:r>
              <a:rPr lang="fr-CA" i="1" baseline="-25000" dirty="0" err="1"/>
              <a:t>t</a:t>
            </a:r>
            <a:r>
              <a:rPr lang="fr-CA" dirty="0" err="1"/>
              <a:t>−</a:t>
            </a:r>
            <a:r>
              <a:rPr lang="fr-CA" i="1" baseline="-25000" dirty="0" err="1"/>
              <a:t>i</a:t>
            </a:r>
            <a:r>
              <a:rPr lang="fr-CA" i="1" baseline="-25000" dirty="0"/>
              <a:t> </a:t>
            </a:r>
            <a:r>
              <a:rPr lang="fr-CA" dirty="0"/>
              <a:t>+</a:t>
            </a:r>
            <a:r>
              <a:rPr lang="fr-CA" i="1" dirty="0" err="1"/>
              <a:t>ε</a:t>
            </a:r>
            <a:r>
              <a:rPr lang="fr-CA" i="1" baseline="-25000" dirty="0" err="1"/>
              <a:t>t</a:t>
            </a:r>
            <a:r>
              <a:rPr lang="fr-CA" i="1" baseline="-25000" dirty="0"/>
              <a:t>, i allant de 1 à p	</a:t>
            </a:r>
          </a:p>
          <a:p>
            <a:pPr marL="0" indent="0">
              <a:buNone/>
            </a:pPr>
            <a:endParaRPr lang="fr-FR" dirty="0"/>
          </a:p>
          <a:p>
            <a:pPr marL="0" indent="0">
              <a:buNone/>
            </a:pPr>
            <a:r>
              <a:rPr lang="fr-FR" dirty="0"/>
              <a:t>Le test est un </a:t>
            </a:r>
            <a:r>
              <a:rPr lang="fr-FR" dirty="0" err="1"/>
              <a:t>Student</a:t>
            </a:r>
            <a:r>
              <a:rPr lang="fr-FR" dirty="0"/>
              <a:t> unilatéral (valeurs ajustées de McKinnon)</a:t>
            </a:r>
          </a:p>
        </p:txBody>
      </p:sp>
    </p:spTree>
    <p:extLst>
      <p:ext uri="{BB962C8B-B14F-4D97-AF65-F5344CB8AC3E}">
        <p14:creationId xmlns:p14="http://schemas.microsoft.com/office/powerpoint/2010/main" val="594413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96900-7F96-692A-7BFC-D43BE4B29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49560-DB66-EDC7-E9F1-E853190EE2CF}"/>
              </a:ext>
            </a:extLst>
          </p:cNvPr>
          <p:cNvSpPr>
            <a:spLocks noGrp="1"/>
          </p:cNvSpPr>
          <p:nvPr>
            <p:ph type="title"/>
          </p:nvPr>
        </p:nvSpPr>
        <p:spPr>
          <a:xfrm>
            <a:off x="365653" y="260648"/>
            <a:ext cx="10512862" cy="902508"/>
          </a:xfrm>
        </p:spPr>
        <p:txBody>
          <a:bodyPr>
            <a:normAutofit/>
          </a:bodyPr>
          <a:lstStyle/>
          <a:p>
            <a:r>
              <a:rPr lang="fr-FR" sz="3200" b="1" dirty="0">
                <a:solidFill>
                  <a:schemeClr val="accent1"/>
                </a:solidFill>
              </a:rPr>
              <a:t>Spécification des tests ADF et PP</a:t>
            </a:r>
          </a:p>
        </p:txBody>
      </p:sp>
      <p:sp>
        <p:nvSpPr>
          <p:cNvPr id="3" name="Content Placeholder 2">
            <a:extLst>
              <a:ext uri="{FF2B5EF4-FFF2-40B4-BE49-F238E27FC236}">
                <a16:creationId xmlns:a16="http://schemas.microsoft.com/office/drawing/2014/main" id="{0DB28811-ACA3-5A02-8B16-485E36CD0A24}"/>
              </a:ext>
            </a:extLst>
          </p:cNvPr>
          <p:cNvSpPr>
            <a:spLocks noGrp="1"/>
          </p:cNvSpPr>
          <p:nvPr>
            <p:ph idx="1"/>
          </p:nvPr>
        </p:nvSpPr>
        <p:spPr>
          <a:xfrm>
            <a:off x="365653" y="1163156"/>
            <a:ext cx="11855053" cy="2481868"/>
          </a:xfrm>
        </p:spPr>
        <p:txBody>
          <a:bodyPr>
            <a:normAutofit/>
          </a:bodyPr>
          <a:lstStyle/>
          <a:p>
            <a:r>
              <a:rPr lang="fr-CA" dirty="0"/>
              <a:t>Les hypothèses du test sont les suivantes :</a:t>
            </a:r>
            <a:endParaRPr lang="fr-FR" dirty="0"/>
          </a:p>
          <a:p>
            <a:pPr marL="0" lvl="0" indent="0">
              <a:buNone/>
            </a:pPr>
            <a:r>
              <a:rPr lang="fr-CA" i="1" dirty="0"/>
              <a:t>H</a:t>
            </a:r>
            <a:r>
              <a:rPr lang="fr-CA" dirty="0"/>
              <a:t>0 : |</a:t>
            </a:r>
            <a:r>
              <a:rPr lang="fr-CA" i="1" dirty="0"/>
              <a:t>ρ</a:t>
            </a:r>
            <a:r>
              <a:rPr lang="fr-CA" dirty="0"/>
              <a:t>| = 1 (La série possède une racine unitaire)  </a:t>
            </a:r>
            <a:endParaRPr lang="fr-FR" dirty="0"/>
          </a:p>
          <a:p>
            <a:pPr marL="0" lvl="0" indent="0">
              <a:buNone/>
            </a:pPr>
            <a:r>
              <a:rPr lang="fr-CA" i="1" dirty="0"/>
              <a:t>H</a:t>
            </a:r>
            <a:r>
              <a:rPr lang="fr-CA" dirty="0"/>
              <a:t>1 : |</a:t>
            </a:r>
            <a:r>
              <a:rPr lang="fr-CA" i="1" dirty="0"/>
              <a:t>ρ</a:t>
            </a:r>
            <a:r>
              <a:rPr lang="fr-CA" dirty="0"/>
              <a:t>| </a:t>
            </a:r>
            <a:r>
              <a:rPr lang="fr-CA" i="1" dirty="0"/>
              <a:t>&lt; </a:t>
            </a:r>
            <a:r>
              <a:rPr lang="fr-CA" dirty="0"/>
              <a:t>1 (La série ne possède de racine unitaire)</a:t>
            </a:r>
            <a:endParaRPr lang="fr-FR" dirty="0"/>
          </a:p>
          <a:p>
            <a:r>
              <a:rPr lang="fr-CA" u="sng" dirty="0"/>
              <a:t>Règle de décision</a:t>
            </a:r>
            <a:r>
              <a:rPr lang="fr-CA" dirty="0"/>
              <a:t> : Si </a:t>
            </a:r>
            <a:r>
              <a:rPr lang="fr-CA" i="1" dirty="0" err="1"/>
              <a:t>t</a:t>
            </a:r>
            <a:r>
              <a:rPr lang="fr-CA" i="1" baseline="-25000" dirty="0" err="1"/>
              <a:t>calcule</a:t>
            </a:r>
            <a:r>
              <a:rPr lang="fr-CA" baseline="-25000" dirty="0"/>
              <a:t>´ </a:t>
            </a:r>
            <a:r>
              <a:rPr lang="fr-CA" i="1" dirty="0"/>
              <a:t>&lt; </a:t>
            </a:r>
            <a:r>
              <a:rPr lang="fr-CA" i="1" dirty="0" err="1"/>
              <a:t>t</a:t>
            </a:r>
            <a:r>
              <a:rPr lang="fr-CA" i="1" baseline="-25000" dirty="0" err="1"/>
              <a:t>tabule</a:t>
            </a:r>
            <a:r>
              <a:rPr lang="fr-CA" baseline="-25000" dirty="0"/>
              <a:t>´ </a:t>
            </a:r>
            <a:r>
              <a:rPr lang="fr-CA" dirty="0"/>
              <a:t>-&gt; H0 est rejetée. Cela veut dire qu’il n’existe pas de racine unitaire donc le processus est stationnaire. </a:t>
            </a:r>
            <a:endParaRPr lang="fr-FR" dirty="0"/>
          </a:p>
        </p:txBody>
      </p:sp>
      <p:sp>
        <p:nvSpPr>
          <p:cNvPr id="4" name="Title 1">
            <a:extLst>
              <a:ext uri="{FF2B5EF4-FFF2-40B4-BE49-F238E27FC236}">
                <a16:creationId xmlns:a16="http://schemas.microsoft.com/office/drawing/2014/main" id="{0F39926C-2A0F-C64D-0194-59DB23B63BB2}"/>
              </a:ext>
            </a:extLst>
          </p:cNvPr>
          <p:cNvSpPr txBox="1">
            <a:spLocks/>
          </p:cNvSpPr>
          <p:nvPr/>
        </p:nvSpPr>
        <p:spPr>
          <a:xfrm>
            <a:off x="365653" y="3645024"/>
            <a:ext cx="10512862" cy="90250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fr-FR" sz="3200" b="1" dirty="0">
                <a:solidFill>
                  <a:srgbClr val="FFC000"/>
                </a:solidFill>
              </a:rPr>
              <a:t>Spécification du test KPSS</a:t>
            </a:r>
          </a:p>
        </p:txBody>
      </p:sp>
      <p:sp>
        <p:nvSpPr>
          <p:cNvPr id="5" name="Content Placeholder 2">
            <a:extLst>
              <a:ext uri="{FF2B5EF4-FFF2-40B4-BE49-F238E27FC236}">
                <a16:creationId xmlns:a16="http://schemas.microsoft.com/office/drawing/2014/main" id="{36ECDB6A-9842-F63C-0B3F-ECEDBB81C7F4}"/>
              </a:ext>
            </a:extLst>
          </p:cNvPr>
          <p:cNvSpPr txBox="1">
            <a:spLocks/>
          </p:cNvSpPr>
          <p:nvPr/>
        </p:nvSpPr>
        <p:spPr>
          <a:xfrm>
            <a:off x="400847" y="4376132"/>
            <a:ext cx="11855053" cy="2481868"/>
          </a:xfrm>
          <a:prstGeom prst="rect">
            <a:avLst/>
          </a:prstGeom>
        </p:spPr>
        <p:txBody>
          <a:bodyPr vert="horz" lIns="91440" tIns="45720" rIns="91440" bIns="45720" rtlCol="0">
            <a:normAutofit fontScale="92500" lnSpcReduction="20000"/>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fr-CA" dirty="0"/>
              <a:t>Test du multiplicateur de Lagrange dont les hypothèses étaient :</a:t>
            </a:r>
            <a:endParaRPr lang="fr-FR" dirty="0"/>
          </a:p>
          <a:p>
            <a:pPr marL="0" lvl="0" indent="0">
              <a:buNone/>
            </a:pPr>
            <a:r>
              <a:rPr lang="fr-CA" i="1" dirty="0"/>
              <a:t>H</a:t>
            </a:r>
            <a:r>
              <a:rPr lang="fr-CA" dirty="0"/>
              <a:t>0 : </a:t>
            </a:r>
            <a:r>
              <a:rPr lang="fr-CA" i="1" dirty="0"/>
              <a:t>σ</a:t>
            </a:r>
            <a:r>
              <a:rPr lang="fr-CA" baseline="30000" dirty="0"/>
              <a:t>2 </a:t>
            </a:r>
            <a:r>
              <a:rPr lang="fr-CA" dirty="0"/>
              <a:t>= 0 (La série </a:t>
            </a:r>
            <a:r>
              <a:rPr lang="fr-CA" i="1" dirty="0" err="1"/>
              <a:t>y</a:t>
            </a:r>
            <a:r>
              <a:rPr lang="fr-CA" i="1" baseline="-25000" dirty="0" err="1"/>
              <a:t>t</a:t>
            </a:r>
            <a:r>
              <a:rPr lang="fr-CA" i="1" baseline="-25000" dirty="0"/>
              <a:t> </a:t>
            </a:r>
            <a:r>
              <a:rPr lang="fr-CA" dirty="0"/>
              <a:t>est stationnaire)</a:t>
            </a:r>
            <a:endParaRPr lang="fr-FR" dirty="0"/>
          </a:p>
          <a:p>
            <a:pPr marL="0" lvl="0" indent="0">
              <a:buNone/>
            </a:pPr>
            <a:r>
              <a:rPr lang="fr-CA" i="1" dirty="0"/>
              <a:t>H</a:t>
            </a:r>
            <a:r>
              <a:rPr lang="fr-CA" dirty="0"/>
              <a:t>1 : </a:t>
            </a:r>
            <a:r>
              <a:rPr lang="fr-CA" i="1" dirty="0"/>
              <a:t>σ</a:t>
            </a:r>
            <a:r>
              <a:rPr lang="fr-CA" baseline="30000" dirty="0"/>
              <a:t>2 </a:t>
            </a:r>
            <a:r>
              <a:rPr lang="fr-CA" i="1" dirty="0"/>
              <a:t>&gt; </a:t>
            </a:r>
            <a:r>
              <a:rPr lang="fr-CA" dirty="0"/>
              <a:t>0 (La série </a:t>
            </a:r>
            <a:r>
              <a:rPr lang="fr-CA" i="1" dirty="0" err="1"/>
              <a:t>y</a:t>
            </a:r>
            <a:r>
              <a:rPr lang="fr-CA" i="1" baseline="-25000" dirty="0" err="1"/>
              <a:t>t</a:t>
            </a:r>
            <a:r>
              <a:rPr lang="fr-CA" i="1" baseline="-25000" dirty="0"/>
              <a:t> </a:t>
            </a:r>
            <a:r>
              <a:rPr lang="fr-CA" dirty="0"/>
              <a:t>est non-stationnaire)</a:t>
            </a:r>
            <a:endParaRPr lang="fr-FR" dirty="0"/>
          </a:p>
          <a:p>
            <a:r>
              <a:rPr lang="fr-CA" u="sng" dirty="0"/>
              <a:t>Règle de décision</a:t>
            </a:r>
            <a:r>
              <a:rPr lang="fr-CA" dirty="0"/>
              <a:t> : LM &gt; la valeur critique -&gt; H0 est rejetée. Le KPSS envisage deux modèles : un avec constante et un autre avec constante et tendance. Ce qui conduit à deux multiplicateurs de Lagrange (LM) différents </a:t>
            </a:r>
            <a:r>
              <a:rPr lang="fr-CA" i="1" dirty="0"/>
              <a:t>LM</a:t>
            </a:r>
            <a:r>
              <a:rPr lang="fr-CA" i="1" baseline="-25000" dirty="0"/>
              <a:t>µ </a:t>
            </a:r>
            <a:r>
              <a:rPr lang="fr-CA" dirty="0"/>
              <a:t>pour le modèle avec constante et </a:t>
            </a:r>
            <a:r>
              <a:rPr lang="fr-CA" i="1" dirty="0" err="1"/>
              <a:t>LM</a:t>
            </a:r>
            <a:r>
              <a:rPr lang="fr-CA" i="1" baseline="-25000" dirty="0" err="1"/>
              <a:t>τ</a:t>
            </a:r>
            <a:r>
              <a:rPr lang="fr-CA" dirty="0"/>
              <a:t>.</a:t>
            </a:r>
            <a:endParaRPr lang="fr-FR" dirty="0"/>
          </a:p>
        </p:txBody>
      </p:sp>
      <p:pic>
        <p:nvPicPr>
          <p:cNvPr id="7" name="Picture 6">
            <a:extLst>
              <a:ext uri="{FF2B5EF4-FFF2-40B4-BE49-F238E27FC236}">
                <a16:creationId xmlns:a16="http://schemas.microsoft.com/office/drawing/2014/main" id="{EEB4C84E-6318-4577-1C49-B6BEC087CF02}"/>
              </a:ext>
            </a:extLst>
          </p:cNvPr>
          <p:cNvPicPr>
            <a:picLocks noChangeAspect="1"/>
          </p:cNvPicPr>
          <p:nvPr/>
        </p:nvPicPr>
        <p:blipFill>
          <a:blip r:embed="rId2"/>
          <a:srcRect t="8081"/>
          <a:stretch>
            <a:fillRect/>
          </a:stretch>
        </p:blipFill>
        <p:spPr>
          <a:xfrm>
            <a:off x="6328373" y="4638008"/>
            <a:ext cx="2143424" cy="866897"/>
          </a:xfrm>
          <a:prstGeom prst="rect">
            <a:avLst/>
          </a:prstGeom>
        </p:spPr>
      </p:pic>
      <p:pic>
        <p:nvPicPr>
          <p:cNvPr id="9" name="Picture 8">
            <a:extLst>
              <a:ext uri="{FF2B5EF4-FFF2-40B4-BE49-F238E27FC236}">
                <a16:creationId xmlns:a16="http://schemas.microsoft.com/office/drawing/2014/main" id="{8BB5D56C-C729-00D5-00AA-AE995EF992A3}"/>
              </a:ext>
            </a:extLst>
          </p:cNvPr>
          <p:cNvPicPr>
            <a:picLocks noChangeAspect="1"/>
          </p:cNvPicPr>
          <p:nvPr/>
        </p:nvPicPr>
        <p:blipFill>
          <a:blip r:embed="rId3"/>
          <a:stretch>
            <a:fillRect/>
          </a:stretch>
        </p:blipFill>
        <p:spPr>
          <a:xfrm>
            <a:off x="8737430" y="4638008"/>
            <a:ext cx="1143160" cy="790685"/>
          </a:xfrm>
          <a:prstGeom prst="rect">
            <a:avLst/>
          </a:prstGeom>
        </p:spPr>
      </p:pic>
      <p:pic>
        <p:nvPicPr>
          <p:cNvPr id="11" name="Picture 10">
            <a:extLst>
              <a:ext uri="{FF2B5EF4-FFF2-40B4-BE49-F238E27FC236}">
                <a16:creationId xmlns:a16="http://schemas.microsoft.com/office/drawing/2014/main" id="{2A88FB8E-D617-5667-9548-9659C8677153}"/>
              </a:ext>
            </a:extLst>
          </p:cNvPr>
          <p:cNvPicPr>
            <a:picLocks noChangeAspect="1"/>
          </p:cNvPicPr>
          <p:nvPr/>
        </p:nvPicPr>
        <p:blipFill>
          <a:blip r:embed="rId4"/>
          <a:stretch>
            <a:fillRect/>
          </a:stretch>
        </p:blipFill>
        <p:spPr>
          <a:xfrm>
            <a:off x="9190756" y="1617926"/>
            <a:ext cx="1143160" cy="895475"/>
          </a:xfrm>
          <a:prstGeom prst="rect">
            <a:avLst/>
          </a:prstGeom>
        </p:spPr>
      </p:pic>
    </p:spTree>
    <p:extLst>
      <p:ext uri="{BB962C8B-B14F-4D97-AF65-F5344CB8AC3E}">
        <p14:creationId xmlns:p14="http://schemas.microsoft.com/office/powerpoint/2010/main" val="2888886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16000" contrast="4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00A71D8A-1C0C-D66D-3EB6-EA5D1274217F}"/>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9A946CF-DBD4-8183-CB79-9293C16E028E}"/>
              </a:ext>
            </a:extLst>
          </p:cNvPr>
          <p:cNvSpPr/>
          <p:nvPr/>
        </p:nvSpPr>
        <p:spPr>
          <a:xfrm>
            <a:off x="0" y="0"/>
            <a:ext cx="12188825" cy="6858000"/>
          </a:xfrm>
          <a:prstGeom prst="rect">
            <a:avLst/>
          </a:prstGeom>
          <a:solidFill>
            <a:schemeClr val="accent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1">
            <a:extLst>
              <a:ext uri="{FF2B5EF4-FFF2-40B4-BE49-F238E27FC236}">
                <a16:creationId xmlns:a16="http://schemas.microsoft.com/office/drawing/2014/main" id="{DCC183A8-A3A5-225F-DF3A-05C21DA5D9D0}"/>
              </a:ext>
            </a:extLst>
          </p:cNvPr>
          <p:cNvPicPr>
            <a:picLocks noChangeAspect="1"/>
          </p:cNvPicPr>
          <p:nvPr/>
        </p:nvPicPr>
        <p:blipFill>
          <a:blip r:embed="rId5">
            <a:extLst>
              <a:ext uri="{28A0092B-C50C-407E-A947-70E740481C1C}">
                <a14:useLocalDpi xmlns:a14="http://schemas.microsoft.com/office/drawing/2010/main" val="0"/>
              </a:ext>
            </a:extLst>
          </a:blip>
          <a:srcRect l="2928" r="2928"/>
          <a:stretch/>
        </p:blipFill>
        <p:spPr>
          <a:xfrm>
            <a:off x="3790156" y="437495"/>
            <a:ext cx="4608512" cy="5983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797812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FB7E9-DDEB-7958-F357-7BB954B111B5}"/>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83212C69-CAB4-747D-E419-A6720ED94401}"/>
              </a:ext>
            </a:extLst>
          </p:cNvPr>
          <p:cNvSpPr>
            <a:spLocks noGrp="1"/>
          </p:cNvSpPr>
          <p:nvPr>
            <p:ph type="title"/>
          </p:nvPr>
        </p:nvSpPr>
        <p:spPr>
          <a:xfrm>
            <a:off x="3217834" y="2870633"/>
            <a:ext cx="5930678" cy="711081"/>
          </a:xfrm>
        </p:spPr>
        <p:txBody>
          <a:bodyPr/>
          <a:lstStyle/>
          <a:p>
            <a:r>
              <a:rPr lang="en-US" dirty="0"/>
              <a:t>PARTIE EMPIRIQUE</a:t>
            </a:r>
          </a:p>
        </p:txBody>
      </p:sp>
    </p:spTree>
    <p:extLst>
      <p:ext uri="{BB962C8B-B14F-4D97-AF65-F5344CB8AC3E}">
        <p14:creationId xmlns:p14="http://schemas.microsoft.com/office/powerpoint/2010/main" val="202077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0"/>
                    </a14:imgEffect>
                  </a14:imgLayer>
                </a14:imgProps>
              </a:ext>
            </a:extLst>
          </a:blip>
          <a:srcRect/>
          <a:stretch>
            <a:fillRect t="-39000" b="-4000"/>
          </a:stretch>
        </a:blipFill>
        <a:effectLst/>
      </p:bgPr>
    </p:bg>
    <p:spTree>
      <p:nvGrpSpPr>
        <p:cNvPr id="1" name="">
          <a:extLst>
            <a:ext uri="{FF2B5EF4-FFF2-40B4-BE49-F238E27FC236}">
              <a16:creationId xmlns:a16="http://schemas.microsoft.com/office/drawing/2014/main" id="{0E81F25D-05DA-A122-A951-5C790E7A45C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0081871-8A45-CBC6-62BB-ED39750099BC}"/>
              </a:ext>
            </a:extLst>
          </p:cNvPr>
          <p:cNvSpPr/>
          <p:nvPr/>
        </p:nvSpPr>
        <p:spPr>
          <a:xfrm>
            <a:off x="5590355" y="0"/>
            <a:ext cx="6598469" cy="6865034"/>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Oval 2">
            <a:extLst>
              <a:ext uri="{FF2B5EF4-FFF2-40B4-BE49-F238E27FC236}">
                <a16:creationId xmlns:a16="http://schemas.microsoft.com/office/drawing/2014/main" id="{4CF16D6C-6042-42F9-B5F3-C511B607B96E}"/>
              </a:ext>
            </a:extLst>
          </p:cNvPr>
          <p:cNvSpPr/>
          <p:nvPr/>
        </p:nvSpPr>
        <p:spPr>
          <a:xfrm>
            <a:off x="5162502" y="764704"/>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18" name="Oval 17">
            <a:extLst>
              <a:ext uri="{FF2B5EF4-FFF2-40B4-BE49-F238E27FC236}">
                <a16:creationId xmlns:a16="http://schemas.microsoft.com/office/drawing/2014/main" id="{FB668177-7C29-4BBD-96A0-1E82B11F2668}"/>
              </a:ext>
            </a:extLst>
          </p:cNvPr>
          <p:cNvSpPr/>
          <p:nvPr/>
        </p:nvSpPr>
        <p:spPr>
          <a:xfrm>
            <a:off x="5162502" y="1891375"/>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02</a:t>
            </a:r>
          </a:p>
        </p:txBody>
      </p:sp>
      <p:sp>
        <p:nvSpPr>
          <p:cNvPr id="19" name="Oval 18">
            <a:extLst>
              <a:ext uri="{FF2B5EF4-FFF2-40B4-BE49-F238E27FC236}">
                <a16:creationId xmlns:a16="http://schemas.microsoft.com/office/drawing/2014/main" id="{DC7948DF-C9A1-5ACE-122C-EB48A474D42E}"/>
              </a:ext>
            </a:extLst>
          </p:cNvPr>
          <p:cNvSpPr/>
          <p:nvPr/>
        </p:nvSpPr>
        <p:spPr>
          <a:xfrm>
            <a:off x="5162502" y="3018046"/>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03</a:t>
            </a:r>
          </a:p>
        </p:txBody>
      </p:sp>
      <p:sp>
        <p:nvSpPr>
          <p:cNvPr id="20" name="Oval 19">
            <a:extLst>
              <a:ext uri="{FF2B5EF4-FFF2-40B4-BE49-F238E27FC236}">
                <a16:creationId xmlns:a16="http://schemas.microsoft.com/office/drawing/2014/main" id="{1C192A73-BE55-EDF7-6615-D5A297A72F69}"/>
              </a:ext>
            </a:extLst>
          </p:cNvPr>
          <p:cNvSpPr/>
          <p:nvPr/>
        </p:nvSpPr>
        <p:spPr>
          <a:xfrm>
            <a:off x="5162502" y="4144717"/>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04</a:t>
            </a:r>
          </a:p>
        </p:txBody>
      </p:sp>
      <p:sp>
        <p:nvSpPr>
          <p:cNvPr id="22" name="Rectangle 21">
            <a:extLst>
              <a:ext uri="{FF2B5EF4-FFF2-40B4-BE49-F238E27FC236}">
                <a16:creationId xmlns:a16="http://schemas.microsoft.com/office/drawing/2014/main" id="{EBDC29F7-89DE-AA58-DDFF-7EB9F95F4F11}"/>
              </a:ext>
            </a:extLst>
          </p:cNvPr>
          <p:cNvSpPr/>
          <p:nvPr/>
        </p:nvSpPr>
        <p:spPr>
          <a:xfrm>
            <a:off x="6454452" y="1052736"/>
            <a:ext cx="5400600" cy="338554"/>
          </a:xfrm>
          <a:prstGeom prst="rect">
            <a:avLst/>
          </a:prstGeom>
        </p:spPr>
        <p:txBody>
          <a:bodyPr wrap="square">
            <a:spAutoFit/>
          </a:bodyPr>
          <a:lstStyle/>
          <a:p>
            <a:pPr fontAlgn="base"/>
            <a:r>
              <a:rPr lang="en-US" sz="1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DONNEES &amp; CHOIX DES VARIABLES</a:t>
            </a:r>
            <a:endParaRPr lang="en-IN" sz="1600" spc="300"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C6B74E0-DD9D-426D-FCDE-C266E7A9BE1A}"/>
              </a:ext>
            </a:extLst>
          </p:cNvPr>
          <p:cNvSpPr/>
          <p:nvPr/>
        </p:nvSpPr>
        <p:spPr>
          <a:xfrm>
            <a:off x="6454452" y="2179407"/>
            <a:ext cx="4464496" cy="338554"/>
          </a:xfrm>
          <a:prstGeom prst="rect">
            <a:avLst/>
          </a:prstGeom>
        </p:spPr>
        <p:txBody>
          <a:bodyPr wrap="square">
            <a:spAutoFit/>
          </a:bodyPr>
          <a:lstStyle/>
          <a:p>
            <a:pPr fontAlgn="base"/>
            <a:r>
              <a:rPr lang="en-US" sz="1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ANALYSE DESCRIPTIVE</a:t>
            </a:r>
            <a:endParaRPr lang="en-IN" sz="1600" spc="300"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05DEB040-FFE0-2EF1-EEB3-C33477ABFCDC}"/>
              </a:ext>
            </a:extLst>
          </p:cNvPr>
          <p:cNvSpPr/>
          <p:nvPr/>
        </p:nvSpPr>
        <p:spPr>
          <a:xfrm>
            <a:off x="6454452" y="3306078"/>
            <a:ext cx="4464496" cy="338554"/>
          </a:xfrm>
          <a:prstGeom prst="rect">
            <a:avLst/>
          </a:prstGeom>
        </p:spPr>
        <p:txBody>
          <a:bodyPr wrap="square">
            <a:spAutoFit/>
          </a:bodyPr>
          <a:lstStyle/>
          <a:p>
            <a:pPr fontAlgn="base"/>
            <a:r>
              <a:rPr lang="en-US" sz="1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BILAN DES TESTS SEQUENTIELS</a:t>
            </a:r>
            <a:endParaRPr lang="en-IN" sz="1600" spc="300" dirty="0">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AECCA73F-F88E-8BD7-8FED-93D7EDD28AA4}"/>
              </a:ext>
            </a:extLst>
          </p:cNvPr>
          <p:cNvSpPr/>
          <p:nvPr/>
        </p:nvSpPr>
        <p:spPr>
          <a:xfrm>
            <a:off x="6454452" y="4432749"/>
            <a:ext cx="4464496" cy="338554"/>
          </a:xfrm>
          <a:prstGeom prst="rect">
            <a:avLst/>
          </a:prstGeom>
        </p:spPr>
        <p:txBody>
          <a:bodyPr wrap="square">
            <a:spAutoFit/>
          </a:bodyPr>
          <a:lstStyle/>
          <a:p>
            <a:pPr fontAlgn="base"/>
            <a:r>
              <a:rPr lang="en-US" sz="1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 DE MODELE A ESTIMER</a:t>
            </a:r>
            <a:endParaRPr lang="en-IN" sz="1600" spc="300"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94EBDA9-4E1E-5B99-0878-51ED75F9716C}"/>
              </a:ext>
            </a:extLst>
          </p:cNvPr>
          <p:cNvSpPr txBox="1"/>
          <p:nvPr/>
        </p:nvSpPr>
        <p:spPr>
          <a:xfrm>
            <a:off x="473611" y="353556"/>
            <a:ext cx="3888432" cy="646331"/>
          </a:xfrm>
          <a:prstGeom prst="rect">
            <a:avLst/>
          </a:prstGeom>
          <a:noFill/>
        </p:spPr>
        <p:txBody>
          <a:bodyPr wrap="square" rtlCol="0">
            <a:spAutoFit/>
          </a:bodyPr>
          <a:lstStyle/>
          <a:p>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CHAPITRE IV</a:t>
            </a:r>
          </a:p>
        </p:txBody>
      </p:sp>
      <p:sp>
        <p:nvSpPr>
          <p:cNvPr id="4" name="TextBox 3">
            <a:extLst>
              <a:ext uri="{FF2B5EF4-FFF2-40B4-BE49-F238E27FC236}">
                <a16:creationId xmlns:a16="http://schemas.microsoft.com/office/drawing/2014/main" id="{9F6CD9F3-D4F4-669A-0D2C-9C0887CA5C0C}"/>
              </a:ext>
            </a:extLst>
          </p:cNvPr>
          <p:cNvSpPr txBox="1"/>
          <p:nvPr/>
        </p:nvSpPr>
        <p:spPr>
          <a:xfrm>
            <a:off x="243301" y="6093296"/>
            <a:ext cx="5734372" cy="584775"/>
          </a:xfrm>
          <a:prstGeom prst="rect">
            <a:avLst/>
          </a:prstGeom>
          <a:noFill/>
        </p:spPr>
        <p:txBody>
          <a:bodyPr wrap="square" rtlCol="0">
            <a:spAutoFit/>
          </a:bodyPr>
          <a:lstStyle/>
          <a:p>
            <a:r>
              <a:rPr lang="en-IN" sz="3200" b="1" dirty="0">
                <a:latin typeface="Open Sans" panose="020B0606030504020204" pitchFamily="34" charset="0"/>
                <a:ea typeface="Open Sans" panose="020B0606030504020204" pitchFamily="34" charset="0"/>
                <a:cs typeface="Open Sans" panose="020B0606030504020204" pitchFamily="34" charset="0"/>
              </a:rPr>
              <a:t>Du </a:t>
            </a:r>
            <a:r>
              <a:rPr lang="en-IN" sz="3200" b="1" dirty="0" err="1">
                <a:latin typeface="Open Sans" panose="020B0606030504020204" pitchFamily="34" charset="0"/>
                <a:ea typeface="Open Sans" panose="020B0606030504020204" pitchFamily="34" charset="0"/>
                <a:cs typeface="Open Sans" panose="020B0606030504020204" pitchFamily="34" charset="0"/>
              </a:rPr>
              <a:t>traitement</a:t>
            </a:r>
            <a:r>
              <a:rPr lang="en-IN" sz="3200" b="1" dirty="0">
                <a:latin typeface="Open Sans" panose="020B0606030504020204" pitchFamily="34" charset="0"/>
                <a:ea typeface="Open Sans" panose="020B0606030504020204" pitchFamily="34" charset="0"/>
                <a:cs typeface="Open Sans" panose="020B0606030504020204" pitchFamily="34" charset="0"/>
              </a:rPr>
              <a:t> des </a:t>
            </a:r>
            <a:r>
              <a:rPr lang="en-IN" sz="3200" b="1" dirty="0" err="1">
                <a:latin typeface="Open Sans" panose="020B0606030504020204" pitchFamily="34" charset="0"/>
                <a:ea typeface="Open Sans" panose="020B0606030504020204" pitchFamily="34" charset="0"/>
                <a:cs typeface="Open Sans" panose="020B0606030504020204" pitchFamily="34" charset="0"/>
              </a:rPr>
              <a:t>séries</a:t>
            </a:r>
            <a:endParaRPr lang="en-IN" sz="32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87506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0F9267-16E9-E803-B5DE-1B0373163B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D4AA52-DCF6-C515-FC95-267D1D268E0E}"/>
              </a:ext>
            </a:extLst>
          </p:cNvPr>
          <p:cNvSpPr>
            <a:spLocks noGrp="1"/>
          </p:cNvSpPr>
          <p:nvPr>
            <p:ph type="title"/>
          </p:nvPr>
        </p:nvSpPr>
        <p:spPr>
          <a:xfrm>
            <a:off x="609441" y="274639"/>
            <a:ext cx="10969943" cy="711081"/>
          </a:xfrm>
        </p:spPr>
        <p:txBody>
          <a:bodyPr/>
          <a:lstStyle/>
          <a:p>
            <a:pPr algn="ct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DONNÉES </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&amp;</a:t>
            </a:r>
            <a:r>
              <a:rPr lang="en-IN" b="1" dirty="0">
                <a:latin typeface="Open Sans" panose="020B0606030504020204" pitchFamily="34" charset="0"/>
                <a:ea typeface="Open Sans" panose="020B0606030504020204" pitchFamily="34" charset="0"/>
                <a:cs typeface="Open Sans" panose="020B0606030504020204" pitchFamily="34" charset="0"/>
              </a:rPr>
              <a:t> </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CHOIX DES VARIABLES</a:t>
            </a:r>
          </a:p>
        </p:txBody>
      </p:sp>
      <p:sp>
        <p:nvSpPr>
          <p:cNvPr id="23" name="Slide Number Placeholder 22">
            <a:extLst>
              <a:ext uri="{FF2B5EF4-FFF2-40B4-BE49-F238E27FC236}">
                <a16:creationId xmlns:a16="http://schemas.microsoft.com/office/drawing/2014/main" id="{73C0F9EC-7BD0-9AC5-8E1B-6AE4EAC0978C}"/>
              </a:ext>
            </a:extLst>
          </p:cNvPr>
          <p:cNvSpPr>
            <a:spLocks noGrp="1"/>
          </p:cNvSpPr>
          <p:nvPr>
            <p:ph type="sldNum" sz="quarter" idx="12"/>
          </p:nvPr>
        </p:nvSpPr>
        <p:spPr/>
        <p:txBody>
          <a:bodyPr/>
          <a:lstStyle/>
          <a:p>
            <a:fld id="{96E69268-9C8B-4EBF-A9EE-DC5DC2D48DC3}" type="slidenum">
              <a:rPr lang="en-US" smtClean="0"/>
              <a:pPr/>
              <a:t>42</a:t>
            </a:fld>
            <a:endParaRPr lang="en-US" dirty="0"/>
          </a:p>
        </p:txBody>
      </p:sp>
      <p:cxnSp>
        <p:nvCxnSpPr>
          <p:cNvPr id="4" name="Straight Connector 3">
            <a:extLst>
              <a:ext uri="{FF2B5EF4-FFF2-40B4-BE49-F238E27FC236}">
                <a16:creationId xmlns:a16="http://schemas.microsoft.com/office/drawing/2014/main" id="{00D65B5A-E2DE-1DE1-D8A7-01279325E1B1}"/>
              </a:ext>
            </a:extLst>
          </p:cNvPr>
          <p:cNvCxnSpPr/>
          <p:nvPr/>
        </p:nvCxnSpPr>
        <p:spPr>
          <a:xfrm>
            <a:off x="4006180" y="2232184"/>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BA11045C-C99B-D610-A436-0A31F61B28A8}"/>
              </a:ext>
            </a:extLst>
          </p:cNvPr>
          <p:cNvSpPr/>
          <p:nvPr/>
        </p:nvSpPr>
        <p:spPr>
          <a:xfrm>
            <a:off x="743070" y="1484784"/>
            <a:ext cx="2759054" cy="48490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latin typeface="Open Sans" panose="020B0606030504020204" pitchFamily="34" charset="0"/>
                <a:ea typeface="Open Sans" panose="020B0606030504020204" pitchFamily="34" charset="0"/>
                <a:cs typeface="Open Sans" panose="020B0606030504020204" pitchFamily="34" charset="0"/>
              </a:rPr>
              <a:t>Métadonnées</a:t>
            </a: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Rectangle: Rounded Corners 36">
            <a:extLst>
              <a:ext uri="{FF2B5EF4-FFF2-40B4-BE49-F238E27FC236}">
                <a16:creationId xmlns:a16="http://schemas.microsoft.com/office/drawing/2014/main" id="{6E545ECA-03AF-B545-E177-ACBB71B1EE9C}"/>
              </a:ext>
            </a:extLst>
          </p:cNvPr>
          <p:cNvSpPr/>
          <p:nvPr/>
        </p:nvSpPr>
        <p:spPr>
          <a:xfrm>
            <a:off x="8591085" y="1484784"/>
            <a:ext cx="2843293" cy="48490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latin typeface="Open Sans" panose="020B0606030504020204" pitchFamily="34" charset="0"/>
                <a:ea typeface="Open Sans" panose="020B0606030504020204" pitchFamily="34" charset="0"/>
                <a:cs typeface="Open Sans" panose="020B0606030504020204" pitchFamily="34" charset="0"/>
              </a:rPr>
              <a:t>Considérations</a:t>
            </a: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Rectangle 37">
            <a:extLst>
              <a:ext uri="{FF2B5EF4-FFF2-40B4-BE49-F238E27FC236}">
                <a16:creationId xmlns:a16="http://schemas.microsoft.com/office/drawing/2014/main" id="{7D517159-3BDA-A3F1-25FD-64EB5C487FA3}"/>
              </a:ext>
            </a:extLst>
          </p:cNvPr>
          <p:cNvSpPr/>
          <p:nvPr/>
        </p:nvSpPr>
        <p:spPr>
          <a:xfrm>
            <a:off x="455490" y="2145568"/>
            <a:ext cx="3262657" cy="4370427"/>
          </a:xfrm>
          <a:prstGeom prst="rect">
            <a:avLst/>
          </a:prstGeom>
        </p:spPr>
        <p:txBody>
          <a:bodyPr wrap="square">
            <a:spAutoFit/>
          </a:bodyPr>
          <a:lstStyle/>
          <a:p>
            <a:pPr marL="285750" indent="-285750" fontAlgn="base">
              <a:spcAft>
                <a:spcPts val="3000"/>
              </a:spcAft>
              <a:buFont typeface="Arial" panose="020B0604020202020204" pitchFamily="34" charset="0"/>
              <a:buChar char="•"/>
            </a:pPr>
            <a:r>
              <a:rPr lang="en-US" sz="16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PÉRIODE ET PERIODICITÉ : </a:t>
            </a:r>
            <a:br>
              <a:rPr lang="en-US" sz="16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b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Janvier 2014 –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mai</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2019 (Données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mensuelles</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t>
            </a:r>
          </a:p>
          <a:p>
            <a:pPr marL="285750" indent="-285750" fontAlgn="base">
              <a:spcAft>
                <a:spcPts val="1800"/>
              </a:spcAft>
              <a:buFont typeface="Arial" panose="020B0604020202020204" pitchFamily="34" charset="0"/>
              <a:buChar char="•"/>
            </a:pPr>
            <a:r>
              <a:rPr lang="en-US" sz="16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SOURCES: </a:t>
            </a:r>
          </a:p>
          <a:p>
            <a:pPr marL="895243" lvl="1" indent="-285750" fontAlgn="base">
              <a:spcAft>
                <a:spcPts val="1800"/>
              </a:spcAft>
              <a:buFont typeface="Courier New" panose="02070309020205020404" pitchFamily="49" charset="0"/>
              <a:buChar char="o"/>
            </a:pPr>
            <a:r>
              <a:rPr lang="en-US" sz="1600" b="1" i="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BRH</a:t>
            </a:r>
            <a:r>
              <a:rPr lang="en-US" sz="16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(Banque de la République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d’Haïti</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t>
            </a:r>
          </a:p>
          <a:p>
            <a:pPr marL="895243" lvl="1" indent="-285750" fontAlgn="base">
              <a:spcAft>
                <a:spcPts val="1800"/>
              </a:spcAft>
              <a:buFont typeface="Courier New" panose="02070309020205020404" pitchFamily="49" charset="0"/>
              <a:buChar char="o"/>
            </a:pPr>
            <a:r>
              <a:rPr lang="en-US" sz="1600" b="1" i="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US Census Bureau</a:t>
            </a:r>
            <a:r>
              <a:rPr lang="en-US" sz="16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(Bureau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Fédéral</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de la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Statistique</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aux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Etats</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-Unis) ;</a:t>
            </a:r>
          </a:p>
          <a:p>
            <a:pPr marL="895243" lvl="1" indent="-285750" fontAlgn="base">
              <a:spcAft>
                <a:spcPts val="1800"/>
              </a:spcAft>
              <a:buFont typeface="Courier New" panose="02070309020205020404" pitchFamily="49" charset="0"/>
              <a:buChar char="o"/>
            </a:pPr>
            <a:r>
              <a:rPr lang="en-US" sz="1600" b="1" i="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AAN</a:t>
            </a:r>
            <a:r>
              <a:rPr lang="en-US" sz="16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(Autorité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Aéroportuaire</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Nationale)</a:t>
            </a:r>
          </a:p>
        </p:txBody>
      </p:sp>
      <p:cxnSp>
        <p:nvCxnSpPr>
          <p:cNvPr id="3" name="Straight Connector 2">
            <a:extLst>
              <a:ext uri="{FF2B5EF4-FFF2-40B4-BE49-F238E27FC236}">
                <a16:creationId xmlns:a16="http://schemas.microsoft.com/office/drawing/2014/main" id="{28068DCA-2B2D-1C4D-71EC-196C9920C82B}"/>
              </a:ext>
            </a:extLst>
          </p:cNvPr>
          <p:cNvCxnSpPr/>
          <p:nvPr/>
        </p:nvCxnSpPr>
        <p:spPr>
          <a:xfrm>
            <a:off x="8038628" y="2232184"/>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7433BAC0-CDD2-3F09-53B4-DE4994E433BC}"/>
              </a:ext>
            </a:extLst>
          </p:cNvPr>
          <p:cNvSpPr/>
          <p:nvPr/>
        </p:nvSpPr>
        <p:spPr>
          <a:xfrm>
            <a:off x="4693371" y="1484784"/>
            <a:ext cx="2843293" cy="48490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Open Sans" panose="020B0606030504020204" pitchFamily="34" charset="0"/>
                <a:ea typeface="Open Sans" panose="020B0606030504020204" pitchFamily="34" charset="0"/>
                <a:cs typeface="Open Sans" panose="020B0606030504020204" pitchFamily="34" charset="0"/>
              </a:rPr>
              <a:t>Variables</a:t>
            </a:r>
          </a:p>
        </p:txBody>
      </p:sp>
      <p:sp>
        <p:nvSpPr>
          <p:cNvPr id="7" name="Rectangle 6">
            <a:extLst>
              <a:ext uri="{FF2B5EF4-FFF2-40B4-BE49-F238E27FC236}">
                <a16:creationId xmlns:a16="http://schemas.microsoft.com/office/drawing/2014/main" id="{8F33B9F0-DD38-ADCB-E7AD-18188F118B6E}"/>
              </a:ext>
            </a:extLst>
          </p:cNvPr>
          <p:cNvSpPr/>
          <p:nvPr/>
        </p:nvSpPr>
        <p:spPr>
          <a:xfrm>
            <a:off x="4366224" y="2202562"/>
            <a:ext cx="3456378" cy="4216539"/>
          </a:xfrm>
          <a:prstGeom prst="rect">
            <a:avLst/>
          </a:prstGeom>
        </p:spPr>
        <p:txBody>
          <a:bodyPr wrap="square">
            <a:spAutoFit/>
          </a:bodyPr>
          <a:lstStyle/>
          <a:p>
            <a:pPr marL="285750" indent="-285750" fontAlgn="base">
              <a:spcAft>
                <a:spcPts val="1800"/>
              </a:spcAft>
              <a:buFont typeface="Arial" panose="020B0604020202020204" pitchFamily="34" charset="0"/>
              <a:buChar char="•"/>
            </a:pPr>
            <a:r>
              <a:rPr lang="en-US" sz="16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REC_REM: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Transferts</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totaux</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reçus</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en</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Haïti</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à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partir</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de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l’étranger</a:t>
            </a:r>
            <a:endPar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spcAft>
                <a:spcPts val="1800"/>
              </a:spcAft>
              <a:buFont typeface="Arial" panose="020B0604020202020204" pitchFamily="34" charset="0"/>
              <a:buChar char="•"/>
            </a:pPr>
            <a:r>
              <a:rPr lang="en-US" sz="16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US_EXP_HT: </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Exportations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américaines</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vers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Haïti</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p>
          <a:p>
            <a:pPr marL="285750" indent="-285750" fontAlgn="base">
              <a:spcAft>
                <a:spcPts val="1800"/>
              </a:spcAft>
              <a:buFont typeface="Arial" panose="020B0604020202020204" pitchFamily="34" charset="0"/>
              <a:buChar char="•"/>
            </a:pPr>
            <a:r>
              <a:rPr lang="en-US" sz="16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US_IMP_HT: I</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mportations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américaines</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à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partir</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d’Haïti</a:t>
            </a:r>
            <a:endPar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fontAlgn="base">
              <a:spcAft>
                <a:spcPts val="1800"/>
              </a:spcAft>
              <a:buFont typeface="Arial" panose="020B0604020202020204" pitchFamily="34" charset="0"/>
              <a:buChar char="•"/>
            </a:pPr>
            <a:r>
              <a:rPr lang="en-US" sz="16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INT_REG_DEB: </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Total des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débarquement</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à bord de vols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internationaux</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à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l’aéroport</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Toussaint Louverture:</a:t>
            </a:r>
          </a:p>
          <a:p>
            <a:pPr marL="285750" indent="-285750" fontAlgn="base">
              <a:spcAft>
                <a:spcPts val="1800"/>
              </a:spcAft>
              <a:buFont typeface="Arial" panose="020B0604020202020204" pitchFamily="34" charset="0"/>
              <a:buChar char="•"/>
            </a:pPr>
            <a:r>
              <a:rPr lang="en-US" sz="16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INT_REG_EMB: </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Total des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passagers</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qui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embarquent</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AB26003-B81F-ABDB-8D7A-DADB65553E9A}"/>
              </a:ext>
            </a:extLst>
          </p:cNvPr>
          <p:cNvSpPr/>
          <p:nvPr/>
        </p:nvSpPr>
        <p:spPr>
          <a:xfrm>
            <a:off x="8326660" y="2202562"/>
            <a:ext cx="3456377" cy="4431983"/>
          </a:xfrm>
          <a:prstGeom prst="rect">
            <a:avLst/>
          </a:prstGeom>
        </p:spPr>
        <p:txBody>
          <a:bodyPr wrap="square">
            <a:spAutoFit/>
          </a:bodyPr>
          <a:lstStyle/>
          <a:p>
            <a:pPr marL="285750" indent="-285750">
              <a:spcAft>
                <a:spcPts val="1200"/>
              </a:spcAft>
              <a:buFont typeface="Arial" panose="020B0604020202020204" pitchFamily="34" charset="0"/>
              <a:buChar char="•"/>
            </a:pPr>
            <a:r>
              <a:rPr lang="en-US" sz="1600" b="1" dirty="0">
                <a:solidFill>
                  <a:prstClr val="black">
                    <a:lumMod val="50000"/>
                    <a:lumOff val="50000"/>
                  </a:prstClr>
                </a:solidFill>
                <a:latin typeface="Aptos" panose="020B0004020202020204" pitchFamily="34" charset="0"/>
              </a:rPr>
              <a:t>US_EXP_HT </a:t>
            </a:r>
            <a:r>
              <a:rPr lang="en-US" sz="1600" dirty="0">
                <a:solidFill>
                  <a:prstClr val="black">
                    <a:lumMod val="50000"/>
                    <a:lumOff val="50000"/>
                  </a:prstClr>
                </a:solidFill>
                <a:latin typeface="Aptos" panose="020B0004020202020204" pitchFamily="34" charset="0"/>
              </a:rPr>
              <a:t>et</a:t>
            </a:r>
            <a:r>
              <a:rPr lang="en-US" sz="1600" b="1" dirty="0">
                <a:solidFill>
                  <a:prstClr val="black">
                    <a:lumMod val="50000"/>
                    <a:lumOff val="50000"/>
                  </a:prstClr>
                </a:solidFill>
                <a:latin typeface="Aptos" panose="020B0004020202020204" pitchFamily="34" charset="0"/>
              </a:rPr>
              <a:t> US_IMP_HT </a:t>
            </a:r>
            <a:r>
              <a:rPr lang="en-US" sz="1600" dirty="0" err="1">
                <a:solidFill>
                  <a:prstClr val="black">
                    <a:lumMod val="50000"/>
                    <a:lumOff val="50000"/>
                  </a:prstClr>
                </a:solidFill>
                <a:latin typeface="Aptos" panose="020B0004020202020204" pitchFamily="34" charset="0"/>
              </a:rPr>
              <a:t>sont</a:t>
            </a:r>
            <a:r>
              <a:rPr lang="en-US" sz="1600" dirty="0">
                <a:solidFill>
                  <a:prstClr val="black">
                    <a:lumMod val="50000"/>
                    <a:lumOff val="50000"/>
                  </a:prstClr>
                </a:solidFill>
                <a:latin typeface="Aptos" panose="020B0004020202020204" pitchFamily="34" charset="0"/>
              </a:rPr>
              <a:t> des variables proxy . Les USA </a:t>
            </a:r>
            <a:r>
              <a:rPr lang="en-US" sz="1600" dirty="0" err="1">
                <a:solidFill>
                  <a:prstClr val="black">
                    <a:lumMod val="50000"/>
                    <a:lumOff val="50000"/>
                  </a:prstClr>
                </a:solidFill>
                <a:latin typeface="Aptos" panose="020B0004020202020204" pitchFamily="34" charset="0"/>
              </a:rPr>
              <a:t>importent</a:t>
            </a:r>
            <a:r>
              <a:rPr lang="en-US" sz="1600" dirty="0">
                <a:solidFill>
                  <a:prstClr val="black">
                    <a:lumMod val="50000"/>
                    <a:lumOff val="50000"/>
                  </a:prstClr>
                </a:solidFill>
                <a:latin typeface="Aptos" panose="020B0004020202020204" pitchFamily="34" charset="0"/>
              </a:rPr>
              <a:t> près de 80% des exportations </a:t>
            </a:r>
            <a:r>
              <a:rPr lang="en-US" sz="1600" dirty="0" err="1">
                <a:solidFill>
                  <a:prstClr val="black">
                    <a:lumMod val="50000"/>
                    <a:lumOff val="50000"/>
                  </a:prstClr>
                </a:solidFill>
                <a:latin typeface="Aptos" panose="020B0004020202020204" pitchFamily="34" charset="0"/>
              </a:rPr>
              <a:t>haïtiennes</a:t>
            </a:r>
            <a:r>
              <a:rPr lang="en-US" sz="1600" dirty="0">
                <a:solidFill>
                  <a:prstClr val="black">
                    <a:lumMod val="50000"/>
                    <a:lumOff val="50000"/>
                  </a:prstClr>
                </a:solidFill>
                <a:latin typeface="Aptos" panose="020B0004020202020204" pitchFamily="34" charset="0"/>
              </a:rPr>
              <a:t> et </a:t>
            </a:r>
            <a:r>
              <a:rPr lang="en-US" sz="1600" dirty="0" err="1">
                <a:solidFill>
                  <a:prstClr val="black">
                    <a:lumMod val="50000"/>
                    <a:lumOff val="50000"/>
                  </a:prstClr>
                </a:solidFill>
                <a:latin typeface="Aptos" panose="020B0004020202020204" pitchFamily="34" charset="0"/>
              </a:rPr>
              <a:t>comptent</a:t>
            </a:r>
            <a:r>
              <a:rPr lang="en-US" sz="1600" dirty="0">
                <a:solidFill>
                  <a:prstClr val="black">
                    <a:lumMod val="50000"/>
                    <a:lumOff val="50000"/>
                  </a:prstClr>
                </a:solidFill>
                <a:latin typeface="Aptos" panose="020B0004020202020204" pitchFamily="34" charset="0"/>
              </a:rPr>
              <a:t> près de 30% de </a:t>
            </a:r>
            <a:r>
              <a:rPr lang="en-US" sz="1600" dirty="0" err="1">
                <a:solidFill>
                  <a:prstClr val="black">
                    <a:lumMod val="50000"/>
                    <a:lumOff val="50000"/>
                  </a:prstClr>
                </a:solidFill>
                <a:latin typeface="Aptos" panose="020B0004020202020204" pitchFamily="34" charset="0"/>
              </a:rPr>
              <a:t>nos</a:t>
            </a:r>
            <a:r>
              <a:rPr lang="en-US" sz="1600" dirty="0">
                <a:solidFill>
                  <a:prstClr val="black">
                    <a:lumMod val="50000"/>
                    <a:lumOff val="50000"/>
                  </a:prstClr>
                </a:solidFill>
                <a:latin typeface="Aptos" panose="020B0004020202020204" pitchFamily="34" charset="0"/>
              </a:rPr>
              <a:t> importations (</a:t>
            </a:r>
            <a:r>
              <a:rPr lang="en-US" sz="1600" dirty="0">
                <a:solidFill>
                  <a:prstClr val="black">
                    <a:lumMod val="50000"/>
                    <a:lumOff val="50000"/>
                  </a:prstClr>
                </a:solidFill>
                <a:latin typeface="Aptos" panose="020B0004020202020204" pitchFamily="34" charset="0"/>
                <a:hlinkClick r:id="rId3"/>
              </a:rPr>
              <a:t>CFR</a:t>
            </a:r>
            <a:r>
              <a:rPr lang="en-US" sz="1600" dirty="0">
                <a:solidFill>
                  <a:prstClr val="black">
                    <a:lumMod val="50000"/>
                    <a:lumOff val="50000"/>
                  </a:prstClr>
                </a:solidFill>
                <a:latin typeface="Aptos" panose="020B0004020202020204" pitchFamily="34" charset="0"/>
              </a:rPr>
              <a:t>, </a:t>
            </a:r>
            <a:r>
              <a:rPr lang="en-US" sz="1600" dirty="0">
                <a:solidFill>
                  <a:prstClr val="black">
                    <a:lumMod val="50000"/>
                    <a:lumOff val="50000"/>
                  </a:prstClr>
                </a:solidFill>
                <a:latin typeface="Aptos" panose="020B0004020202020204" pitchFamily="34" charset="0"/>
                <a:hlinkClick r:id="rId4"/>
              </a:rPr>
              <a:t>ITC</a:t>
            </a:r>
            <a:r>
              <a:rPr lang="en-US" sz="1600" dirty="0">
                <a:solidFill>
                  <a:prstClr val="black">
                    <a:lumMod val="50000"/>
                    <a:lumOff val="50000"/>
                  </a:prstClr>
                </a:solidFill>
                <a:latin typeface="Aptos" panose="020B0004020202020204" pitchFamily="34" charset="0"/>
              </a:rPr>
              <a:t>, </a:t>
            </a:r>
            <a:r>
              <a:rPr lang="en-US" sz="1600" dirty="0">
                <a:solidFill>
                  <a:prstClr val="black">
                    <a:lumMod val="50000"/>
                    <a:lumOff val="50000"/>
                  </a:prstClr>
                </a:solidFill>
                <a:latin typeface="Aptos" panose="020B0004020202020204" pitchFamily="34" charset="0"/>
                <a:hlinkClick r:id="rId5"/>
              </a:rPr>
              <a:t>ITA</a:t>
            </a:r>
            <a:r>
              <a:rPr lang="en-US" sz="1600" dirty="0">
                <a:solidFill>
                  <a:prstClr val="black">
                    <a:lumMod val="50000"/>
                    <a:lumOff val="50000"/>
                  </a:prstClr>
                </a:solidFill>
                <a:latin typeface="Aptos" panose="020B0004020202020204" pitchFamily="34" charset="0"/>
              </a:rPr>
              <a:t> , 2019). De plus, les </a:t>
            </a:r>
            <a:r>
              <a:rPr lang="en-US" sz="1600" dirty="0" err="1">
                <a:solidFill>
                  <a:prstClr val="black">
                    <a:lumMod val="50000"/>
                    <a:lumOff val="50000"/>
                  </a:prstClr>
                </a:solidFill>
                <a:latin typeface="Aptos" panose="020B0004020202020204" pitchFamily="34" charset="0"/>
              </a:rPr>
              <a:t>échanges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commerciaux</a:t>
            </a:r>
            <a:r>
              <a:rPr lang="en-US" sz="1600" dirty="0">
                <a:solidFill>
                  <a:prstClr val="black">
                    <a:lumMod val="50000"/>
                    <a:lumOff val="50000"/>
                  </a:prstClr>
                </a:solidFill>
                <a:latin typeface="Aptos" panose="020B0004020202020204" pitchFamily="34" charset="0"/>
              </a:rPr>
              <a:t> avec les USA </a:t>
            </a:r>
            <a:r>
              <a:rPr lang="en-US" sz="1600" dirty="0" err="1">
                <a:solidFill>
                  <a:prstClr val="black">
                    <a:lumMod val="50000"/>
                    <a:lumOff val="50000"/>
                  </a:prstClr>
                </a:solidFill>
                <a:latin typeface="Aptos" panose="020B0004020202020204" pitchFamily="34" charset="0"/>
              </a:rPr>
              <a:t>comptent</a:t>
            </a:r>
            <a:r>
              <a:rPr lang="en-US" sz="1600" dirty="0">
                <a:solidFill>
                  <a:prstClr val="black">
                    <a:lumMod val="50000"/>
                    <a:lumOff val="50000"/>
                  </a:prstClr>
                </a:solidFill>
                <a:latin typeface="Aptos" panose="020B0004020202020204" pitchFamily="34" charset="0"/>
              </a:rPr>
              <a:t> pour 76% du PIB </a:t>
            </a:r>
            <a:r>
              <a:rPr lang="en-US" sz="1600" dirty="0" err="1">
                <a:solidFill>
                  <a:prstClr val="black">
                    <a:lumMod val="50000"/>
                    <a:lumOff val="50000"/>
                  </a:prstClr>
                </a:solidFill>
                <a:latin typeface="Aptos" panose="020B0004020202020204" pitchFamily="34" charset="0"/>
              </a:rPr>
              <a:t>d’Haïti</a:t>
            </a:r>
            <a:r>
              <a:rPr lang="en-US" sz="1600" dirty="0">
                <a:solidFill>
                  <a:prstClr val="black">
                    <a:lumMod val="50000"/>
                    <a:lumOff val="50000"/>
                  </a:prstClr>
                </a:solidFill>
                <a:latin typeface="Aptos" panose="020B0004020202020204" pitchFamily="34" charset="0"/>
              </a:rPr>
              <a:t> (</a:t>
            </a:r>
            <a:r>
              <a:rPr lang="en-US" sz="1600" b="1" dirty="0">
                <a:solidFill>
                  <a:prstClr val="black">
                    <a:lumMod val="50000"/>
                    <a:lumOff val="50000"/>
                  </a:prstClr>
                </a:solidFill>
                <a:latin typeface="Aptos" panose="020B0004020202020204" pitchFamily="34" charset="0"/>
              </a:rPr>
              <a:t>Banque Mondiale, 2018</a:t>
            </a:r>
            <a:r>
              <a:rPr lang="en-US" sz="1600" dirty="0">
                <a:solidFill>
                  <a:prstClr val="black">
                    <a:lumMod val="50000"/>
                    <a:lumOff val="50000"/>
                  </a:prstClr>
                </a:solidFill>
                <a:latin typeface="Aptos" panose="020B0004020202020204" pitchFamily="34" charset="0"/>
              </a:rPr>
              <a:t>).</a:t>
            </a:r>
          </a:p>
          <a:p>
            <a:pPr marL="285750" indent="-285750">
              <a:spcAft>
                <a:spcPts val="1200"/>
              </a:spcAft>
              <a:buFont typeface="Arial" panose="020B0604020202020204" pitchFamily="34" charset="0"/>
              <a:buChar char="•"/>
            </a:pPr>
            <a:r>
              <a:rPr lang="en-US" sz="1600" b="1" dirty="0">
                <a:solidFill>
                  <a:prstClr val="black">
                    <a:lumMod val="50000"/>
                    <a:lumOff val="50000"/>
                  </a:prstClr>
                </a:solidFill>
                <a:latin typeface="Aptos" panose="020B0004020202020204" pitchFamily="34" charset="0"/>
              </a:rPr>
              <a:t>INT_REG_DEB  </a:t>
            </a:r>
            <a:r>
              <a:rPr lang="en-US" sz="1600" dirty="0">
                <a:solidFill>
                  <a:prstClr val="black">
                    <a:lumMod val="50000"/>
                    <a:lumOff val="50000"/>
                  </a:prstClr>
                </a:solidFill>
                <a:latin typeface="Aptos" panose="020B0004020202020204" pitchFamily="34" charset="0"/>
              </a:rPr>
              <a:t>et </a:t>
            </a:r>
            <a:r>
              <a:rPr lang="en-US" sz="1600" b="1" dirty="0">
                <a:solidFill>
                  <a:prstClr val="black">
                    <a:lumMod val="50000"/>
                    <a:lumOff val="50000"/>
                  </a:prstClr>
                </a:solidFill>
                <a:latin typeface="Aptos" panose="020B0004020202020204" pitchFamily="34" charset="0"/>
              </a:rPr>
              <a:t>INT_REG_EMB  </a:t>
            </a:r>
            <a:r>
              <a:rPr lang="en-US" sz="1600" dirty="0" err="1">
                <a:solidFill>
                  <a:prstClr val="black">
                    <a:lumMod val="50000"/>
                    <a:lumOff val="50000"/>
                  </a:prstClr>
                </a:solidFill>
                <a:latin typeface="Aptos" panose="020B0004020202020204" pitchFamily="34" charset="0"/>
              </a:rPr>
              <a:t>sont</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aussi</a:t>
            </a:r>
            <a:r>
              <a:rPr lang="en-US" sz="1600" dirty="0">
                <a:solidFill>
                  <a:prstClr val="black">
                    <a:lumMod val="50000"/>
                    <a:lumOff val="50000"/>
                  </a:prstClr>
                </a:solidFill>
                <a:latin typeface="Aptos" panose="020B0004020202020204" pitchFamily="34" charset="0"/>
              </a:rPr>
              <a:t> des proxy pour les </a:t>
            </a:r>
            <a:r>
              <a:rPr lang="en-US" sz="1600" dirty="0" err="1">
                <a:solidFill>
                  <a:prstClr val="black">
                    <a:lumMod val="50000"/>
                    <a:lumOff val="50000"/>
                  </a:prstClr>
                </a:solidFill>
                <a:latin typeface="Aptos" panose="020B0004020202020204" pitchFamily="34" charset="0"/>
              </a:rPr>
              <a:t>émigrations</a:t>
            </a:r>
            <a:r>
              <a:rPr lang="en-US" sz="1600" dirty="0">
                <a:solidFill>
                  <a:prstClr val="black">
                    <a:lumMod val="50000"/>
                    <a:lumOff val="50000"/>
                  </a:prstClr>
                </a:solidFill>
                <a:latin typeface="Aptos" panose="020B0004020202020204" pitchFamily="34" charset="0"/>
              </a:rPr>
              <a:t> et les immigrations (</a:t>
            </a:r>
            <a:r>
              <a:rPr lang="en-US" sz="1600" dirty="0" err="1">
                <a:solidFill>
                  <a:prstClr val="black">
                    <a:lumMod val="50000"/>
                    <a:lumOff val="50000"/>
                  </a:prstClr>
                </a:solidFill>
                <a:latin typeface="Aptos" panose="020B0004020202020204" pitchFamily="34" charset="0"/>
              </a:rPr>
              <a:t>l’aéroport</a:t>
            </a:r>
            <a:r>
              <a:rPr lang="en-US" sz="1600" dirty="0">
                <a:solidFill>
                  <a:prstClr val="black">
                    <a:lumMod val="50000"/>
                    <a:lumOff val="50000"/>
                  </a:prstClr>
                </a:solidFill>
                <a:latin typeface="Aptos" panose="020B0004020202020204" pitchFamily="34" charset="0"/>
              </a:rPr>
              <a:t> international de Port-au-Prince </a:t>
            </a:r>
            <a:r>
              <a:rPr lang="en-US" sz="1600" dirty="0" err="1">
                <a:solidFill>
                  <a:prstClr val="black">
                    <a:lumMod val="50000"/>
                    <a:lumOff val="50000"/>
                  </a:prstClr>
                </a:solidFill>
                <a:latin typeface="Aptos" panose="020B0004020202020204" pitchFamily="34" charset="0"/>
              </a:rPr>
              <a:t>étant</a:t>
            </a:r>
            <a:r>
              <a:rPr lang="en-US" sz="1600" dirty="0">
                <a:solidFill>
                  <a:prstClr val="black">
                    <a:lumMod val="50000"/>
                    <a:lumOff val="50000"/>
                  </a:prstClr>
                </a:solidFill>
                <a:latin typeface="Aptos" panose="020B0004020202020204" pitchFamily="34" charset="0"/>
              </a:rPr>
              <a:t> la </a:t>
            </a:r>
            <a:r>
              <a:rPr lang="en-US" sz="1600" dirty="0" err="1">
                <a:solidFill>
                  <a:prstClr val="black">
                    <a:lumMod val="50000"/>
                    <a:lumOff val="50000"/>
                  </a:prstClr>
                </a:solidFill>
                <a:latin typeface="Aptos" panose="020B0004020202020204" pitchFamily="34" charset="0"/>
              </a:rPr>
              <a:t>principale</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porte</a:t>
            </a:r>
            <a:r>
              <a:rPr lang="en-US" sz="1600" dirty="0">
                <a:solidFill>
                  <a:prstClr val="black">
                    <a:lumMod val="50000"/>
                    <a:lumOff val="50000"/>
                  </a:prstClr>
                </a:solidFill>
                <a:latin typeface="Aptos" panose="020B0004020202020204" pitchFamily="34" charset="0"/>
              </a:rPr>
              <a:t> de sortie et </a:t>
            </a:r>
            <a:r>
              <a:rPr lang="en-US" sz="1600" dirty="0" err="1">
                <a:solidFill>
                  <a:prstClr val="black">
                    <a:lumMod val="50000"/>
                    <a:lumOff val="50000"/>
                  </a:prstClr>
                </a:solidFill>
                <a:latin typeface="Aptos" panose="020B0004020202020204" pitchFamily="34" charset="0"/>
              </a:rPr>
              <a:t>d’entrée</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formelle</a:t>
            </a:r>
            <a:r>
              <a:rPr lang="en-US" sz="1600" dirty="0">
                <a:solidFill>
                  <a:prstClr val="black">
                    <a:lumMod val="50000"/>
                    <a:lumOff val="50000"/>
                  </a:prstClr>
                </a:solidFill>
                <a:latin typeface="Aptos" panose="020B0004020202020204" pitchFamily="34" charset="0"/>
              </a:rPr>
              <a:t> du pays, </a:t>
            </a:r>
            <a:r>
              <a:rPr lang="en-US" sz="1600" dirty="0" err="1">
                <a:solidFill>
                  <a:prstClr val="black">
                    <a:lumMod val="50000"/>
                    <a:lumOff val="50000"/>
                  </a:prstClr>
                </a:solidFill>
                <a:latin typeface="Aptos" panose="020B0004020202020204" pitchFamily="34" charset="0"/>
              </a:rPr>
              <a:t>jusqu’en</a:t>
            </a:r>
            <a:r>
              <a:rPr lang="en-US" sz="1600" dirty="0">
                <a:solidFill>
                  <a:prstClr val="black">
                    <a:lumMod val="50000"/>
                    <a:lumOff val="50000"/>
                  </a:prstClr>
                </a:solidFill>
                <a:latin typeface="Aptos" panose="020B0004020202020204" pitchFamily="34" charset="0"/>
              </a:rPr>
              <a:t> 2018-2019)</a:t>
            </a:r>
          </a:p>
        </p:txBody>
      </p:sp>
      <p:sp>
        <p:nvSpPr>
          <p:cNvPr id="10" name="TextBox 9">
            <a:extLst>
              <a:ext uri="{FF2B5EF4-FFF2-40B4-BE49-F238E27FC236}">
                <a16:creationId xmlns:a16="http://schemas.microsoft.com/office/drawing/2014/main" id="{3006CF30-088F-9F09-11AE-D9294D2160E8}"/>
              </a:ext>
            </a:extLst>
          </p:cNvPr>
          <p:cNvSpPr txBox="1"/>
          <p:nvPr/>
        </p:nvSpPr>
        <p:spPr>
          <a:xfrm>
            <a:off x="837828" y="971436"/>
            <a:ext cx="10595690" cy="369332"/>
          </a:xfrm>
          <a:prstGeom prst="rect">
            <a:avLst/>
          </a:prstGeom>
          <a:noFill/>
        </p:spPr>
        <p:txBody>
          <a:bodyPr wrap="square">
            <a:spAutoFit/>
          </a:bodyPr>
          <a:lstStyle/>
          <a:p>
            <a:pPr algn="ctr" fontAlgn="base"/>
            <a:r>
              <a:rPr lang="en-IN" sz="1800" dirty="0">
                <a:solidFill>
                  <a:schemeClr val="tx1">
                    <a:lumMod val="75000"/>
                    <a:lumOff val="25000"/>
                  </a:schemeClr>
                </a:solidFill>
                <a:latin typeface="Arial" panose="020B0604020202020204" pitchFamily="34" charset="0"/>
                <a:cs typeface="Arial" panose="020B0604020202020204" pitchFamily="34" charset="0"/>
              </a:rPr>
              <a:t>Les variables </a:t>
            </a:r>
            <a:r>
              <a:rPr lang="en-IN" sz="1800" dirty="0" err="1">
                <a:solidFill>
                  <a:schemeClr val="tx1">
                    <a:lumMod val="75000"/>
                    <a:lumOff val="25000"/>
                  </a:schemeClr>
                </a:solidFill>
                <a:latin typeface="Arial" panose="020B0604020202020204" pitchFamily="34" charset="0"/>
                <a:cs typeface="Arial" panose="020B0604020202020204" pitchFamily="34" charset="0"/>
              </a:rPr>
              <a:t>ont</a:t>
            </a:r>
            <a:r>
              <a:rPr lang="en-IN" sz="1800" dirty="0">
                <a:solidFill>
                  <a:schemeClr val="tx1">
                    <a:lumMod val="75000"/>
                    <a:lumOff val="25000"/>
                  </a:schemeClr>
                </a:solidFill>
                <a:latin typeface="Arial" panose="020B0604020202020204" pitchFamily="34" charset="0"/>
                <a:cs typeface="Arial" panose="020B0604020202020204" pitchFamily="34" charset="0"/>
              </a:rPr>
              <a:t> </a:t>
            </a:r>
            <a:r>
              <a:rPr lang="en-IN" sz="1800" dirty="0" err="1">
                <a:solidFill>
                  <a:schemeClr val="tx1">
                    <a:lumMod val="75000"/>
                    <a:lumOff val="25000"/>
                  </a:schemeClr>
                </a:solidFill>
                <a:latin typeface="Arial" panose="020B0604020202020204" pitchFamily="34" charset="0"/>
                <a:cs typeface="Arial" panose="020B0604020202020204" pitchFamily="34" charset="0"/>
              </a:rPr>
              <a:t>été</a:t>
            </a:r>
            <a:r>
              <a:rPr lang="en-IN" sz="1800" dirty="0">
                <a:solidFill>
                  <a:schemeClr val="tx1">
                    <a:lumMod val="75000"/>
                    <a:lumOff val="25000"/>
                  </a:schemeClr>
                </a:solidFill>
                <a:latin typeface="Arial" panose="020B0604020202020204" pitchFamily="34" charset="0"/>
                <a:cs typeface="Arial" panose="020B0604020202020204" pitchFamily="34" charset="0"/>
              </a:rPr>
              <a:t> </a:t>
            </a:r>
            <a:r>
              <a:rPr lang="en-US" sz="18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Identifiées</a:t>
            </a:r>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par intuition </a:t>
            </a:r>
            <a:r>
              <a:rPr lang="en-US" sz="18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mais</a:t>
            </a:r>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aussi</a:t>
            </a:r>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sur base de la revue de </a:t>
            </a:r>
            <a:r>
              <a:rPr lang="en-US" sz="18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littérature</a:t>
            </a:r>
            <a:r>
              <a:rPr lang="en-US" sz="1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r>
              <a:rPr lang="en-IN" sz="1800" dirty="0">
                <a:solidFill>
                  <a:schemeClr val="tx1">
                    <a:lumMod val="75000"/>
                    <a:lumOff val="25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098209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543E347-80C2-368E-B214-12F99CE819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0151E4-A925-3CBB-8FFB-86F6D09D34D3}"/>
              </a:ext>
            </a:extLst>
          </p:cNvPr>
          <p:cNvSpPr>
            <a:spLocks noGrp="1"/>
          </p:cNvSpPr>
          <p:nvPr>
            <p:ph type="title"/>
          </p:nvPr>
        </p:nvSpPr>
        <p:spPr>
          <a:xfrm>
            <a:off x="609441" y="44624"/>
            <a:ext cx="10969943" cy="711081"/>
          </a:xfrm>
        </p:spPr>
        <p:txBody>
          <a:bodyPr/>
          <a:lstStyle/>
          <a:p>
            <a:pPr algn="ct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ANALYSE DESCRIPTIVE DES SERIES </a:t>
            </a:r>
            <a:r>
              <a:rPr lang="en-IN" b="1" dirty="0">
                <a:solidFill>
                  <a:srgbClr val="FFC000"/>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23" name="Slide Number Placeholder 22">
            <a:extLst>
              <a:ext uri="{FF2B5EF4-FFF2-40B4-BE49-F238E27FC236}">
                <a16:creationId xmlns:a16="http://schemas.microsoft.com/office/drawing/2014/main" id="{7946835B-2C00-1C5C-AAB1-29E98AD515D0}"/>
              </a:ext>
            </a:extLst>
          </p:cNvPr>
          <p:cNvSpPr>
            <a:spLocks noGrp="1"/>
          </p:cNvSpPr>
          <p:nvPr>
            <p:ph type="sldNum" sz="quarter" idx="12"/>
          </p:nvPr>
        </p:nvSpPr>
        <p:spPr/>
        <p:txBody>
          <a:bodyPr/>
          <a:lstStyle/>
          <a:p>
            <a:fld id="{96E69268-9C8B-4EBF-A9EE-DC5DC2D48DC3}" type="slidenum">
              <a:rPr lang="en-US" smtClean="0"/>
              <a:pPr/>
              <a:t>43</a:t>
            </a:fld>
            <a:endParaRPr lang="en-US" dirty="0"/>
          </a:p>
        </p:txBody>
      </p:sp>
      <p:cxnSp>
        <p:nvCxnSpPr>
          <p:cNvPr id="4" name="Straight Connector 3">
            <a:extLst>
              <a:ext uri="{FF2B5EF4-FFF2-40B4-BE49-F238E27FC236}">
                <a16:creationId xmlns:a16="http://schemas.microsoft.com/office/drawing/2014/main" id="{BD489E0B-F2CA-A6E6-FA04-13BEDCF752B9}"/>
              </a:ext>
            </a:extLst>
          </p:cNvPr>
          <p:cNvCxnSpPr/>
          <p:nvPr/>
        </p:nvCxnSpPr>
        <p:spPr>
          <a:xfrm>
            <a:off x="3862164" y="2132856"/>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FBB50BB4-31CC-C317-B41A-FB48AFE4452D}"/>
              </a:ext>
            </a:extLst>
          </p:cNvPr>
          <p:cNvSpPr/>
          <p:nvPr/>
        </p:nvSpPr>
        <p:spPr>
          <a:xfrm>
            <a:off x="743070" y="980728"/>
            <a:ext cx="2759054" cy="48490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Open Sans" panose="020B0606030504020204" pitchFamily="34" charset="0"/>
                <a:ea typeface="Open Sans" panose="020B0606030504020204" pitchFamily="34" charset="0"/>
                <a:cs typeface="Open Sans" panose="020B0606030504020204" pitchFamily="34" charset="0"/>
                <a:hlinkClick r:id="rId3" action="ppaction://hlinksldjump"/>
              </a:rPr>
              <a:t>Transferts (REC_REM)</a:t>
            </a: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Rectangle: Rounded Corners 36">
            <a:extLst>
              <a:ext uri="{FF2B5EF4-FFF2-40B4-BE49-F238E27FC236}">
                <a16:creationId xmlns:a16="http://schemas.microsoft.com/office/drawing/2014/main" id="{71A3EA4B-B734-13DD-0E4E-B7DE4798CA72}"/>
              </a:ext>
            </a:extLst>
          </p:cNvPr>
          <p:cNvSpPr/>
          <p:nvPr/>
        </p:nvSpPr>
        <p:spPr>
          <a:xfrm>
            <a:off x="8591085" y="980728"/>
            <a:ext cx="2843293" cy="48490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Open Sans" panose="020B0606030504020204" pitchFamily="34" charset="0"/>
                <a:ea typeface="Open Sans" panose="020B0606030504020204" pitchFamily="34" charset="0"/>
                <a:cs typeface="Open Sans" panose="020B0606030504020204" pitchFamily="34" charset="0"/>
                <a:hlinkClick r:id="rId4" action="ppaction://hlinksldjump"/>
              </a:rPr>
              <a:t>Exportations (US_IMP_HT)</a:t>
            </a: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Rectangle 37">
            <a:extLst>
              <a:ext uri="{FF2B5EF4-FFF2-40B4-BE49-F238E27FC236}">
                <a16:creationId xmlns:a16="http://schemas.microsoft.com/office/drawing/2014/main" id="{E255E2E4-7B56-4D70-D9E0-D166F3F69ECB}"/>
              </a:ext>
            </a:extLst>
          </p:cNvPr>
          <p:cNvSpPr/>
          <p:nvPr/>
        </p:nvSpPr>
        <p:spPr>
          <a:xfrm>
            <a:off x="455490" y="1641512"/>
            <a:ext cx="3262657" cy="4893647"/>
          </a:xfrm>
          <a:prstGeom prst="rect">
            <a:avLst/>
          </a:prstGeom>
        </p:spPr>
        <p:txBody>
          <a:bodyPr wrap="square">
            <a:spAutoFit/>
          </a:bodyPr>
          <a:lstStyle/>
          <a:p>
            <a:pPr marL="285750" indent="-285750" fontAlgn="base">
              <a:spcAft>
                <a:spcPts val="3000"/>
              </a:spcAft>
              <a:buFont typeface="Arial" panose="020B0604020202020204" pitchFamily="34" charset="0"/>
              <a:buChar char="•"/>
            </a:pP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Saisonnalités</a:t>
            </a:r>
            <a:r>
              <a:rPr lang="en-US" sz="16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observées</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aux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mois</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de </a:t>
            </a:r>
            <a:r>
              <a:rPr lang="en-US" sz="1600" b="1" i="1" dirty="0">
                <a:solidFill>
                  <a:srgbClr val="FFC000"/>
                </a:solidFill>
                <a:latin typeface="Open Sans" panose="020B0606030504020204" pitchFamily="34" charset="0"/>
                <a:ea typeface="Open Sans" panose="020B0606030504020204" pitchFamily="34" charset="0"/>
                <a:cs typeface="Open Sans" panose="020B0606030504020204" pitchFamily="34" charset="0"/>
              </a:rPr>
              <a:t>mars</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(pic de </a:t>
            </a:r>
            <a:r>
              <a:rPr lang="en-US" sz="16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260 millions </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de dollars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en</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moyenne</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sur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tous</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les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mois</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de mars) et de </a:t>
            </a:r>
            <a:r>
              <a:rPr lang="en-US" sz="1600" b="1" i="1" dirty="0" err="1">
                <a:solidFill>
                  <a:srgbClr val="FFC000"/>
                </a:solidFill>
                <a:latin typeface="Open Sans" panose="020B0606030504020204" pitchFamily="34" charset="0"/>
                <a:ea typeface="Open Sans" panose="020B0606030504020204" pitchFamily="34" charset="0"/>
                <a:cs typeface="Open Sans" panose="020B0606030504020204" pitchFamily="34" charset="0"/>
              </a:rPr>
              <a:t>décembre</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(pic de </a:t>
            </a:r>
            <a:r>
              <a:rPr lang="en-US" sz="16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275 millions de dollars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en</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moyenne</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t>
            </a:r>
          </a:p>
          <a:p>
            <a:pPr marL="285750" indent="-285750" fontAlgn="base">
              <a:spcAft>
                <a:spcPts val="1800"/>
              </a:spcAft>
              <a:buFont typeface="Arial" panose="020B0604020202020204" pitchFamily="34" charset="0"/>
              <a:buChar char="•"/>
            </a:pP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Saisonnalités</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observées</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aux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mois</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de </a:t>
            </a:r>
            <a:r>
              <a:rPr lang="en-US" sz="1600" b="1" i="1" dirty="0" err="1">
                <a:solidFill>
                  <a:srgbClr val="FFC000"/>
                </a:solidFill>
                <a:latin typeface="Open Sans" panose="020B0606030504020204" pitchFamily="34" charset="0"/>
                <a:ea typeface="Open Sans" panose="020B0606030504020204" pitchFamily="34" charset="0"/>
                <a:cs typeface="Open Sans" panose="020B0606030504020204" pitchFamily="34" charset="0"/>
              </a:rPr>
              <a:t>janvier</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(creux de </a:t>
            </a:r>
            <a:r>
              <a:rPr lang="en-US" sz="16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179 millions </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de dollars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en</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moyenne</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et de </a:t>
            </a:r>
            <a:r>
              <a:rPr lang="en-US" sz="1600" b="1" i="1" dirty="0" err="1">
                <a:solidFill>
                  <a:srgbClr val="FFC000"/>
                </a:solidFill>
                <a:latin typeface="Open Sans" panose="020B0606030504020204" pitchFamily="34" charset="0"/>
                <a:ea typeface="Open Sans" panose="020B0606030504020204" pitchFamily="34" charset="0"/>
                <a:cs typeface="Open Sans" panose="020B0606030504020204" pitchFamily="34" charset="0"/>
              </a:rPr>
              <a:t>novembre</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(creux de </a:t>
            </a:r>
            <a:r>
              <a:rPr lang="en-US" sz="16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192 millions de dollars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en</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moyenne</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t>
            </a:r>
          </a:p>
          <a:p>
            <a:pPr marL="285750" indent="-285750" fontAlgn="base">
              <a:spcAft>
                <a:spcPts val="1800"/>
              </a:spcAft>
              <a:buFont typeface="Arial" panose="020B0604020202020204" pitchFamily="34" charset="0"/>
              <a:buChar char="•"/>
            </a:pP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Une idée de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l’écart</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pics-creux: </a:t>
            </a:r>
            <a:r>
              <a:rPr lang="en-US" sz="16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216 millions de dollars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en</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moyenne</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par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mois</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sur toute la </a:t>
            </a:r>
            <a:r>
              <a:rPr lang="en-US" sz="1600" b="1"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période</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t>
            </a:r>
          </a:p>
        </p:txBody>
      </p:sp>
      <p:cxnSp>
        <p:nvCxnSpPr>
          <p:cNvPr id="3" name="Straight Connector 2">
            <a:extLst>
              <a:ext uri="{FF2B5EF4-FFF2-40B4-BE49-F238E27FC236}">
                <a16:creationId xmlns:a16="http://schemas.microsoft.com/office/drawing/2014/main" id="{2AD7CD58-D82F-095F-F3B7-AA961BD55B84}"/>
              </a:ext>
            </a:extLst>
          </p:cNvPr>
          <p:cNvCxnSpPr/>
          <p:nvPr/>
        </p:nvCxnSpPr>
        <p:spPr>
          <a:xfrm>
            <a:off x="8038628" y="2132856"/>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C35BA80A-C065-ECFD-07B7-7D3824FE7A41}"/>
              </a:ext>
            </a:extLst>
          </p:cNvPr>
          <p:cNvSpPr/>
          <p:nvPr/>
        </p:nvSpPr>
        <p:spPr>
          <a:xfrm>
            <a:off x="4693371" y="980728"/>
            <a:ext cx="2843293" cy="48490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Open Sans" panose="020B0606030504020204" pitchFamily="34" charset="0"/>
                <a:ea typeface="Open Sans" panose="020B0606030504020204" pitchFamily="34" charset="0"/>
                <a:cs typeface="Open Sans" panose="020B0606030504020204" pitchFamily="34" charset="0"/>
                <a:hlinkClick r:id="rId5" action="ppaction://hlinksldjump"/>
              </a:rPr>
              <a:t>Importations (US_EXP_HT)</a:t>
            </a: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9D2FD12C-FA9D-E77F-D18F-EC142BA27BDD}"/>
              </a:ext>
            </a:extLst>
          </p:cNvPr>
          <p:cNvSpPr/>
          <p:nvPr/>
        </p:nvSpPr>
        <p:spPr>
          <a:xfrm>
            <a:off x="4006179" y="1698506"/>
            <a:ext cx="3888426" cy="4801314"/>
          </a:xfrm>
          <a:prstGeom prst="rect">
            <a:avLst/>
          </a:prstGeom>
        </p:spPr>
        <p:txBody>
          <a:bodyPr wrap="square">
            <a:spAutoFit/>
          </a:bodyPr>
          <a:lstStyle/>
          <a:p>
            <a:pPr marL="285750" indent="-285750" fontAlgn="base">
              <a:spcAft>
                <a:spcPts val="1800"/>
              </a:spcAft>
              <a:buFont typeface="Arial" panose="020B0604020202020204" pitchFamily="34" charset="0"/>
              <a:buChar char="•"/>
            </a:pP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Aucune</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saisonnalité</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remarquable</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au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niveau</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des importations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haïtiennes</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à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partir</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des USA;</a:t>
            </a:r>
          </a:p>
          <a:p>
            <a:pPr marL="285750" indent="-285750" fontAlgn="base">
              <a:spcAft>
                <a:spcPts val="1800"/>
              </a:spcAft>
              <a:buFont typeface="Arial" panose="020B0604020202020204" pitchFamily="34" charset="0"/>
              <a:buChar char="•"/>
            </a:pP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Minimum sur la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période</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atteint</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en</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février</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2015: </a:t>
            </a:r>
            <a:r>
              <a:rPr lang="en-US" sz="16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60 millions de dollars</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du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surement</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au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climat</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d’incertitude</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à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l’approche</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des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élections</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(9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aout</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2015)</a:t>
            </a:r>
          </a:p>
          <a:p>
            <a:pPr marL="285750" indent="-285750" fontAlgn="base">
              <a:spcAft>
                <a:spcPts val="1800"/>
              </a:spcAft>
              <a:buFont typeface="Arial" panose="020B0604020202020204" pitchFamily="34" charset="0"/>
              <a:buChar char="•"/>
            </a:pP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Tendance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croissante</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de Janvier à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décembre</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2014 et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décroissante</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à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partir</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de Janvier 2015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jusqu’en</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avril</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2016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période</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d’instabilité</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politique)</a:t>
            </a:r>
          </a:p>
          <a:p>
            <a:pPr marL="285750" indent="-285750" fontAlgn="base">
              <a:spcAft>
                <a:spcPts val="600"/>
              </a:spcAft>
              <a:buFont typeface="Arial" panose="020B0604020202020204" pitchFamily="34" charset="0"/>
              <a:buChar char="•"/>
            </a:pPr>
            <a:r>
              <a:rPr lang="en-US" sz="1600" b="1" dirty="0">
                <a:solidFill>
                  <a:srgbClr val="FFC000"/>
                </a:solidFill>
                <a:latin typeface="Open Sans" panose="020B0606030504020204" pitchFamily="34" charset="0"/>
                <a:ea typeface="Open Sans" panose="020B0606030504020204" pitchFamily="34" charset="0"/>
                <a:cs typeface="Open Sans" panose="020B0606030504020204" pitchFamily="34" charset="0"/>
              </a:rPr>
              <a:t>Mai 2016-décembre 2017</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reprise des importations.</a:t>
            </a:r>
          </a:p>
          <a:p>
            <a:pPr marL="285750" indent="-285750" fontAlgn="base">
              <a:spcAft>
                <a:spcPts val="1800"/>
              </a:spcAft>
              <a:buFont typeface="Arial" panose="020B0604020202020204" pitchFamily="34" charset="0"/>
              <a:buChar char="•"/>
            </a:pPr>
            <a:r>
              <a:rPr lang="en-US" sz="1600" b="1" dirty="0">
                <a:solidFill>
                  <a:srgbClr val="FFC000"/>
                </a:solidFill>
                <a:latin typeface="Open Sans" panose="020B0606030504020204" pitchFamily="34" charset="0"/>
                <a:ea typeface="Open Sans" panose="020B0606030504020204" pitchFamily="34" charset="0"/>
                <a:cs typeface="Open Sans" panose="020B0606030504020204" pitchFamily="34" charset="0"/>
              </a:rPr>
              <a:t>A </a:t>
            </a:r>
            <a:r>
              <a:rPr lang="en-US" sz="1600" b="1" dirty="0" err="1">
                <a:solidFill>
                  <a:srgbClr val="FFC000"/>
                </a:solidFill>
                <a:latin typeface="Open Sans" panose="020B0606030504020204" pitchFamily="34" charset="0"/>
                <a:ea typeface="Open Sans" panose="020B0606030504020204" pitchFamily="34" charset="0"/>
                <a:cs typeface="Open Sans" panose="020B0606030504020204" pitchFamily="34" charset="0"/>
              </a:rPr>
              <a:t>partir</a:t>
            </a:r>
            <a:r>
              <a:rPr lang="en-US" sz="1600" b="1" dirty="0">
                <a:solidFill>
                  <a:srgbClr val="FFC000"/>
                </a:solidFill>
                <a:latin typeface="Open Sans" panose="020B0606030504020204" pitchFamily="34" charset="0"/>
                <a:ea typeface="Open Sans" panose="020B0606030504020204" pitchFamily="34" charset="0"/>
                <a:cs typeface="Open Sans" panose="020B0606030504020204" pitchFamily="34" charset="0"/>
              </a:rPr>
              <a:t> de Janvier 2018: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rechute</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Peyi</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Lòk</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t>
            </a:r>
            <a:endParaRPr lang="en-IN" sz="1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F284924-04CF-6E07-38CF-C5DB3752A78B}"/>
              </a:ext>
            </a:extLst>
          </p:cNvPr>
          <p:cNvSpPr/>
          <p:nvPr/>
        </p:nvSpPr>
        <p:spPr>
          <a:xfrm>
            <a:off x="8326660" y="1698506"/>
            <a:ext cx="3456377" cy="3108543"/>
          </a:xfrm>
          <a:prstGeom prst="rect">
            <a:avLst/>
          </a:prstGeom>
        </p:spPr>
        <p:txBody>
          <a:bodyPr wrap="square">
            <a:spAutoFit/>
          </a:bodyPr>
          <a:lstStyle/>
          <a:p>
            <a:pPr marL="285750" indent="-285750">
              <a:spcAft>
                <a:spcPts val="1200"/>
              </a:spcAft>
              <a:buFont typeface="Arial" panose="020B0604020202020204" pitchFamily="34" charset="0"/>
              <a:buChar char="•"/>
            </a:pPr>
            <a:r>
              <a:rPr lang="en-US" sz="1600" dirty="0">
                <a:solidFill>
                  <a:prstClr val="black">
                    <a:lumMod val="50000"/>
                    <a:lumOff val="50000"/>
                  </a:prstClr>
                </a:solidFill>
                <a:latin typeface="Aptos" panose="020B0004020202020204" pitchFamily="34" charset="0"/>
              </a:rPr>
              <a:t>Les exportations </a:t>
            </a:r>
            <a:r>
              <a:rPr lang="en-US" sz="1600" dirty="0" err="1">
                <a:solidFill>
                  <a:prstClr val="black">
                    <a:lumMod val="50000"/>
                    <a:lumOff val="50000"/>
                  </a:prstClr>
                </a:solidFill>
                <a:latin typeface="Aptos" panose="020B0004020202020204" pitchFamily="34" charset="0"/>
              </a:rPr>
              <a:t>d’Haïti</a:t>
            </a:r>
            <a:r>
              <a:rPr lang="en-US" sz="1600" dirty="0">
                <a:solidFill>
                  <a:prstClr val="black">
                    <a:lumMod val="50000"/>
                    <a:lumOff val="50000"/>
                  </a:prstClr>
                </a:solidFill>
                <a:latin typeface="Aptos" panose="020B0004020202020204" pitchFamily="34" charset="0"/>
              </a:rPr>
              <a:t> ne </a:t>
            </a:r>
            <a:r>
              <a:rPr lang="en-US" sz="1600" dirty="0" err="1">
                <a:solidFill>
                  <a:prstClr val="black">
                    <a:lumMod val="50000"/>
                    <a:lumOff val="50000"/>
                  </a:prstClr>
                </a:solidFill>
                <a:latin typeface="Aptos" panose="020B0004020202020204" pitchFamily="34" charset="0"/>
              </a:rPr>
              <a:t>semblent</a:t>
            </a:r>
            <a:r>
              <a:rPr lang="en-US" sz="1600" dirty="0">
                <a:solidFill>
                  <a:prstClr val="black">
                    <a:lumMod val="50000"/>
                    <a:lumOff val="50000"/>
                  </a:prstClr>
                </a:solidFill>
                <a:latin typeface="Aptos" panose="020B0004020202020204" pitchFamily="34" charset="0"/>
              </a:rPr>
              <a:t> pas </a:t>
            </a:r>
            <a:r>
              <a:rPr lang="en-US" sz="1600" dirty="0" err="1">
                <a:solidFill>
                  <a:prstClr val="black">
                    <a:lumMod val="50000"/>
                    <a:lumOff val="50000"/>
                  </a:prstClr>
                </a:solidFill>
                <a:latin typeface="Aptos" panose="020B0004020202020204" pitchFamily="34" charset="0"/>
              </a:rPr>
              <a:t>être</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affectées</a:t>
            </a:r>
            <a:r>
              <a:rPr lang="en-US" sz="1600" dirty="0">
                <a:solidFill>
                  <a:prstClr val="black">
                    <a:lumMod val="50000"/>
                    <a:lumOff val="50000"/>
                  </a:prstClr>
                </a:solidFill>
                <a:latin typeface="Aptos" panose="020B0004020202020204" pitchFamily="34" charset="0"/>
              </a:rPr>
              <a:t> par les perturbations socio-politiques et </a:t>
            </a:r>
            <a:r>
              <a:rPr lang="en-US" sz="1600" dirty="0" err="1">
                <a:solidFill>
                  <a:prstClr val="black">
                    <a:lumMod val="50000"/>
                    <a:lumOff val="50000"/>
                  </a:prstClr>
                </a:solidFill>
                <a:latin typeface="Aptos" panose="020B0004020202020204" pitchFamily="34" charset="0"/>
              </a:rPr>
              <a:t>économiques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en</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Haïti</a:t>
            </a:r>
            <a:endParaRPr lang="en-US" sz="1600" dirty="0">
              <a:solidFill>
                <a:prstClr val="black">
                  <a:lumMod val="50000"/>
                  <a:lumOff val="50000"/>
                </a:prstClr>
              </a:solidFill>
              <a:latin typeface="Aptos" panose="020B0004020202020204" pitchFamily="34" charset="0"/>
            </a:endParaRPr>
          </a:p>
          <a:p>
            <a:pPr marL="285750" indent="-285750">
              <a:spcAft>
                <a:spcPts val="1200"/>
              </a:spcAft>
              <a:buFont typeface="Arial" panose="020B0604020202020204" pitchFamily="34" charset="0"/>
              <a:buChar char="•"/>
            </a:pPr>
            <a:r>
              <a:rPr lang="en-US" sz="1600" dirty="0" err="1">
                <a:solidFill>
                  <a:prstClr val="black">
                    <a:lumMod val="50000"/>
                    <a:lumOff val="50000"/>
                  </a:prstClr>
                </a:solidFill>
                <a:latin typeface="Aptos" panose="020B0004020202020204" pitchFamily="34" charset="0"/>
              </a:rPr>
              <a:t>Saisonnalités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observées</a:t>
            </a:r>
            <a:r>
              <a:rPr lang="en-US" sz="1600" dirty="0">
                <a:solidFill>
                  <a:prstClr val="black">
                    <a:lumMod val="50000"/>
                    <a:lumOff val="50000"/>
                  </a:prstClr>
                </a:solidFill>
                <a:latin typeface="Aptos" panose="020B0004020202020204" pitchFamily="34" charset="0"/>
              </a:rPr>
              <a:t>: creux à </a:t>
            </a:r>
            <a:r>
              <a:rPr lang="en-US" sz="1600" dirty="0" err="1">
                <a:solidFill>
                  <a:prstClr val="black">
                    <a:lumMod val="50000"/>
                    <a:lumOff val="50000"/>
                  </a:prstClr>
                </a:solidFill>
                <a:latin typeface="Aptos" panose="020B0004020202020204" pitchFamily="34" charset="0"/>
              </a:rPr>
              <a:t>chaque</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mois</a:t>
            </a:r>
            <a:r>
              <a:rPr lang="en-US" sz="1600" dirty="0">
                <a:solidFill>
                  <a:prstClr val="black">
                    <a:lumMod val="50000"/>
                    <a:lumOff val="50000"/>
                  </a:prstClr>
                </a:solidFill>
                <a:latin typeface="Aptos" panose="020B0004020202020204" pitchFamily="34" charset="0"/>
              </a:rPr>
              <a:t> de Janvier et pic vers la deuxième </a:t>
            </a:r>
            <a:r>
              <a:rPr lang="en-US" sz="1600" dirty="0" err="1">
                <a:solidFill>
                  <a:prstClr val="black">
                    <a:lumMod val="50000"/>
                    <a:lumOff val="50000"/>
                  </a:prstClr>
                </a:solidFill>
                <a:latin typeface="Aptos" panose="020B0004020202020204" pitchFamily="34" charset="0"/>
              </a:rPr>
              <a:t>moitié</a:t>
            </a:r>
            <a:r>
              <a:rPr lang="en-US" sz="1600" dirty="0">
                <a:solidFill>
                  <a:prstClr val="black">
                    <a:lumMod val="50000"/>
                    <a:lumOff val="50000"/>
                  </a:prstClr>
                </a:solidFill>
                <a:latin typeface="Aptos" panose="020B0004020202020204" pitchFamily="34" charset="0"/>
              </a:rPr>
              <a:t> de </a:t>
            </a:r>
            <a:r>
              <a:rPr lang="en-US" sz="1600" dirty="0" err="1">
                <a:solidFill>
                  <a:prstClr val="black">
                    <a:lumMod val="50000"/>
                    <a:lumOff val="50000"/>
                  </a:prstClr>
                </a:solidFill>
                <a:latin typeface="Aptos" panose="020B0004020202020204" pitchFamily="34" charset="0"/>
              </a:rPr>
              <a:t>l’année</a:t>
            </a:r>
            <a:r>
              <a:rPr lang="en-US" sz="1600" dirty="0">
                <a:solidFill>
                  <a:prstClr val="black">
                    <a:lumMod val="50000"/>
                    <a:lumOff val="50000"/>
                  </a:prstClr>
                </a:solidFill>
                <a:latin typeface="Aptos" panose="020B0004020202020204" pitchFamily="34" charset="0"/>
              </a:rPr>
              <a:t> (fin de </a:t>
            </a:r>
            <a:r>
              <a:rPr lang="en-US" sz="1600" dirty="0" err="1">
                <a:solidFill>
                  <a:prstClr val="black">
                    <a:lumMod val="50000"/>
                    <a:lumOff val="50000"/>
                  </a:prstClr>
                </a:solidFill>
                <a:latin typeface="Aptos" panose="020B0004020202020204" pitchFamily="34" charset="0"/>
              </a:rPr>
              <a:t>l’été</a:t>
            </a:r>
            <a:r>
              <a:rPr lang="en-US" sz="1600" dirty="0">
                <a:solidFill>
                  <a:prstClr val="black">
                    <a:lumMod val="50000"/>
                    <a:lumOff val="50000"/>
                  </a:prstClr>
                </a:solidFill>
                <a:latin typeface="Aptos" panose="020B0004020202020204" pitchFamily="34" charset="0"/>
              </a:rPr>
              <a:t>) </a:t>
            </a:r>
          </a:p>
          <a:p>
            <a:pPr marL="285750" indent="-285750">
              <a:spcAft>
                <a:spcPts val="1200"/>
              </a:spcAft>
              <a:buFont typeface="Arial" panose="020B0604020202020204" pitchFamily="34" charset="0"/>
              <a:buChar char="•"/>
            </a:pPr>
            <a:r>
              <a:rPr lang="en-US" sz="1600" dirty="0">
                <a:solidFill>
                  <a:prstClr val="black">
                    <a:lumMod val="50000"/>
                    <a:lumOff val="50000"/>
                  </a:prstClr>
                </a:solidFill>
                <a:latin typeface="Aptos" panose="020B0004020202020204" pitchFamily="34" charset="0"/>
              </a:rPr>
              <a:t>Moyenne </a:t>
            </a:r>
            <a:r>
              <a:rPr lang="en-US" sz="1600" dirty="0" err="1">
                <a:solidFill>
                  <a:prstClr val="black">
                    <a:lumMod val="50000"/>
                    <a:lumOff val="50000"/>
                  </a:prstClr>
                </a:solidFill>
                <a:latin typeface="Aptos" panose="020B0004020202020204" pitchFamily="34" charset="0"/>
              </a:rPr>
              <a:t>mensuelle</a:t>
            </a:r>
            <a:r>
              <a:rPr lang="en-US" sz="1600" dirty="0">
                <a:solidFill>
                  <a:prstClr val="black">
                    <a:lumMod val="50000"/>
                    <a:lumOff val="50000"/>
                  </a:prstClr>
                </a:solidFill>
                <a:latin typeface="Aptos" panose="020B0004020202020204" pitchFamily="34" charset="0"/>
              </a:rPr>
              <a:t> de </a:t>
            </a:r>
            <a:r>
              <a:rPr lang="en-US" sz="1600" b="1" dirty="0">
                <a:solidFill>
                  <a:prstClr val="black">
                    <a:lumMod val="50000"/>
                    <a:lumOff val="50000"/>
                  </a:prstClr>
                </a:solidFill>
                <a:latin typeface="Aptos" panose="020B0004020202020204" pitchFamily="34" charset="0"/>
              </a:rPr>
              <a:t>78.5 millions  de dollars </a:t>
            </a:r>
            <a:r>
              <a:rPr lang="en-US" sz="1600" dirty="0">
                <a:solidFill>
                  <a:prstClr val="black">
                    <a:lumMod val="50000"/>
                    <a:lumOff val="50000"/>
                  </a:prstClr>
                </a:solidFill>
                <a:latin typeface="Aptos" panose="020B0004020202020204" pitchFamily="34" charset="0"/>
              </a:rPr>
              <a:t>sur toute la </a:t>
            </a:r>
            <a:r>
              <a:rPr lang="en-US" sz="1600" dirty="0" err="1">
                <a:solidFill>
                  <a:prstClr val="black">
                    <a:lumMod val="50000"/>
                    <a:lumOff val="50000"/>
                  </a:prstClr>
                </a:solidFill>
                <a:latin typeface="Aptos" panose="020B0004020202020204" pitchFamily="34" charset="0"/>
              </a:rPr>
              <a:t>période</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d’étude</a:t>
            </a:r>
            <a:endParaRPr lang="en-US" sz="1600" dirty="0">
              <a:solidFill>
                <a:prstClr val="black">
                  <a:lumMod val="50000"/>
                  <a:lumOff val="50000"/>
                </a:prstClr>
              </a:solidFill>
              <a:latin typeface="Aptos" panose="020B0004020202020204" pitchFamily="34" charset="0"/>
            </a:endParaRPr>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4264CCF3-F3AA-B141-11B4-92F6D4439C28}"/>
                  </a:ext>
                </a:extLst>
              </p:cNvPr>
              <p:cNvGraphicFramePr>
                <a:graphicFrameLocks noChangeAspect="1"/>
              </p:cNvGraphicFramePr>
              <p:nvPr>
                <p:extLst>
                  <p:ext uri="{D42A27DB-BD31-4B8C-83A1-F6EECF244321}">
                    <p14:modId xmlns:p14="http://schemas.microsoft.com/office/powerpoint/2010/main" val="208733568"/>
                  </p:ext>
                </p:extLst>
              </p:nvPr>
            </p:nvGraphicFramePr>
            <p:xfrm>
              <a:off x="45740" y="-1916383"/>
              <a:ext cx="2778648" cy="1563397"/>
            </p:xfrm>
            <a:graphic>
              <a:graphicData uri="http://schemas.microsoft.com/office/powerpoint/2016/slidezoom">
                <pslz:sldZm>
                  <pslz:sldZmObj sldId="334" cId="544921924">
                    <pslz:zmPr id="{02BF18B3-FCF0-463A-98EF-EF3FA0CABC2D}" returnToParent="0" transitionDur="1000">
                      <p166:blipFill xmlns:p166="http://schemas.microsoft.com/office/powerpoint/2016/6/main">
                        <a:blip r:embed="rId6"/>
                        <a:stretch>
                          <a:fillRect/>
                        </a:stretch>
                      </p166:blipFill>
                      <p166:spPr xmlns:p166="http://schemas.microsoft.com/office/powerpoint/2016/6/main">
                        <a:xfrm>
                          <a:off x="0" y="0"/>
                          <a:ext cx="2778648" cy="1563397"/>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4264CCF3-F3AA-B141-11B4-92F6D4439C28}"/>
                  </a:ext>
                </a:extLst>
              </p:cNvPr>
              <p:cNvPicPr>
                <a:picLocks noGrp="1" noRot="1" noChangeAspect="1" noMove="1" noResize="1" noEditPoints="1" noAdjustHandles="1" noChangeArrowheads="1" noChangeShapeType="1"/>
              </p:cNvPicPr>
              <p:nvPr/>
            </p:nvPicPr>
            <p:blipFill>
              <a:blip r:embed="rId7"/>
              <a:stretch>
                <a:fillRect/>
              </a:stretch>
            </p:blipFill>
            <p:spPr>
              <a:xfrm>
                <a:off x="45740" y="-1916383"/>
                <a:ext cx="2778648" cy="156339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6F788A3-D0F3-B313-A328-1F555F917424}"/>
                  </a:ext>
                </a:extLst>
              </p:cNvPr>
              <p:cNvGraphicFramePr>
                <a:graphicFrameLocks noChangeAspect="1"/>
              </p:cNvGraphicFramePr>
              <p:nvPr>
                <p:extLst>
                  <p:ext uri="{D42A27DB-BD31-4B8C-83A1-F6EECF244321}">
                    <p14:modId xmlns:p14="http://schemas.microsoft.com/office/powerpoint/2010/main" val="1560705626"/>
                  </p:ext>
                </p:extLst>
              </p:nvPr>
            </p:nvGraphicFramePr>
            <p:xfrm>
              <a:off x="3191222" y="-1916383"/>
              <a:ext cx="2778648" cy="1563397"/>
            </p:xfrm>
            <a:graphic>
              <a:graphicData uri="http://schemas.microsoft.com/office/powerpoint/2016/slidezoom">
                <pslz:sldZm>
                  <pslz:sldZmObj sldId="350" cId="1662066872">
                    <pslz:zmPr id="{D1697CE6-8671-4D33-BF1B-F33E9FCC3531}" returnToParent="0" transitionDur="1000">
                      <p166:blipFill xmlns:p166="http://schemas.microsoft.com/office/powerpoint/2016/6/main">
                        <a:blip r:embed="rId8"/>
                        <a:stretch>
                          <a:fillRect/>
                        </a:stretch>
                      </p166:blipFill>
                      <p166:spPr xmlns:p166="http://schemas.microsoft.com/office/powerpoint/2016/6/main">
                        <a:xfrm>
                          <a:off x="0" y="0"/>
                          <a:ext cx="2778648" cy="1563397"/>
                        </a:xfrm>
                        <a:prstGeom prst="rect">
                          <a:avLst/>
                        </a:prstGeom>
                        <a:ln w="3175">
                          <a:solidFill>
                            <a:prstClr val="ltGray"/>
                          </a:solidFill>
                        </a:ln>
                      </p166:spPr>
                    </pslz:zmPr>
                  </pslz:sldZmObj>
                </pslz:sldZm>
              </a:graphicData>
            </a:graphic>
          </p:graphicFrame>
        </mc:Choice>
        <mc:Fallback xmlns="">
          <p:pic>
            <p:nvPicPr>
              <p:cNvPr id="13" name="Slide Zoom 12">
                <a:extLst>
                  <a:ext uri="{FF2B5EF4-FFF2-40B4-BE49-F238E27FC236}">
                    <a16:creationId xmlns:a16="http://schemas.microsoft.com/office/drawing/2014/main" id="{86F788A3-D0F3-B313-A328-1F555F917424}"/>
                  </a:ext>
                </a:extLst>
              </p:cNvPr>
              <p:cNvPicPr>
                <a:picLocks noGrp="1" noRot="1" noChangeAspect="1" noMove="1" noResize="1" noEditPoints="1" noAdjustHandles="1" noChangeArrowheads="1" noChangeShapeType="1"/>
              </p:cNvPicPr>
              <p:nvPr/>
            </p:nvPicPr>
            <p:blipFill>
              <a:blip r:embed="rId9"/>
              <a:stretch>
                <a:fillRect/>
              </a:stretch>
            </p:blipFill>
            <p:spPr>
              <a:xfrm>
                <a:off x="3191222" y="-1916383"/>
                <a:ext cx="2778648" cy="156339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4081B271-A022-929E-C196-EABB4A64F9B4}"/>
                  </a:ext>
                </a:extLst>
              </p:cNvPr>
              <p:cNvGraphicFramePr>
                <a:graphicFrameLocks noChangeAspect="1"/>
              </p:cNvGraphicFramePr>
              <p:nvPr>
                <p:extLst>
                  <p:ext uri="{D42A27DB-BD31-4B8C-83A1-F6EECF244321}">
                    <p14:modId xmlns:p14="http://schemas.microsoft.com/office/powerpoint/2010/main" val="2737586804"/>
                  </p:ext>
                </p:extLst>
              </p:nvPr>
            </p:nvGraphicFramePr>
            <p:xfrm>
              <a:off x="6287566" y="-1916383"/>
              <a:ext cx="2778648" cy="1563397"/>
            </p:xfrm>
            <a:graphic>
              <a:graphicData uri="http://schemas.microsoft.com/office/powerpoint/2016/slidezoom">
                <pslz:sldZm>
                  <pslz:sldZmObj sldId="351" cId="2547897131">
                    <pslz:zmPr id="{F78E7791-9109-4711-A80C-B870B9C4AABE}" returnToParent="0" transitionDur="1000">
                      <p166:blipFill xmlns:p166="http://schemas.microsoft.com/office/powerpoint/2016/6/main">
                        <a:blip r:embed="rId10"/>
                        <a:stretch>
                          <a:fillRect/>
                        </a:stretch>
                      </p166:blipFill>
                      <p166:spPr xmlns:p166="http://schemas.microsoft.com/office/powerpoint/2016/6/main">
                        <a:xfrm>
                          <a:off x="0" y="0"/>
                          <a:ext cx="2778648" cy="1563397"/>
                        </a:xfrm>
                        <a:prstGeom prst="rect">
                          <a:avLst/>
                        </a:prstGeom>
                        <a:ln w="3175">
                          <a:solidFill>
                            <a:prstClr val="ltGray"/>
                          </a:solidFill>
                        </a:ln>
                      </p166:spPr>
                    </pslz:zmPr>
                  </pslz:sldZmObj>
                </pslz:sldZm>
              </a:graphicData>
            </a:graphic>
          </p:graphicFrame>
        </mc:Choice>
        <mc:Fallback xmlns="">
          <p:pic>
            <p:nvPicPr>
              <p:cNvPr id="15" name="Slide Zoom 14">
                <a:extLst>
                  <a:ext uri="{FF2B5EF4-FFF2-40B4-BE49-F238E27FC236}">
                    <a16:creationId xmlns:a16="http://schemas.microsoft.com/office/drawing/2014/main" id="{4081B271-A022-929E-C196-EABB4A64F9B4}"/>
                  </a:ext>
                </a:extLst>
              </p:cNvPr>
              <p:cNvPicPr>
                <a:picLocks noGrp="1" noRot="1" noChangeAspect="1" noMove="1" noResize="1" noEditPoints="1" noAdjustHandles="1" noChangeArrowheads="1" noChangeShapeType="1"/>
              </p:cNvPicPr>
              <p:nvPr/>
            </p:nvPicPr>
            <p:blipFill>
              <a:blip r:embed="rId11"/>
              <a:stretch>
                <a:fillRect/>
              </a:stretch>
            </p:blipFill>
            <p:spPr>
              <a:xfrm>
                <a:off x="6287566" y="-1916383"/>
                <a:ext cx="2778648" cy="156339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2F19949D-52B6-FDD2-71A7-D01EB37F20ED}"/>
                  </a:ext>
                </a:extLst>
              </p:cNvPr>
              <p:cNvGraphicFramePr>
                <a:graphicFrameLocks noChangeAspect="1"/>
              </p:cNvGraphicFramePr>
              <p:nvPr>
                <p:extLst>
                  <p:ext uri="{D42A27DB-BD31-4B8C-83A1-F6EECF244321}">
                    <p14:modId xmlns:p14="http://schemas.microsoft.com/office/powerpoint/2010/main" val="1062343895"/>
                  </p:ext>
                </p:extLst>
              </p:nvPr>
            </p:nvGraphicFramePr>
            <p:xfrm>
              <a:off x="9410177" y="-1958848"/>
              <a:ext cx="2778648" cy="1563397"/>
            </p:xfrm>
            <a:graphic>
              <a:graphicData uri="http://schemas.microsoft.com/office/powerpoint/2016/slidezoom">
                <pslz:sldZm>
                  <pslz:sldZmObj sldId="349" cId="1836558729">
                    <pslz:zmPr id="{A5891E98-5B9C-4FAD-A0C2-719C4A4E4FA4}" returnToParent="0" transitionDur="1000">
                      <p166:blipFill xmlns:p166="http://schemas.microsoft.com/office/powerpoint/2016/6/main">
                        <a:blip r:embed="rId12"/>
                        <a:stretch>
                          <a:fillRect/>
                        </a:stretch>
                      </p166:blipFill>
                      <p166:spPr xmlns:p166="http://schemas.microsoft.com/office/powerpoint/2016/6/main">
                        <a:xfrm>
                          <a:off x="0" y="0"/>
                          <a:ext cx="2778648" cy="1563397"/>
                        </a:xfrm>
                        <a:prstGeom prst="rect">
                          <a:avLst/>
                        </a:prstGeom>
                        <a:ln w="3175">
                          <a:solidFill>
                            <a:prstClr val="ltGray"/>
                          </a:solidFill>
                        </a:ln>
                      </p166:spPr>
                    </pslz:zmPr>
                  </pslz:sldZmObj>
                </pslz:sldZm>
              </a:graphicData>
            </a:graphic>
          </p:graphicFrame>
        </mc:Choice>
        <mc:Fallback xmlns="">
          <p:pic>
            <p:nvPicPr>
              <p:cNvPr id="17" name="Slide Zoom 16">
                <a:extLst>
                  <a:ext uri="{FF2B5EF4-FFF2-40B4-BE49-F238E27FC236}">
                    <a16:creationId xmlns:a16="http://schemas.microsoft.com/office/drawing/2014/main" id="{2F19949D-52B6-FDD2-71A7-D01EB37F20ED}"/>
                  </a:ext>
                </a:extLst>
              </p:cNvPr>
              <p:cNvPicPr>
                <a:picLocks noGrp="1" noRot="1" noChangeAspect="1" noMove="1" noResize="1" noEditPoints="1" noAdjustHandles="1" noChangeArrowheads="1" noChangeShapeType="1"/>
              </p:cNvPicPr>
              <p:nvPr/>
            </p:nvPicPr>
            <p:blipFill>
              <a:blip r:embed="rId13"/>
              <a:stretch>
                <a:fillRect/>
              </a:stretch>
            </p:blipFill>
            <p:spPr>
              <a:xfrm>
                <a:off x="9410177" y="-1958848"/>
                <a:ext cx="2778648" cy="1563397"/>
              </a:xfrm>
              <a:prstGeom prst="rect">
                <a:avLst/>
              </a:prstGeom>
              <a:ln w="3175">
                <a:solidFill>
                  <a:prstClr val="ltGray"/>
                </a:solidFill>
              </a:ln>
            </p:spPr>
          </p:pic>
        </mc:Fallback>
      </mc:AlternateContent>
    </p:spTree>
    <p:extLst>
      <p:ext uri="{BB962C8B-B14F-4D97-AF65-F5344CB8AC3E}">
        <p14:creationId xmlns:p14="http://schemas.microsoft.com/office/powerpoint/2010/main" val="3606458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C7AF3-8D51-EB59-16FC-26DE87FDBE11}"/>
            </a:ext>
          </a:extLst>
        </p:cNvPr>
        <p:cNvGrpSpPr/>
        <p:nvPr/>
      </p:nvGrpSpPr>
      <p:grpSpPr>
        <a:xfrm>
          <a:off x="0" y="0"/>
          <a:ext cx="0" cy="0"/>
          <a:chOff x="0" y="0"/>
          <a:chExt cx="0" cy="0"/>
        </a:xfrm>
      </p:grpSpPr>
      <p:pic>
        <p:nvPicPr>
          <p:cNvPr id="3" name="Picture 2" descr="A graph of a graph&#10;&#10;AI-generated content may be incorrect.">
            <a:hlinkClick r:id="rId2" action="ppaction://hlinksldjump"/>
            <a:extLst>
              <a:ext uri="{FF2B5EF4-FFF2-40B4-BE49-F238E27FC236}">
                <a16:creationId xmlns:a16="http://schemas.microsoft.com/office/drawing/2014/main" id="{905FBA0D-E877-7D13-DEB3-C9600508445F}"/>
              </a:ext>
            </a:extLst>
          </p:cNvPr>
          <p:cNvPicPr>
            <a:picLocks noChangeAspect="1"/>
          </p:cNvPicPr>
          <p:nvPr/>
        </p:nvPicPr>
        <p:blipFill>
          <a:blip r:embed="rId3"/>
          <a:stretch>
            <a:fillRect/>
          </a:stretch>
        </p:blipFill>
        <p:spPr>
          <a:xfrm>
            <a:off x="120650" y="561595"/>
            <a:ext cx="11947525" cy="5734810"/>
          </a:xfrm>
          <a:prstGeom prst="rect">
            <a:avLst/>
          </a:prstGeom>
          <a:noFill/>
        </p:spPr>
      </p:pic>
    </p:spTree>
    <p:extLst>
      <p:ext uri="{BB962C8B-B14F-4D97-AF65-F5344CB8AC3E}">
        <p14:creationId xmlns:p14="http://schemas.microsoft.com/office/powerpoint/2010/main" val="1662066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B7152-B2B3-64A9-6109-F4791D4C868B}"/>
            </a:ext>
          </a:extLst>
        </p:cNvPr>
        <p:cNvGrpSpPr/>
        <p:nvPr/>
      </p:nvGrpSpPr>
      <p:grpSpPr>
        <a:xfrm>
          <a:off x="0" y="0"/>
          <a:ext cx="0" cy="0"/>
          <a:chOff x="0" y="0"/>
          <a:chExt cx="0" cy="0"/>
        </a:xfrm>
      </p:grpSpPr>
      <p:pic>
        <p:nvPicPr>
          <p:cNvPr id="3" name="Picture 2">
            <a:hlinkClick r:id="rId2" action="ppaction://hlinksldjump"/>
            <a:extLst>
              <a:ext uri="{FF2B5EF4-FFF2-40B4-BE49-F238E27FC236}">
                <a16:creationId xmlns:a16="http://schemas.microsoft.com/office/drawing/2014/main" id="{C6CCBF3E-1947-E73D-A0D0-0B2FB63ACD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408840"/>
            <a:ext cx="12197252" cy="6044496"/>
          </a:xfrm>
          <a:prstGeom prst="rect">
            <a:avLst/>
          </a:prstGeom>
          <a:noFill/>
        </p:spPr>
      </p:pic>
    </p:spTree>
    <p:extLst>
      <p:ext uri="{BB962C8B-B14F-4D97-AF65-F5344CB8AC3E}">
        <p14:creationId xmlns:p14="http://schemas.microsoft.com/office/powerpoint/2010/main" val="2547897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33B5D3-D915-C928-D251-A5338AB161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100F41-3231-837D-F55F-E37A532378D7}"/>
              </a:ext>
            </a:extLst>
          </p:cNvPr>
          <p:cNvSpPr>
            <a:spLocks noGrp="1"/>
          </p:cNvSpPr>
          <p:nvPr>
            <p:ph type="title"/>
          </p:nvPr>
        </p:nvSpPr>
        <p:spPr>
          <a:xfrm>
            <a:off x="261774" y="274639"/>
            <a:ext cx="11737291" cy="711081"/>
          </a:xfrm>
        </p:spPr>
        <p:txBody>
          <a:bodyPr/>
          <a:lstStyle/>
          <a:p>
            <a:pPr algn="ct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ANALYSE DESCRIPTIVE DES SERIES </a:t>
            </a:r>
            <a:r>
              <a:rPr lang="en-IN" b="1" dirty="0">
                <a:solidFill>
                  <a:srgbClr val="FFC000"/>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23" name="Slide Number Placeholder 22">
            <a:extLst>
              <a:ext uri="{FF2B5EF4-FFF2-40B4-BE49-F238E27FC236}">
                <a16:creationId xmlns:a16="http://schemas.microsoft.com/office/drawing/2014/main" id="{61048DEB-DADA-7E0A-871F-B6C5C06996C4}"/>
              </a:ext>
            </a:extLst>
          </p:cNvPr>
          <p:cNvSpPr>
            <a:spLocks noGrp="1"/>
          </p:cNvSpPr>
          <p:nvPr>
            <p:ph type="sldNum" sz="quarter" idx="12"/>
          </p:nvPr>
        </p:nvSpPr>
        <p:spPr/>
        <p:txBody>
          <a:bodyPr/>
          <a:lstStyle/>
          <a:p>
            <a:fld id="{96E69268-9C8B-4EBF-A9EE-DC5DC2D48DC3}" type="slidenum">
              <a:rPr lang="en-US" smtClean="0"/>
              <a:pPr/>
              <a:t>46</a:t>
            </a:fld>
            <a:endParaRPr lang="en-US" dirty="0"/>
          </a:p>
        </p:txBody>
      </p:sp>
      <p:cxnSp>
        <p:nvCxnSpPr>
          <p:cNvPr id="4" name="Straight Connector 3">
            <a:extLst>
              <a:ext uri="{FF2B5EF4-FFF2-40B4-BE49-F238E27FC236}">
                <a16:creationId xmlns:a16="http://schemas.microsoft.com/office/drawing/2014/main" id="{33CF2A21-44D8-CC23-EEA6-2D42B683E21E}"/>
              </a:ext>
            </a:extLst>
          </p:cNvPr>
          <p:cNvCxnSpPr/>
          <p:nvPr/>
        </p:nvCxnSpPr>
        <p:spPr>
          <a:xfrm>
            <a:off x="6094412" y="2060848"/>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4E74B455-7A9A-3E37-81A9-1EC382C4BFC5}"/>
              </a:ext>
            </a:extLst>
          </p:cNvPr>
          <p:cNvSpPr/>
          <p:nvPr/>
        </p:nvSpPr>
        <p:spPr>
          <a:xfrm>
            <a:off x="1269876" y="1340768"/>
            <a:ext cx="3960440" cy="58477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Open Sans" panose="020B0606030504020204" pitchFamily="34" charset="0"/>
                <a:ea typeface="Open Sans" panose="020B0606030504020204" pitchFamily="34" charset="0"/>
                <a:cs typeface="Open Sans" panose="020B0606030504020204" pitchFamily="34" charset="0"/>
                <a:hlinkClick r:id="rId3" action="ppaction://hlinksldjump"/>
              </a:rPr>
              <a:t>Immigrations (INT_REG_DEB)</a:t>
            </a: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Rectangle: Rounded Corners 36">
            <a:extLst>
              <a:ext uri="{FF2B5EF4-FFF2-40B4-BE49-F238E27FC236}">
                <a16:creationId xmlns:a16="http://schemas.microsoft.com/office/drawing/2014/main" id="{AA8B4580-0F22-E570-E00A-860C938DFFB9}"/>
              </a:ext>
            </a:extLst>
          </p:cNvPr>
          <p:cNvSpPr/>
          <p:nvPr/>
        </p:nvSpPr>
        <p:spPr>
          <a:xfrm>
            <a:off x="7113899" y="1340768"/>
            <a:ext cx="3960440" cy="58477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Open Sans" panose="020B0606030504020204" pitchFamily="34" charset="0"/>
                <a:ea typeface="Open Sans" panose="020B0606030504020204" pitchFamily="34" charset="0"/>
                <a:cs typeface="Open Sans" panose="020B0606030504020204" pitchFamily="34" charset="0"/>
                <a:hlinkClick r:id="rId4" action="ppaction://hlinksldjump"/>
              </a:rPr>
              <a:t>Emigrations (INT_REG_EMB)</a:t>
            </a: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170FEDF8-6626-837D-6D8C-407B83036C82}"/>
              </a:ext>
            </a:extLst>
          </p:cNvPr>
          <p:cNvSpPr/>
          <p:nvPr/>
        </p:nvSpPr>
        <p:spPr>
          <a:xfrm>
            <a:off x="844858" y="2680464"/>
            <a:ext cx="4889514" cy="2369880"/>
          </a:xfrm>
          <a:prstGeom prst="rect">
            <a:avLst/>
          </a:prstGeom>
        </p:spPr>
        <p:txBody>
          <a:bodyPr wrap="square">
            <a:spAutoFit/>
          </a:bodyPr>
          <a:lstStyle/>
          <a:p>
            <a:pPr marL="285750" indent="-285750" fontAlgn="base">
              <a:spcAft>
                <a:spcPts val="1200"/>
              </a:spcAft>
              <a:buFont typeface="Arial" panose="020B0604020202020204" pitchFamily="34" charset="0"/>
              <a:buChar char="•"/>
            </a:pPr>
            <a:r>
              <a:rPr lang="fr-FR" sz="1600" dirty="0">
                <a:solidFill>
                  <a:schemeClr val="tx1">
                    <a:lumMod val="50000"/>
                    <a:lumOff val="50000"/>
                  </a:schemeClr>
                </a:solidFill>
              </a:rPr>
              <a:t>Saisonnalités observées en </a:t>
            </a:r>
            <a:r>
              <a:rPr lang="fr-FR" sz="1600" b="1" i="1" dirty="0">
                <a:solidFill>
                  <a:srgbClr val="FFC000"/>
                </a:solidFill>
              </a:rPr>
              <a:t>juillet</a:t>
            </a:r>
            <a:r>
              <a:rPr lang="fr-FR" sz="1600" dirty="0">
                <a:solidFill>
                  <a:schemeClr val="tx1">
                    <a:lumMod val="50000"/>
                    <a:lumOff val="50000"/>
                  </a:schemeClr>
                </a:solidFill>
              </a:rPr>
              <a:t> de chaque année (avec </a:t>
            </a:r>
            <a:r>
              <a:rPr lang="fr-FR" sz="1600" b="1" dirty="0">
                <a:solidFill>
                  <a:schemeClr val="tx1">
                    <a:lumMod val="50000"/>
                    <a:lumOff val="50000"/>
                  </a:schemeClr>
                </a:solidFill>
              </a:rPr>
              <a:t>des pics de 72.000 passagers </a:t>
            </a:r>
            <a:r>
              <a:rPr lang="fr-FR" sz="1600" dirty="0">
                <a:solidFill>
                  <a:schemeClr val="tx1">
                    <a:lumMod val="50000"/>
                    <a:lumOff val="50000"/>
                  </a:schemeClr>
                </a:solidFill>
              </a:rPr>
              <a:t>qui entrent en Haïti en moyenne)</a:t>
            </a:r>
          </a:p>
          <a:p>
            <a:pPr marL="285750" indent="-285750" fontAlgn="base">
              <a:spcAft>
                <a:spcPts val="1200"/>
              </a:spcAft>
              <a:buFont typeface="Arial" panose="020B0604020202020204" pitchFamily="34" charset="0"/>
              <a:buChar char="•"/>
            </a:pPr>
            <a:r>
              <a:rPr lang="fr-FR" sz="1600" dirty="0">
                <a:solidFill>
                  <a:schemeClr val="tx1">
                    <a:lumMod val="50000"/>
                    <a:lumOff val="50000"/>
                  </a:schemeClr>
                </a:solidFill>
              </a:rPr>
              <a:t>En </a:t>
            </a:r>
            <a:r>
              <a:rPr lang="fr-FR" sz="1600" dirty="0" err="1">
                <a:solidFill>
                  <a:schemeClr val="tx1">
                    <a:lumMod val="50000"/>
                    <a:lumOff val="50000"/>
                  </a:schemeClr>
                </a:solidFill>
              </a:rPr>
              <a:t>comparasion</a:t>
            </a:r>
            <a:r>
              <a:rPr lang="fr-FR" sz="1600" dirty="0">
                <a:solidFill>
                  <a:schemeClr val="tx1">
                    <a:lumMod val="50000"/>
                    <a:lumOff val="50000"/>
                  </a:schemeClr>
                </a:solidFill>
              </a:rPr>
              <a:t>, la moyenne mensuelle sur toute la durée: </a:t>
            </a:r>
            <a:r>
              <a:rPr lang="fr-FR" sz="1600" b="1" dirty="0">
                <a:solidFill>
                  <a:schemeClr val="tx1">
                    <a:lumMod val="50000"/>
                    <a:lumOff val="50000"/>
                  </a:schemeClr>
                </a:solidFill>
              </a:rPr>
              <a:t>50.000 passagers</a:t>
            </a:r>
          </a:p>
          <a:p>
            <a:pPr marL="285750" indent="-285750" fontAlgn="base">
              <a:spcAft>
                <a:spcPts val="1200"/>
              </a:spcAft>
              <a:buFont typeface="Arial" panose="020B0604020202020204" pitchFamily="34" charset="0"/>
              <a:buChar char="•"/>
            </a:pPr>
            <a:r>
              <a:rPr lang="fr-FR" sz="1600" dirty="0">
                <a:solidFill>
                  <a:schemeClr val="tx1">
                    <a:lumMod val="50000"/>
                    <a:lumOff val="50000"/>
                  </a:schemeClr>
                </a:solidFill>
              </a:rPr>
              <a:t>La période fait supposer qu’il s’agit surement de vacanciers ou de membres de la diaspora qui rentrent pour se reconnecter avec leurs proches</a:t>
            </a:r>
          </a:p>
        </p:txBody>
      </p:sp>
      <p:sp>
        <p:nvSpPr>
          <p:cNvPr id="9" name="Rectangle 8">
            <a:extLst>
              <a:ext uri="{FF2B5EF4-FFF2-40B4-BE49-F238E27FC236}">
                <a16:creationId xmlns:a16="http://schemas.microsoft.com/office/drawing/2014/main" id="{6D27D48E-21A7-3FBB-E1DD-3E953F32DD6A}"/>
              </a:ext>
            </a:extLst>
          </p:cNvPr>
          <p:cNvSpPr/>
          <p:nvPr/>
        </p:nvSpPr>
        <p:spPr>
          <a:xfrm>
            <a:off x="6454453" y="2680464"/>
            <a:ext cx="4889514" cy="3108543"/>
          </a:xfrm>
          <a:prstGeom prst="rect">
            <a:avLst/>
          </a:prstGeom>
        </p:spPr>
        <p:txBody>
          <a:bodyPr wrap="square">
            <a:spAutoFit/>
          </a:bodyPr>
          <a:lstStyle/>
          <a:p>
            <a:pPr marL="285750" indent="-285750" fontAlgn="base">
              <a:spcAft>
                <a:spcPts val="1200"/>
              </a:spcAft>
              <a:buFont typeface="Arial" panose="020B0604020202020204" pitchFamily="34" charset="0"/>
              <a:buChar char="•"/>
            </a:pPr>
            <a:r>
              <a:rPr lang="fr-FR" sz="1600" dirty="0">
                <a:solidFill>
                  <a:schemeClr val="tx1">
                    <a:lumMod val="50000"/>
                    <a:lumOff val="50000"/>
                  </a:schemeClr>
                </a:solidFill>
              </a:rPr>
              <a:t>Saisonnalités observées en </a:t>
            </a:r>
            <a:r>
              <a:rPr lang="fr-FR" sz="1600" b="1" i="1" dirty="0">
                <a:solidFill>
                  <a:srgbClr val="FFC000"/>
                </a:solidFill>
              </a:rPr>
              <a:t>aout</a:t>
            </a:r>
            <a:r>
              <a:rPr lang="fr-FR" sz="1600" dirty="0">
                <a:solidFill>
                  <a:schemeClr val="tx1">
                    <a:lumMod val="50000"/>
                    <a:lumOff val="50000"/>
                  </a:schemeClr>
                </a:solidFill>
              </a:rPr>
              <a:t> de chaque année (avec </a:t>
            </a:r>
            <a:r>
              <a:rPr lang="fr-FR" sz="1600" b="1" dirty="0">
                <a:solidFill>
                  <a:schemeClr val="tx1">
                    <a:lumMod val="50000"/>
                    <a:lumOff val="50000"/>
                  </a:schemeClr>
                </a:solidFill>
              </a:rPr>
              <a:t>des pics de 76.000 passagers </a:t>
            </a:r>
            <a:r>
              <a:rPr lang="fr-FR" sz="1600" dirty="0">
                <a:solidFill>
                  <a:schemeClr val="tx1">
                    <a:lumMod val="50000"/>
                    <a:lumOff val="50000"/>
                  </a:schemeClr>
                </a:solidFill>
              </a:rPr>
              <a:t>en moyenne, à peine 6% de plus que ceux qui étaient entrés en juillet)</a:t>
            </a:r>
          </a:p>
          <a:p>
            <a:pPr marL="285750" indent="-285750" fontAlgn="base">
              <a:spcAft>
                <a:spcPts val="1200"/>
              </a:spcAft>
              <a:buFont typeface="Arial" panose="020B0604020202020204" pitchFamily="34" charset="0"/>
              <a:buChar char="•"/>
            </a:pPr>
            <a:r>
              <a:rPr lang="fr-FR" sz="1600" dirty="0">
                <a:solidFill>
                  <a:schemeClr val="tx1">
                    <a:lumMod val="50000"/>
                    <a:lumOff val="50000"/>
                  </a:schemeClr>
                </a:solidFill>
              </a:rPr>
              <a:t>En comparaison, la moyenne mensuelle sur toute la période est de </a:t>
            </a:r>
            <a:r>
              <a:rPr lang="fr-FR" sz="1600" b="1" dirty="0">
                <a:solidFill>
                  <a:schemeClr val="tx1">
                    <a:lumMod val="50000"/>
                    <a:lumOff val="50000"/>
                  </a:schemeClr>
                </a:solidFill>
              </a:rPr>
              <a:t>54.000 passagers </a:t>
            </a:r>
            <a:r>
              <a:rPr lang="fr-FR" sz="1600" dirty="0">
                <a:solidFill>
                  <a:schemeClr val="tx1">
                    <a:lumMod val="50000"/>
                    <a:lumOff val="50000"/>
                  </a:schemeClr>
                </a:solidFill>
              </a:rPr>
              <a:t>(soit près de 8% de la moyenne de ceux qui débarquent)</a:t>
            </a:r>
          </a:p>
          <a:p>
            <a:pPr marL="285750" indent="-285750" fontAlgn="base">
              <a:spcAft>
                <a:spcPts val="1200"/>
              </a:spcAft>
              <a:buFont typeface="Arial" panose="020B0604020202020204" pitchFamily="34" charset="0"/>
              <a:buChar char="•"/>
            </a:pPr>
            <a:r>
              <a:rPr lang="fr-FR" sz="1600" dirty="0">
                <a:solidFill>
                  <a:schemeClr val="tx1">
                    <a:lumMod val="50000"/>
                    <a:lumOff val="50000"/>
                  </a:schemeClr>
                </a:solidFill>
                <a:latin typeface="Arial" panose="020B0604020202020204" pitchFamily="34" charset="0"/>
                <a:cs typeface="Arial" panose="020B0604020202020204" pitchFamily="34" charset="0"/>
              </a:rPr>
              <a:t>Encore une fois (ce n’est que supposition), on pourrait supposer que la plupart des gens qui sont entrés en juillet ont passé l’équivalent d’un mois de vacances avant de repartir en aout)</a:t>
            </a:r>
            <a:endParaRPr lang="en-IN" sz="2800" dirty="0">
              <a:solidFill>
                <a:schemeClr val="tx1">
                  <a:lumMod val="50000"/>
                  <a:lumOff val="50000"/>
                </a:schemeClr>
              </a:solidFill>
              <a:latin typeface="Arial" panose="020B0604020202020204" pitchFamily="34" charset="0"/>
              <a:cs typeface="Arial" panose="020B0604020202020204" pitchFamily="34" charset="0"/>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319743EC-C213-ABA1-D23C-FFEDC4B0D3B0}"/>
                  </a:ext>
                </a:extLst>
              </p:cNvPr>
              <p:cNvGraphicFramePr>
                <a:graphicFrameLocks noChangeAspect="1"/>
              </p:cNvGraphicFramePr>
              <p:nvPr>
                <p:extLst>
                  <p:ext uri="{D42A27DB-BD31-4B8C-83A1-F6EECF244321}">
                    <p14:modId xmlns:p14="http://schemas.microsoft.com/office/powerpoint/2010/main" val="2432281424"/>
                  </p:ext>
                </p:extLst>
              </p:nvPr>
            </p:nvGraphicFramePr>
            <p:xfrm>
              <a:off x="0" y="-2194782"/>
              <a:ext cx="3047206" cy="1714500"/>
            </p:xfrm>
            <a:graphic>
              <a:graphicData uri="http://schemas.microsoft.com/office/powerpoint/2016/slidezoom">
                <pslz:sldZm>
                  <pslz:sldZmObj sldId="352" cId="1375812652">
                    <pslz:zmPr id="{647AC767-E650-4347-9761-F30BF7295432}" returnToParent="0" transitionDur="1000">
                      <p166:blipFill xmlns:p166="http://schemas.microsoft.com/office/powerpoint/2016/6/main">
                        <a:blip r:embed="rId5"/>
                        <a:stretch>
                          <a:fillRect/>
                        </a:stretch>
                      </p166:blipFill>
                      <p166:spPr xmlns:p166="http://schemas.microsoft.com/office/powerpoint/2016/6/main">
                        <a:xfrm>
                          <a:off x="0" y="0"/>
                          <a:ext cx="3047206" cy="1714500"/>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319743EC-C213-ABA1-D23C-FFEDC4B0D3B0}"/>
                  </a:ext>
                </a:extLst>
              </p:cNvPr>
              <p:cNvPicPr>
                <a:picLocks noGrp="1" noRot="1" noChangeAspect="1" noMove="1" noResize="1" noEditPoints="1" noAdjustHandles="1" noChangeArrowheads="1" noChangeShapeType="1"/>
              </p:cNvPicPr>
              <p:nvPr/>
            </p:nvPicPr>
            <p:blipFill>
              <a:blip r:embed="rId6"/>
              <a:stretch>
                <a:fillRect/>
              </a:stretch>
            </p:blipFill>
            <p:spPr>
              <a:xfrm>
                <a:off x="0" y="-2194782"/>
                <a:ext cx="3047206"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4686B7F9-F38E-C4F6-AF42-225BC8104965}"/>
                  </a:ext>
                </a:extLst>
              </p:cNvPr>
              <p:cNvGraphicFramePr>
                <a:graphicFrameLocks noChangeAspect="1"/>
              </p:cNvGraphicFramePr>
              <p:nvPr>
                <p:extLst>
                  <p:ext uri="{D42A27DB-BD31-4B8C-83A1-F6EECF244321}">
                    <p14:modId xmlns:p14="http://schemas.microsoft.com/office/powerpoint/2010/main" val="2614109979"/>
                  </p:ext>
                </p:extLst>
              </p:nvPr>
            </p:nvGraphicFramePr>
            <p:xfrm>
              <a:off x="3250096" y="-2180219"/>
              <a:ext cx="3047206" cy="1714500"/>
            </p:xfrm>
            <a:graphic>
              <a:graphicData uri="http://schemas.microsoft.com/office/powerpoint/2016/slidezoom">
                <pslz:sldZm>
                  <pslz:sldZmObj sldId="353" cId="4161934137">
                    <pslz:zmPr id="{BFA82F23-1E7B-40CC-92A7-EE5B476CDAB6}" returnToParent="0" transitionDur="1000">
                      <p166:blipFill xmlns:p166="http://schemas.microsoft.com/office/powerpoint/2016/6/main">
                        <a:blip r:embed="rId7"/>
                        <a:stretch>
                          <a:fillRect/>
                        </a:stretch>
                      </p166:blipFill>
                      <p166:spPr xmlns:p166="http://schemas.microsoft.com/office/powerpoint/2016/6/main">
                        <a:xfrm>
                          <a:off x="0" y="0"/>
                          <a:ext cx="3047206" cy="1714500"/>
                        </a:xfrm>
                        <a:prstGeom prst="rect">
                          <a:avLst/>
                        </a:prstGeom>
                        <a:ln w="3175">
                          <a:solidFill>
                            <a:prstClr val="ltGray"/>
                          </a:solidFill>
                        </a:ln>
                      </p166:spPr>
                    </pslz:zmPr>
                  </pslz:sldZmObj>
                </pslz:sldZm>
              </a:graphicData>
            </a:graphic>
          </p:graphicFrame>
        </mc:Choice>
        <mc:Fallback xmlns="">
          <p:pic>
            <p:nvPicPr>
              <p:cNvPr id="8" name="Slide Zoom 7">
                <a:extLst>
                  <a:ext uri="{FF2B5EF4-FFF2-40B4-BE49-F238E27FC236}">
                    <a16:creationId xmlns:a16="http://schemas.microsoft.com/office/drawing/2014/main" id="{4686B7F9-F38E-C4F6-AF42-225BC8104965}"/>
                  </a:ext>
                </a:extLst>
              </p:cNvPr>
              <p:cNvPicPr>
                <a:picLocks noGrp="1" noRot="1" noChangeAspect="1" noMove="1" noResize="1" noEditPoints="1" noAdjustHandles="1" noChangeArrowheads="1" noChangeShapeType="1"/>
              </p:cNvPicPr>
              <p:nvPr/>
            </p:nvPicPr>
            <p:blipFill>
              <a:blip r:embed="rId8"/>
              <a:stretch>
                <a:fillRect/>
              </a:stretch>
            </p:blipFill>
            <p:spPr>
              <a:xfrm>
                <a:off x="3250096" y="-2180219"/>
                <a:ext cx="3047206"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26C7A2CC-1DC5-B8A9-4418-D497FCE24614}"/>
                  </a:ext>
                </a:extLst>
              </p:cNvPr>
              <p:cNvGraphicFramePr>
                <a:graphicFrameLocks noChangeAspect="1"/>
              </p:cNvGraphicFramePr>
              <p:nvPr>
                <p:extLst>
                  <p:ext uri="{D42A27DB-BD31-4B8C-83A1-F6EECF244321}">
                    <p14:modId xmlns:p14="http://schemas.microsoft.com/office/powerpoint/2010/main" val="3599001447"/>
                  </p:ext>
                </p:extLst>
              </p:nvPr>
            </p:nvGraphicFramePr>
            <p:xfrm>
              <a:off x="6500192" y="-2194782"/>
              <a:ext cx="3047206" cy="1714500"/>
            </p:xfrm>
            <a:graphic>
              <a:graphicData uri="http://schemas.microsoft.com/office/powerpoint/2016/slidezoom">
                <pslz:sldZm>
                  <pslz:sldZmObj sldId="354" cId="2931735589">
                    <pslz:zmPr id="{34DD5000-E91A-489A-83FC-05914C4ABC56}" returnToParent="0" transitionDur="1000">
                      <p166:blipFill xmlns:p166="http://schemas.microsoft.com/office/powerpoint/2016/6/main">
                        <a:blip r:embed="rId9"/>
                        <a:stretch>
                          <a:fillRect/>
                        </a:stretch>
                      </p166:blipFill>
                      <p166:spPr xmlns:p166="http://schemas.microsoft.com/office/powerpoint/2016/6/main">
                        <a:xfrm>
                          <a:off x="0" y="0"/>
                          <a:ext cx="3047206" cy="1714500"/>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26C7A2CC-1DC5-B8A9-4418-D497FCE24614}"/>
                  </a:ext>
                </a:extLst>
              </p:cNvPr>
              <p:cNvPicPr>
                <a:picLocks noGrp="1" noRot="1" noChangeAspect="1" noMove="1" noResize="1" noEditPoints="1" noAdjustHandles="1" noChangeArrowheads="1" noChangeShapeType="1"/>
              </p:cNvPicPr>
              <p:nvPr/>
            </p:nvPicPr>
            <p:blipFill>
              <a:blip r:embed="rId10"/>
              <a:stretch>
                <a:fillRect/>
              </a:stretch>
            </p:blipFill>
            <p:spPr>
              <a:xfrm>
                <a:off x="6500192" y="-2194782"/>
                <a:ext cx="3047206"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836558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362D9-C5D1-2883-BF0C-89AA947CE644}"/>
            </a:ext>
          </a:extLst>
        </p:cNvPr>
        <p:cNvGrpSpPr/>
        <p:nvPr/>
      </p:nvGrpSpPr>
      <p:grpSpPr>
        <a:xfrm>
          <a:off x="0" y="0"/>
          <a:ext cx="0" cy="0"/>
          <a:chOff x="0" y="0"/>
          <a:chExt cx="0" cy="0"/>
        </a:xfrm>
      </p:grpSpPr>
      <p:pic>
        <p:nvPicPr>
          <p:cNvPr id="3" name="Picture 2">
            <a:hlinkClick r:id="rId2" action="ppaction://hlinksldjump"/>
            <a:extLst>
              <a:ext uri="{FF2B5EF4-FFF2-40B4-BE49-F238E27FC236}">
                <a16:creationId xmlns:a16="http://schemas.microsoft.com/office/drawing/2014/main" id="{50965463-E40C-B3C5-764D-9660DA8DF6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26105"/>
            <a:ext cx="12188825" cy="6405538"/>
          </a:xfrm>
          <a:prstGeom prst="rect">
            <a:avLst/>
          </a:prstGeom>
          <a:noFill/>
        </p:spPr>
      </p:pic>
    </p:spTree>
    <p:extLst>
      <p:ext uri="{BB962C8B-B14F-4D97-AF65-F5344CB8AC3E}">
        <p14:creationId xmlns:p14="http://schemas.microsoft.com/office/powerpoint/2010/main" val="1375812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EBADA-08F5-98BA-62EC-FBF73423A766}"/>
            </a:ext>
          </a:extLst>
        </p:cNvPr>
        <p:cNvGrpSpPr/>
        <p:nvPr/>
      </p:nvGrpSpPr>
      <p:grpSpPr>
        <a:xfrm>
          <a:off x="0" y="0"/>
          <a:ext cx="0" cy="0"/>
          <a:chOff x="0" y="0"/>
          <a:chExt cx="0" cy="0"/>
        </a:xfrm>
      </p:grpSpPr>
      <p:pic>
        <p:nvPicPr>
          <p:cNvPr id="3" name="Picture 2">
            <a:hlinkClick r:id="rId2" action="ppaction://hlinksldjump"/>
            <a:extLst>
              <a:ext uri="{FF2B5EF4-FFF2-40B4-BE49-F238E27FC236}">
                <a16:creationId xmlns:a16="http://schemas.microsoft.com/office/drawing/2014/main" id="{E585D871-061F-2315-ED10-BD6BC5EA82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417862"/>
            <a:ext cx="12197252" cy="6026452"/>
          </a:xfrm>
          <a:prstGeom prst="rect">
            <a:avLst/>
          </a:prstGeom>
          <a:noFill/>
        </p:spPr>
      </p:pic>
    </p:spTree>
    <p:extLst>
      <p:ext uri="{BB962C8B-B14F-4D97-AF65-F5344CB8AC3E}">
        <p14:creationId xmlns:p14="http://schemas.microsoft.com/office/powerpoint/2010/main" val="41619341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106D52-5A6D-8265-F6B0-2AF4C78342C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5D57A8C-39CE-66AB-9B43-A34580DB7CB5}"/>
              </a:ext>
            </a:extLst>
          </p:cNvPr>
          <p:cNvPicPr>
            <a:picLocks noChangeAspect="1"/>
          </p:cNvPicPr>
          <p:nvPr/>
        </p:nvPicPr>
        <p:blipFill>
          <a:blip r:embed="rId3"/>
          <a:stretch>
            <a:fillRect/>
          </a:stretch>
        </p:blipFill>
        <p:spPr>
          <a:xfrm>
            <a:off x="1053853" y="1157960"/>
            <a:ext cx="10081120" cy="4910479"/>
          </a:xfrm>
          <a:prstGeom prst="rect">
            <a:avLst/>
          </a:prstGeom>
        </p:spPr>
      </p:pic>
      <p:sp>
        <p:nvSpPr>
          <p:cNvPr id="2" name="Title 1">
            <a:extLst>
              <a:ext uri="{FF2B5EF4-FFF2-40B4-BE49-F238E27FC236}">
                <a16:creationId xmlns:a16="http://schemas.microsoft.com/office/drawing/2014/main" id="{6AE0DBE1-DADE-C581-E571-D354B7DB23B9}"/>
              </a:ext>
            </a:extLst>
          </p:cNvPr>
          <p:cNvSpPr>
            <a:spLocks noGrp="1"/>
          </p:cNvSpPr>
          <p:nvPr>
            <p:ph type="title"/>
          </p:nvPr>
        </p:nvSpPr>
        <p:spPr>
          <a:xfrm>
            <a:off x="261774" y="274639"/>
            <a:ext cx="11737291" cy="711081"/>
          </a:xfrm>
        </p:spPr>
        <p:txBody>
          <a:bodyPr/>
          <a:lstStyle/>
          <a:p>
            <a:pPr algn="ct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TESTS DE RACINE UNITAIRE </a:t>
            </a:r>
            <a:r>
              <a:rPr lang="en-IN" b="1" dirty="0">
                <a:solidFill>
                  <a:srgbClr val="FFC000"/>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23" name="Slide Number Placeholder 22">
            <a:extLst>
              <a:ext uri="{FF2B5EF4-FFF2-40B4-BE49-F238E27FC236}">
                <a16:creationId xmlns:a16="http://schemas.microsoft.com/office/drawing/2014/main" id="{F53A17CD-9569-0CA4-80D2-28028D43BE0D}"/>
              </a:ext>
            </a:extLst>
          </p:cNvPr>
          <p:cNvSpPr>
            <a:spLocks noGrp="1"/>
          </p:cNvSpPr>
          <p:nvPr>
            <p:ph type="sldNum" sz="quarter" idx="12"/>
          </p:nvPr>
        </p:nvSpPr>
        <p:spPr/>
        <p:txBody>
          <a:bodyPr/>
          <a:lstStyle/>
          <a:p>
            <a:fld id="{96E69268-9C8B-4EBF-A9EE-DC5DC2D48DC3}" type="slidenum">
              <a:rPr lang="en-US" smtClean="0"/>
              <a:pPr/>
              <a:t>49</a:t>
            </a:fld>
            <a:endParaRPr lang="en-US" dirty="0"/>
          </a:p>
        </p:txBody>
      </p:sp>
    </p:spTree>
    <p:extLst>
      <p:ext uri="{BB962C8B-B14F-4D97-AF65-F5344CB8AC3E}">
        <p14:creationId xmlns:p14="http://schemas.microsoft.com/office/powerpoint/2010/main" val="2931735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609441" y="274639"/>
            <a:ext cx="10969943" cy="711081"/>
          </a:xfrm>
        </p:spPr>
        <p:txBody>
          <a:bodyPr/>
          <a:lstStyle/>
          <a:p>
            <a:pPr algn="ctr"/>
            <a:r>
              <a:rPr lang="en-IN"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Remerciements</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smtClean="0"/>
              <a:pPr/>
              <a:t>5</a:t>
            </a:fld>
            <a:endParaRPr lang="en-US" dirty="0"/>
          </a:p>
        </p:txBody>
      </p:sp>
      <p:cxnSp>
        <p:nvCxnSpPr>
          <p:cNvPr id="4" name="Straight Connector 3">
            <a:extLst>
              <a:ext uri="{FF2B5EF4-FFF2-40B4-BE49-F238E27FC236}">
                <a16:creationId xmlns:a16="http://schemas.microsoft.com/office/drawing/2014/main" id="{BA2EDE0A-36B6-4E33-BA8D-E397FDD05AAD}"/>
              </a:ext>
            </a:extLst>
          </p:cNvPr>
          <p:cNvCxnSpPr/>
          <p:nvPr/>
        </p:nvCxnSpPr>
        <p:spPr>
          <a:xfrm>
            <a:off x="4150196" y="2348880"/>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9A36003D-F632-4F33-8040-DDECA7AEB334}"/>
              </a:ext>
            </a:extLst>
          </p:cNvPr>
          <p:cNvSpPr/>
          <p:nvPr/>
        </p:nvSpPr>
        <p:spPr>
          <a:xfrm>
            <a:off x="838686" y="1385456"/>
            <a:ext cx="2759054" cy="48490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Open Sans" panose="020B0606030504020204" pitchFamily="34" charset="0"/>
                <a:ea typeface="Open Sans" panose="020B0606030504020204" pitchFamily="34" charset="0"/>
                <a:cs typeface="Open Sans" panose="020B0606030504020204" pitchFamily="34" charset="0"/>
              </a:rPr>
              <a:t>Aux </a:t>
            </a:r>
            <a:r>
              <a:rPr lang="en-IN" sz="1800" dirty="0" err="1">
                <a:latin typeface="Open Sans" panose="020B0606030504020204" pitchFamily="34" charset="0"/>
                <a:ea typeface="Open Sans" panose="020B0606030504020204" pitchFamily="34" charset="0"/>
                <a:cs typeface="Open Sans" panose="020B0606030504020204" pitchFamily="34" charset="0"/>
              </a:rPr>
              <a:t>Professeurs</a:t>
            </a: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Rectangle: Rounded Corners 36">
            <a:extLst>
              <a:ext uri="{FF2B5EF4-FFF2-40B4-BE49-F238E27FC236}">
                <a16:creationId xmlns:a16="http://schemas.microsoft.com/office/drawing/2014/main" id="{1B0E0F80-62FE-4451-BAA5-EBC545793DE1}"/>
              </a:ext>
            </a:extLst>
          </p:cNvPr>
          <p:cNvSpPr/>
          <p:nvPr/>
        </p:nvSpPr>
        <p:spPr>
          <a:xfrm>
            <a:off x="8723727" y="1385456"/>
            <a:ext cx="2843293" cy="48490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Open Sans" panose="020B0606030504020204" pitchFamily="34" charset="0"/>
                <a:ea typeface="Open Sans" panose="020B0606030504020204" pitchFamily="34" charset="0"/>
                <a:cs typeface="Open Sans" panose="020B0606030504020204" pitchFamily="34" charset="0"/>
              </a:rPr>
              <a:t>Aux </a:t>
            </a:r>
            <a:r>
              <a:rPr lang="en-IN" sz="1800" dirty="0" err="1">
                <a:latin typeface="Open Sans" panose="020B0606030504020204" pitchFamily="34" charset="0"/>
                <a:ea typeface="Open Sans" panose="020B0606030504020204" pitchFamily="34" charset="0"/>
                <a:cs typeface="Open Sans" panose="020B0606030504020204" pitchFamily="34" charset="0"/>
              </a:rPr>
              <a:t>Compagnons</a:t>
            </a: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Rectangle 37">
            <a:extLst>
              <a:ext uri="{FF2B5EF4-FFF2-40B4-BE49-F238E27FC236}">
                <a16:creationId xmlns:a16="http://schemas.microsoft.com/office/drawing/2014/main" id="{BD5859B0-5D96-491A-A05B-64F69D41E118}"/>
              </a:ext>
            </a:extLst>
          </p:cNvPr>
          <p:cNvSpPr/>
          <p:nvPr/>
        </p:nvSpPr>
        <p:spPr>
          <a:xfrm>
            <a:off x="790286" y="2253822"/>
            <a:ext cx="2855854" cy="3139321"/>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tx1">
                    <a:lumMod val="50000"/>
                    <a:lumOff val="50000"/>
                  </a:schemeClr>
                </a:solidFill>
              </a:rPr>
              <a:t>Roseman ASPILAIRE, PhD</a:t>
            </a:r>
          </a:p>
          <a:p>
            <a:pPr marL="285750" indent="-285750">
              <a:buFont typeface="Arial" panose="020B0604020202020204" pitchFamily="34" charset="0"/>
              <a:buChar char="•"/>
            </a:pPr>
            <a:r>
              <a:rPr lang="en-US" sz="1800" dirty="0">
                <a:solidFill>
                  <a:schemeClr val="tx1">
                    <a:lumMod val="50000"/>
                    <a:lumOff val="50000"/>
                  </a:schemeClr>
                </a:solidFill>
              </a:rPr>
              <a:t>Septimus W. PIERRE, MSc</a:t>
            </a:r>
          </a:p>
          <a:p>
            <a:pPr marL="285750" indent="-285750">
              <a:buFont typeface="Arial" panose="020B0604020202020204" pitchFamily="34" charset="0"/>
              <a:buChar char="•"/>
            </a:pPr>
            <a:r>
              <a:rPr lang="en-US" sz="1800" dirty="0">
                <a:solidFill>
                  <a:schemeClr val="tx1">
                    <a:lumMod val="50000"/>
                    <a:lumOff val="50000"/>
                  </a:schemeClr>
                </a:solidFill>
              </a:rPr>
              <a:t>Mathias LAUREUS, PhD</a:t>
            </a:r>
          </a:p>
          <a:p>
            <a:pPr marL="285750" indent="-285750">
              <a:buFont typeface="Arial" panose="020B0604020202020204" pitchFamily="34" charset="0"/>
              <a:buChar char="•"/>
            </a:pPr>
            <a:r>
              <a:rPr lang="en-US" sz="1800" dirty="0">
                <a:solidFill>
                  <a:schemeClr val="tx1">
                    <a:lumMod val="50000"/>
                    <a:lumOff val="50000"/>
                  </a:schemeClr>
                </a:solidFill>
              </a:rPr>
              <a:t>Dagobert ELISEE, PhD</a:t>
            </a:r>
          </a:p>
          <a:p>
            <a:pPr marL="285750" indent="-285750">
              <a:buFont typeface="Arial" panose="020B0604020202020204" pitchFamily="34" charset="0"/>
              <a:buChar char="•"/>
            </a:pPr>
            <a:r>
              <a:rPr lang="en-US" sz="1800" dirty="0" err="1">
                <a:solidFill>
                  <a:schemeClr val="tx1">
                    <a:lumMod val="50000"/>
                    <a:lumOff val="50000"/>
                  </a:schemeClr>
                </a:solidFill>
              </a:rPr>
              <a:t>Othale</a:t>
            </a:r>
            <a:r>
              <a:rPr lang="en-US" sz="1800" dirty="0">
                <a:solidFill>
                  <a:schemeClr val="tx1">
                    <a:lumMod val="50000"/>
                    <a:lumOff val="50000"/>
                  </a:schemeClr>
                </a:solidFill>
              </a:rPr>
              <a:t> BLANC, PhD</a:t>
            </a:r>
          </a:p>
          <a:p>
            <a:pPr marL="285750" indent="-285750">
              <a:buFont typeface="Arial" panose="020B0604020202020204" pitchFamily="34" charset="0"/>
              <a:buChar char="•"/>
            </a:pPr>
            <a:r>
              <a:rPr lang="en-US" sz="1800" dirty="0">
                <a:solidFill>
                  <a:schemeClr val="tx1">
                    <a:lumMod val="50000"/>
                    <a:lumOff val="50000"/>
                  </a:schemeClr>
                </a:solidFill>
              </a:rPr>
              <a:t>Justin LYBERAL, PhD</a:t>
            </a:r>
          </a:p>
          <a:p>
            <a:pPr marL="285750" indent="-285750">
              <a:buFont typeface="Arial" panose="020B0604020202020204" pitchFamily="34" charset="0"/>
              <a:buChar char="•"/>
            </a:pPr>
            <a:r>
              <a:rPr lang="en-US" sz="1800" dirty="0" err="1">
                <a:solidFill>
                  <a:schemeClr val="tx1">
                    <a:lumMod val="50000"/>
                    <a:lumOff val="50000"/>
                  </a:schemeClr>
                </a:solidFill>
              </a:rPr>
              <a:t>Hosval</a:t>
            </a:r>
            <a:r>
              <a:rPr lang="en-US" sz="1800" dirty="0">
                <a:solidFill>
                  <a:schemeClr val="tx1">
                    <a:lumMod val="50000"/>
                    <a:lumOff val="50000"/>
                  </a:schemeClr>
                </a:solidFill>
              </a:rPr>
              <a:t> TRISTANT, PhD</a:t>
            </a:r>
          </a:p>
          <a:p>
            <a:pPr marL="285750" indent="-285750">
              <a:buFont typeface="Arial" panose="020B0604020202020204" pitchFamily="34" charset="0"/>
              <a:buChar char="•"/>
            </a:pPr>
            <a:r>
              <a:rPr lang="en-US" sz="1800" dirty="0">
                <a:solidFill>
                  <a:schemeClr val="tx1">
                    <a:lumMod val="50000"/>
                    <a:lumOff val="50000"/>
                  </a:schemeClr>
                </a:solidFill>
              </a:rPr>
              <a:t>Jean-Baptiste ANTENORD, PhD</a:t>
            </a:r>
          </a:p>
          <a:p>
            <a:pPr marL="285750" indent="-285750">
              <a:buFont typeface="Arial" panose="020B0604020202020204" pitchFamily="34" charset="0"/>
              <a:buChar char="•"/>
            </a:pPr>
            <a:r>
              <a:rPr lang="en-US" sz="1800" dirty="0">
                <a:solidFill>
                  <a:schemeClr val="tx1">
                    <a:lumMod val="50000"/>
                    <a:lumOff val="50000"/>
                  </a:schemeClr>
                </a:solidFill>
              </a:rPr>
              <a:t>Carline DUVAL JOSEPH, PhD</a:t>
            </a:r>
          </a:p>
        </p:txBody>
      </p:sp>
      <p:sp>
        <p:nvSpPr>
          <p:cNvPr id="47" name="Rectangle 46">
            <a:extLst>
              <a:ext uri="{FF2B5EF4-FFF2-40B4-BE49-F238E27FC236}">
                <a16:creationId xmlns:a16="http://schemas.microsoft.com/office/drawing/2014/main" id="{AA112C82-B23E-4E94-A837-C15DB47AD746}"/>
              </a:ext>
            </a:extLst>
          </p:cNvPr>
          <p:cNvSpPr/>
          <p:nvPr/>
        </p:nvSpPr>
        <p:spPr>
          <a:xfrm>
            <a:off x="8551962" y="2253822"/>
            <a:ext cx="3375095" cy="3139321"/>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tx1">
                    <a:lumMod val="50000"/>
                    <a:lumOff val="50000"/>
                  </a:schemeClr>
                </a:solidFill>
              </a:rPr>
              <a:t>Davidson ADRIEN, MSc</a:t>
            </a:r>
          </a:p>
          <a:p>
            <a:pPr marL="285750" indent="-285750">
              <a:buFont typeface="Arial" panose="020B0604020202020204" pitchFamily="34" charset="0"/>
              <a:buChar char="•"/>
            </a:pPr>
            <a:r>
              <a:rPr lang="en-US" sz="1800" dirty="0">
                <a:solidFill>
                  <a:schemeClr val="tx1">
                    <a:lumMod val="50000"/>
                    <a:lumOff val="50000"/>
                  </a:schemeClr>
                </a:solidFill>
              </a:rPr>
              <a:t>Kurt Jonathan SAINT JEAN, DES Cand.</a:t>
            </a:r>
          </a:p>
          <a:p>
            <a:pPr marL="285750" indent="-285750">
              <a:buFont typeface="Arial" panose="020B0604020202020204" pitchFamily="34" charset="0"/>
              <a:buChar char="•"/>
            </a:pPr>
            <a:r>
              <a:rPr lang="en-US" sz="1800" dirty="0" err="1">
                <a:solidFill>
                  <a:schemeClr val="tx1">
                    <a:lumMod val="50000"/>
                    <a:lumOff val="50000"/>
                  </a:schemeClr>
                </a:solidFill>
              </a:rPr>
              <a:t>Chenet</a:t>
            </a:r>
            <a:r>
              <a:rPr lang="en-US" sz="1800" dirty="0">
                <a:solidFill>
                  <a:schemeClr val="tx1">
                    <a:lumMod val="50000"/>
                    <a:lumOff val="50000"/>
                  </a:schemeClr>
                </a:solidFill>
              </a:rPr>
              <a:t> INNELUS, </a:t>
            </a:r>
            <a:r>
              <a:rPr lang="en-US" sz="1800" dirty="0" err="1">
                <a:solidFill>
                  <a:schemeClr val="tx1">
                    <a:lumMod val="50000"/>
                    <a:lumOff val="50000"/>
                  </a:schemeClr>
                </a:solidFill>
              </a:rPr>
              <a:t>Lic</a:t>
            </a:r>
            <a:r>
              <a:rPr lang="en-US" sz="1800" dirty="0">
                <a:solidFill>
                  <a:schemeClr val="tx1">
                    <a:lumMod val="50000"/>
                    <a:lumOff val="50000"/>
                  </a:schemeClr>
                </a:solidFill>
              </a:rPr>
              <a:t>.</a:t>
            </a:r>
          </a:p>
          <a:p>
            <a:pPr marL="285750" indent="-285750">
              <a:buFont typeface="Arial" panose="020B0604020202020204" pitchFamily="34" charset="0"/>
              <a:buChar char="•"/>
            </a:pPr>
            <a:r>
              <a:rPr lang="en-US" sz="1800" dirty="0">
                <a:solidFill>
                  <a:schemeClr val="tx1">
                    <a:lumMod val="50000"/>
                    <a:lumOff val="50000"/>
                  </a:schemeClr>
                </a:solidFill>
              </a:rPr>
              <a:t>David RUBAN, </a:t>
            </a:r>
            <a:r>
              <a:rPr lang="en-US" sz="1800" dirty="0" err="1">
                <a:solidFill>
                  <a:schemeClr val="tx1">
                    <a:lumMod val="50000"/>
                    <a:lumOff val="50000"/>
                  </a:schemeClr>
                </a:solidFill>
              </a:rPr>
              <a:t>Lic</a:t>
            </a:r>
            <a:r>
              <a:rPr lang="en-US" sz="1800" dirty="0">
                <a:solidFill>
                  <a:schemeClr val="tx1">
                    <a:lumMod val="50000"/>
                    <a:lumOff val="50000"/>
                  </a:schemeClr>
                </a:solidFill>
              </a:rPr>
              <a:t>. Cand.</a:t>
            </a:r>
          </a:p>
          <a:p>
            <a:pPr marL="285750" indent="-285750">
              <a:buFont typeface="Arial" panose="020B0604020202020204" pitchFamily="34" charset="0"/>
              <a:buChar char="•"/>
            </a:pPr>
            <a:r>
              <a:rPr lang="en-US" sz="1800" dirty="0">
                <a:solidFill>
                  <a:schemeClr val="tx1">
                    <a:lumMod val="50000"/>
                    <a:lumOff val="50000"/>
                  </a:schemeClr>
                </a:solidFill>
              </a:rPr>
              <a:t>Manassé </a:t>
            </a:r>
            <a:r>
              <a:rPr lang="en-US" sz="1800" dirty="0" err="1">
                <a:solidFill>
                  <a:schemeClr val="tx1">
                    <a:lumMod val="50000"/>
                    <a:lumOff val="50000"/>
                  </a:schemeClr>
                </a:solidFill>
              </a:rPr>
              <a:t>Eliantus</a:t>
            </a:r>
            <a:r>
              <a:rPr lang="en-US" sz="1800" dirty="0">
                <a:solidFill>
                  <a:schemeClr val="tx1">
                    <a:lumMod val="50000"/>
                    <a:lumOff val="50000"/>
                  </a:schemeClr>
                </a:solidFill>
              </a:rPr>
              <a:t> MICHEL, MSc</a:t>
            </a:r>
          </a:p>
          <a:p>
            <a:pPr marL="285750" indent="-285750">
              <a:buFont typeface="Arial" panose="020B0604020202020204" pitchFamily="34" charset="0"/>
              <a:buChar char="•"/>
            </a:pPr>
            <a:r>
              <a:rPr lang="en-US" sz="1800" dirty="0" err="1">
                <a:solidFill>
                  <a:schemeClr val="tx1">
                    <a:lumMod val="50000"/>
                    <a:lumOff val="50000"/>
                  </a:schemeClr>
                </a:solidFill>
              </a:rPr>
              <a:t>Ludnear</a:t>
            </a:r>
            <a:r>
              <a:rPr lang="en-US" sz="1800" dirty="0">
                <a:solidFill>
                  <a:schemeClr val="tx1">
                    <a:lumMod val="50000"/>
                    <a:lumOff val="50000"/>
                  </a:schemeClr>
                </a:solidFill>
              </a:rPr>
              <a:t> Diane AUGUSTIN, MSc Cand.</a:t>
            </a:r>
          </a:p>
          <a:p>
            <a:pPr marL="285750" indent="-285750">
              <a:buFont typeface="Arial" panose="020B0604020202020204" pitchFamily="34" charset="0"/>
              <a:buChar char="•"/>
            </a:pPr>
            <a:r>
              <a:rPr lang="en-US" sz="1800" dirty="0">
                <a:solidFill>
                  <a:schemeClr val="tx1">
                    <a:lumMod val="50000"/>
                    <a:lumOff val="50000"/>
                  </a:schemeClr>
                </a:solidFill>
              </a:rPr>
              <a:t>Iverson ETIENNE, Lic. </a:t>
            </a:r>
          </a:p>
          <a:p>
            <a:pPr marL="285750" indent="-285750">
              <a:buFont typeface="Arial" panose="020B0604020202020204" pitchFamily="34" charset="0"/>
              <a:buChar char="•"/>
            </a:pPr>
            <a:r>
              <a:rPr lang="en-US" sz="1800" dirty="0" err="1">
                <a:solidFill>
                  <a:schemeClr val="tx1">
                    <a:lumMod val="50000"/>
                    <a:lumOff val="50000"/>
                  </a:schemeClr>
                </a:solidFill>
              </a:rPr>
              <a:t>Vilmarson</a:t>
            </a:r>
            <a:r>
              <a:rPr lang="en-US" sz="1800" dirty="0">
                <a:solidFill>
                  <a:schemeClr val="tx1">
                    <a:lumMod val="50000"/>
                    <a:lumOff val="50000"/>
                  </a:schemeClr>
                </a:solidFill>
              </a:rPr>
              <a:t> JULES, Lic. Cand.</a:t>
            </a:r>
          </a:p>
          <a:p>
            <a:pPr marL="285750" indent="-285750">
              <a:buFont typeface="Arial" panose="020B0604020202020204" pitchFamily="34" charset="0"/>
              <a:buChar char="•"/>
            </a:pPr>
            <a:r>
              <a:rPr lang="en-US" sz="1800" dirty="0">
                <a:solidFill>
                  <a:schemeClr val="tx1">
                    <a:lumMod val="50000"/>
                    <a:lumOff val="50000"/>
                  </a:schemeClr>
                </a:solidFill>
              </a:rPr>
              <a:t>Richardson BOURSIQUOT, Ing.</a:t>
            </a:r>
          </a:p>
        </p:txBody>
      </p:sp>
      <p:cxnSp>
        <p:nvCxnSpPr>
          <p:cNvPr id="3" name="Straight Connector 2">
            <a:extLst>
              <a:ext uri="{FF2B5EF4-FFF2-40B4-BE49-F238E27FC236}">
                <a16:creationId xmlns:a16="http://schemas.microsoft.com/office/drawing/2014/main" id="{4C59563F-EABB-C0D2-A8BE-219BE7B59716}"/>
              </a:ext>
            </a:extLst>
          </p:cNvPr>
          <p:cNvCxnSpPr/>
          <p:nvPr/>
        </p:nvCxnSpPr>
        <p:spPr>
          <a:xfrm>
            <a:off x="8038628" y="2348880"/>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E0B73E9B-CC47-8DBB-1530-70E160139926}"/>
              </a:ext>
            </a:extLst>
          </p:cNvPr>
          <p:cNvSpPr/>
          <p:nvPr/>
        </p:nvSpPr>
        <p:spPr>
          <a:xfrm>
            <a:off x="4693371" y="1385456"/>
            <a:ext cx="2843293" cy="48490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Open Sans" panose="020B0606030504020204" pitchFamily="34" charset="0"/>
                <a:ea typeface="Open Sans" panose="020B0606030504020204" pitchFamily="34" charset="0"/>
                <a:cs typeface="Open Sans" panose="020B0606030504020204" pitchFamily="34" charset="0"/>
              </a:rPr>
              <a:t>Aux Mentors et </a:t>
            </a:r>
            <a:r>
              <a:rPr lang="en-IN" sz="1800" dirty="0" err="1">
                <a:latin typeface="Open Sans" panose="020B0606030504020204" pitchFamily="34" charset="0"/>
                <a:ea typeface="Open Sans" panose="020B0606030504020204" pitchFamily="34" charset="0"/>
                <a:cs typeface="Open Sans" panose="020B0606030504020204" pitchFamily="34" charset="0"/>
              </a:rPr>
              <a:t>Ainés</a:t>
            </a: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66A0BF51-4CEF-5444-407A-AE34D15FE133}"/>
              </a:ext>
            </a:extLst>
          </p:cNvPr>
          <p:cNvSpPr/>
          <p:nvPr/>
        </p:nvSpPr>
        <p:spPr>
          <a:xfrm>
            <a:off x="4654252" y="2263648"/>
            <a:ext cx="2952324" cy="286232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tx1">
                    <a:lumMod val="50000"/>
                    <a:lumOff val="50000"/>
                  </a:schemeClr>
                </a:solidFill>
              </a:rPr>
              <a:t>Francis TURNIER, MSc</a:t>
            </a:r>
          </a:p>
          <a:p>
            <a:pPr marL="285750" indent="-285750">
              <a:buFont typeface="Arial" panose="020B0604020202020204" pitchFamily="34" charset="0"/>
              <a:buChar char="•"/>
            </a:pPr>
            <a:r>
              <a:rPr lang="en-US" sz="1800" dirty="0" err="1">
                <a:solidFill>
                  <a:schemeClr val="tx1">
                    <a:lumMod val="50000"/>
                    <a:lumOff val="50000"/>
                  </a:schemeClr>
                </a:solidFill>
              </a:rPr>
              <a:t>Castelline</a:t>
            </a:r>
            <a:r>
              <a:rPr lang="en-US" sz="1800" dirty="0">
                <a:solidFill>
                  <a:schemeClr val="tx1">
                    <a:lumMod val="50000"/>
                    <a:lumOff val="50000"/>
                  </a:schemeClr>
                </a:solidFill>
              </a:rPr>
              <a:t> TILUS, MA</a:t>
            </a:r>
          </a:p>
          <a:p>
            <a:pPr marL="285750" indent="-285750">
              <a:buFont typeface="Arial" panose="020B0604020202020204" pitchFamily="34" charset="0"/>
              <a:buChar char="•"/>
            </a:pPr>
            <a:r>
              <a:rPr lang="en-US" sz="1800" dirty="0">
                <a:solidFill>
                  <a:schemeClr val="tx1">
                    <a:lumMod val="50000"/>
                    <a:lumOff val="50000"/>
                  </a:schemeClr>
                </a:solidFill>
              </a:rPr>
              <a:t>Morgan A. MENDIS, MSc</a:t>
            </a:r>
          </a:p>
          <a:p>
            <a:pPr marL="285750" indent="-285750">
              <a:buFont typeface="Arial" panose="020B0604020202020204" pitchFamily="34" charset="0"/>
              <a:buChar char="•"/>
            </a:pPr>
            <a:r>
              <a:rPr lang="en-US" sz="1800" dirty="0">
                <a:solidFill>
                  <a:schemeClr val="tx1">
                    <a:lumMod val="50000"/>
                    <a:lumOff val="50000"/>
                  </a:schemeClr>
                </a:solidFill>
              </a:rPr>
              <a:t>Woodley GENEUS, PhD</a:t>
            </a:r>
          </a:p>
          <a:p>
            <a:pPr marL="285750" indent="-285750">
              <a:buFont typeface="Arial" panose="020B0604020202020204" pitchFamily="34" charset="0"/>
              <a:buChar char="•"/>
            </a:pPr>
            <a:r>
              <a:rPr lang="en-US" sz="1800" dirty="0">
                <a:solidFill>
                  <a:schemeClr val="tx1">
                    <a:lumMod val="50000"/>
                    <a:lumOff val="50000"/>
                  </a:schemeClr>
                </a:solidFill>
              </a:rPr>
              <a:t>Léonard VILBRUN, PhD</a:t>
            </a:r>
          </a:p>
          <a:p>
            <a:pPr marL="285750" indent="-285750">
              <a:buFont typeface="Arial" panose="020B0604020202020204" pitchFamily="34" charset="0"/>
              <a:buChar char="•"/>
            </a:pPr>
            <a:r>
              <a:rPr lang="en-US" sz="1800" dirty="0">
                <a:solidFill>
                  <a:schemeClr val="tx1">
                    <a:lumMod val="50000"/>
                    <a:lumOff val="50000"/>
                  </a:schemeClr>
                </a:solidFill>
              </a:rPr>
              <a:t>Pierre Hugues HENRI, MBA</a:t>
            </a:r>
          </a:p>
          <a:p>
            <a:pPr marL="285750" indent="-285750">
              <a:buFont typeface="Arial" panose="020B0604020202020204" pitchFamily="34" charset="0"/>
              <a:buChar char="•"/>
            </a:pPr>
            <a:r>
              <a:rPr lang="en-US" sz="1800" dirty="0">
                <a:solidFill>
                  <a:schemeClr val="tx1">
                    <a:lumMod val="50000"/>
                    <a:lumOff val="50000"/>
                  </a:schemeClr>
                </a:solidFill>
              </a:rPr>
              <a:t>Dave Will JEAN LOUIS, MSc</a:t>
            </a:r>
          </a:p>
          <a:p>
            <a:pPr marL="285750" indent="-285750">
              <a:buFont typeface="Arial" panose="020B0604020202020204" pitchFamily="34" charset="0"/>
              <a:buChar char="•"/>
            </a:pPr>
            <a:r>
              <a:rPr lang="en-US" sz="1800" dirty="0">
                <a:solidFill>
                  <a:schemeClr val="tx1">
                    <a:lumMod val="50000"/>
                    <a:lumOff val="50000"/>
                  </a:schemeClr>
                </a:solidFill>
              </a:rPr>
              <a:t>Emmanuel PERALTE, MSc</a:t>
            </a:r>
          </a:p>
        </p:txBody>
      </p:sp>
      <p:sp>
        <p:nvSpPr>
          <p:cNvPr id="11" name="Rectangle 10">
            <a:extLst>
              <a:ext uri="{FF2B5EF4-FFF2-40B4-BE49-F238E27FC236}">
                <a16:creationId xmlns:a16="http://schemas.microsoft.com/office/drawing/2014/main" id="{0CF7650F-C39F-FAA4-E5F6-F524AA14883E}"/>
              </a:ext>
            </a:extLst>
          </p:cNvPr>
          <p:cNvSpPr/>
          <p:nvPr/>
        </p:nvSpPr>
        <p:spPr>
          <a:xfrm>
            <a:off x="706046" y="5437673"/>
            <a:ext cx="2940094" cy="1015663"/>
          </a:xfrm>
          <a:prstGeom prst="rect">
            <a:avLst/>
          </a:prstGeom>
        </p:spPr>
        <p:txBody>
          <a:bodyPr wrap="square">
            <a:spAutoFit/>
          </a:bodyPr>
          <a:lstStyle/>
          <a:p>
            <a:pPr algn="ctr" fontAlgn="base"/>
            <a:r>
              <a:rPr lang="en-US" sz="12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Chaque</a:t>
            </a:r>
            <a:r>
              <a:rPr lang="en-US" sz="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autre</a:t>
            </a:r>
            <a:r>
              <a:rPr lang="en-US" sz="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membre</a:t>
            </a:r>
            <a:r>
              <a:rPr lang="en-US" sz="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du Corps </a:t>
            </a:r>
            <a:r>
              <a:rPr lang="en-US" sz="12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Professoral</a:t>
            </a:r>
            <a:r>
              <a:rPr lang="en-US" sz="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du CTPEA </a:t>
            </a:r>
            <a:r>
              <a:rPr lang="en-US" sz="12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ayant</a:t>
            </a:r>
            <a:r>
              <a:rPr lang="en-US" sz="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dispensé</a:t>
            </a:r>
            <a:r>
              <a:rPr lang="en-US" sz="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des </a:t>
            </a:r>
            <a:r>
              <a:rPr lang="en-US" sz="12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cours</a:t>
            </a:r>
            <a:r>
              <a:rPr lang="en-US" sz="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pour moi entre 2014 et 2018 </a:t>
            </a:r>
            <a:r>
              <a:rPr lang="en-US" sz="12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ou</a:t>
            </a:r>
            <a:r>
              <a:rPr lang="en-US" sz="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m’ayant</a:t>
            </a:r>
            <a:r>
              <a:rPr lang="en-US" sz="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prodigué</a:t>
            </a:r>
            <a:r>
              <a:rPr lang="en-US" sz="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conseils et directions.</a:t>
            </a:r>
            <a:endParaRPr lang="en-IN" sz="12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073EDF6-5805-490E-4E3E-B78A928EB8BB}"/>
              </a:ext>
            </a:extLst>
          </p:cNvPr>
          <p:cNvSpPr/>
          <p:nvPr/>
        </p:nvSpPr>
        <p:spPr>
          <a:xfrm>
            <a:off x="8551958" y="5661248"/>
            <a:ext cx="3375096" cy="738664"/>
          </a:xfrm>
          <a:prstGeom prst="rect">
            <a:avLst/>
          </a:prstGeom>
        </p:spPr>
        <p:txBody>
          <a:bodyPr wrap="square">
            <a:spAutoFit/>
          </a:bodyPr>
          <a:lstStyle/>
          <a:p>
            <a:pPr algn="ctr" fontAlgn="base"/>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Tout.e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autre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ami.e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m’ayant</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encouragé</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supporté</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ou</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conseillé</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tout au long de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périple</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aux multiples </a:t>
            </a:r>
            <a:r>
              <a:rPr lang="en-US" sz="14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défis</a:t>
            </a:r>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65583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D00AFB-2787-D111-E051-9B80A89785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D5AB83-0159-1D99-D70A-3CED1C481426}"/>
              </a:ext>
            </a:extLst>
          </p:cNvPr>
          <p:cNvSpPr>
            <a:spLocks noGrp="1"/>
          </p:cNvSpPr>
          <p:nvPr>
            <p:ph type="title"/>
          </p:nvPr>
        </p:nvSpPr>
        <p:spPr/>
        <p:txBody>
          <a:bodyPr/>
          <a:lstStyle/>
          <a:p>
            <a:pPr algn="ct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TYPE DE MODELE A ESTIMER </a:t>
            </a:r>
            <a:r>
              <a:rPr lang="en-IN" b="1" dirty="0">
                <a:solidFill>
                  <a:srgbClr val="FFC000"/>
                </a:solidFill>
                <a:latin typeface="Open Sans" panose="020B0606030504020204" pitchFamily="34" charset="0"/>
                <a:ea typeface="Open Sans" panose="020B0606030504020204" pitchFamily="34" charset="0"/>
                <a:cs typeface="Open Sans" panose="020B0606030504020204" pitchFamily="34" charset="0"/>
              </a:rPr>
              <a:t>: </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VAR(p)</a:t>
            </a:r>
          </a:p>
        </p:txBody>
      </p:sp>
      <p:sp>
        <p:nvSpPr>
          <p:cNvPr id="3" name="Rectangle 2">
            <a:extLst>
              <a:ext uri="{FF2B5EF4-FFF2-40B4-BE49-F238E27FC236}">
                <a16:creationId xmlns:a16="http://schemas.microsoft.com/office/drawing/2014/main" id="{206111C4-B578-9AB0-1801-6226918FD13B}"/>
              </a:ext>
            </a:extLst>
          </p:cNvPr>
          <p:cNvSpPr/>
          <p:nvPr/>
        </p:nvSpPr>
        <p:spPr>
          <a:xfrm>
            <a:off x="1893510" y="1846879"/>
            <a:ext cx="1343278" cy="13162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9" name="Rectangle 8">
            <a:extLst>
              <a:ext uri="{FF2B5EF4-FFF2-40B4-BE49-F238E27FC236}">
                <a16:creationId xmlns:a16="http://schemas.microsoft.com/office/drawing/2014/main" id="{4C0DB098-480B-28D7-3B5F-9B12A3FF1C91}"/>
              </a:ext>
            </a:extLst>
          </p:cNvPr>
          <p:cNvSpPr/>
          <p:nvPr/>
        </p:nvSpPr>
        <p:spPr>
          <a:xfrm>
            <a:off x="1196264" y="3791169"/>
            <a:ext cx="2737770" cy="400110"/>
          </a:xfrm>
          <a:prstGeom prst="rect">
            <a:avLst/>
          </a:prstGeom>
        </p:spPr>
        <p:txBody>
          <a:bodyPr wrap="square">
            <a:spAutoFit/>
          </a:bodyPr>
          <a:lstStyle/>
          <a:p>
            <a:pPr algn="ctr" fontAlgn="base"/>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Prémisse</a:t>
            </a:r>
            <a:endParaRPr lang="en-IN" sz="2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02F3F57-E06F-013E-3A57-51939E423762}"/>
              </a:ext>
            </a:extLst>
          </p:cNvPr>
          <p:cNvSpPr/>
          <p:nvPr/>
        </p:nvSpPr>
        <p:spPr>
          <a:xfrm>
            <a:off x="1196264" y="4367741"/>
            <a:ext cx="2737770" cy="1815882"/>
          </a:xfrm>
          <a:prstGeom prst="rect">
            <a:avLst/>
          </a:prstGeom>
        </p:spPr>
        <p:txBody>
          <a:bodyPr wrap="square">
            <a:spAutoFit/>
          </a:bodyPr>
          <a:lstStyle/>
          <a:p>
            <a:pPr algn="ctr" fontAlgn="base"/>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Il a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été</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démontré</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que</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toutes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les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séries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sont</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stationnaires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à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niveau</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p>
          <a:p>
            <a:pPr algn="ctr" fontAlgn="base"/>
            <a:endPar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algn="ctr" fontAlgn="base"/>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Elles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sont</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I(0)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selon</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au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moins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2 tests sur 3 dans 4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cas</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sur 5</a:t>
            </a:r>
            <a:endParaRPr lang="en-IN"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B0BE3F8-E300-A044-9F63-79E4347C5C54}"/>
              </a:ext>
            </a:extLst>
          </p:cNvPr>
          <p:cNvSpPr/>
          <p:nvPr/>
        </p:nvSpPr>
        <p:spPr>
          <a:xfrm>
            <a:off x="5422773" y="1846879"/>
            <a:ext cx="1343278" cy="13162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anose="020B0606030504020204" pitchFamily="34" charset="0"/>
                <a:ea typeface="Open Sans" panose="020B0606030504020204" pitchFamily="34" charset="0"/>
                <a:cs typeface="Open Sans" panose="020B0606030504020204" pitchFamily="34" charset="0"/>
              </a:rPr>
              <a:t>02</a:t>
            </a:r>
          </a:p>
        </p:txBody>
      </p:sp>
      <p:sp>
        <p:nvSpPr>
          <p:cNvPr id="15" name="Rectangle 14">
            <a:extLst>
              <a:ext uri="{FF2B5EF4-FFF2-40B4-BE49-F238E27FC236}">
                <a16:creationId xmlns:a16="http://schemas.microsoft.com/office/drawing/2014/main" id="{121655FA-3D0B-B56B-496E-E397F20F350F}"/>
              </a:ext>
            </a:extLst>
          </p:cNvPr>
          <p:cNvSpPr/>
          <p:nvPr/>
        </p:nvSpPr>
        <p:spPr>
          <a:xfrm>
            <a:off x="4725527" y="3791169"/>
            <a:ext cx="2737770" cy="400110"/>
          </a:xfrm>
          <a:prstGeom prst="rect">
            <a:avLst/>
          </a:prstGeom>
        </p:spPr>
        <p:txBody>
          <a:bodyPr wrap="square">
            <a:spAutoFit/>
          </a:bodyPr>
          <a:lstStyle/>
          <a:p>
            <a:pPr algn="ctr" fontAlgn="base"/>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Corollaire</a:t>
            </a:r>
            <a:endParaRPr lang="en-IN" sz="2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96D55BE3-EA68-B8D2-D075-4D7AC38A3C8C}"/>
              </a:ext>
            </a:extLst>
          </p:cNvPr>
          <p:cNvSpPr/>
          <p:nvPr/>
        </p:nvSpPr>
        <p:spPr>
          <a:xfrm>
            <a:off x="4725527" y="4367741"/>
            <a:ext cx="2737770" cy="1323439"/>
          </a:xfrm>
          <a:prstGeom prst="rect">
            <a:avLst/>
          </a:prstGeom>
        </p:spPr>
        <p:txBody>
          <a:bodyPr wrap="square">
            <a:spAutoFit/>
          </a:bodyPr>
          <a:lstStyle/>
          <a:p>
            <a:pPr algn="ctr" fontAlgn="base"/>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Il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n’y</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 pas de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possibilité</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de cointegration. </a:t>
            </a:r>
          </a:p>
          <a:p>
            <a:pPr algn="ctr" fontAlgn="base"/>
            <a:endPar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algn="ctr" fontAlgn="base"/>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Il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n’est</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donc</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pas necessaire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d’analyser</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la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cointégration</a:t>
            </a:r>
            <a:endParaRPr lang="en-IN"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4EC46F6-4293-589D-266E-79C0ADBAEE2D}"/>
              </a:ext>
            </a:extLst>
          </p:cNvPr>
          <p:cNvSpPr/>
          <p:nvPr/>
        </p:nvSpPr>
        <p:spPr>
          <a:xfrm>
            <a:off x="8952037" y="1846879"/>
            <a:ext cx="1343278" cy="13162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anose="020B0606030504020204" pitchFamily="34" charset="0"/>
                <a:ea typeface="Open Sans" panose="020B0606030504020204" pitchFamily="34" charset="0"/>
                <a:cs typeface="Open Sans" panose="020B0606030504020204" pitchFamily="34" charset="0"/>
              </a:rPr>
              <a:t>03</a:t>
            </a:r>
          </a:p>
        </p:txBody>
      </p:sp>
      <p:sp>
        <p:nvSpPr>
          <p:cNvPr id="17" name="Rectangle 16">
            <a:extLst>
              <a:ext uri="{FF2B5EF4-FFF2-40B4-BE49-F238E27FC236}">
                <a16:creationId xmlns:a16="http://schemas.microsoft.com/office/drawing/2014/main" id="{805D1B2A-C7D5-2DFA-14EF-76C9CAB95DCD}"/>
              </a:ext>
            </a:extLst>
          </p:cNvPr>
          <p:cNvSpPr/>
          <p:nvPr/>
        </p:nvSpPr>
        <p:spPr>
          <a:xfrm>
            <a:off x="8254791" y="3791169"/>
            <a:ext cx="2737770" cy="400110"/>
          </a:xfrm>
          <a:prstGeom prst="rect">
            <a:avLst/>
          </a:prstGeom>
        </p:spPr>
        <p:txBody>
          <a:bodyPr wrap="square">
            <a:spAutoFit/>
          </a:bodyPr>
          <a:lstStyle/>
          <a:p>
            <a:pPr algn="ctr" fontAlgn="base"/>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Conclusion</a:t>
            </a:r>
            <a:endParaRPr lang="en-IN" sz="2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A3E563C-DCB9-781E-3C6F-74F93037A9C8}"/>
              </a:ext>
            </a:extLst>
          </p:cNvPr>
          <p:cNvSpPr/>
          <p:nvPr/>
        </p:nvSpPr>
        <p:spPr>
          <a:xfrm>
            <a:off x="8254791" y="4367741"/>
            <a:ext cx="2737770" cy="1077218"/>
          </a:xfrm>
          <a:prstGeom prst="rect">
            <a:avLst/>
          </a:prstGeom>
        </p:spPr>
        <p:txBody>
          <a:bodyPr wrap="square">
            <a:spAutoFit/>
          </a:bodyPr>
          <a:lstStyle/>
          <a:p>
            <a:pPr algn="ctr" fontAlgn="base"/>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On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peut</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 priori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estimer</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un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modèle</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VAR simple à p retards, p </a:t>
            </a:r>
            <a:r>
              <a:rPr lang="en-US" sz="1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étant</a:t>
            </a:r>
            <a:r>
              <a:rPr lang="en-US" sz="1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à determiner.</a:t>
            </a:r>
            <a:endParaRPr lang="en-IN"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3" name="Slide Number Placeholder 22">
            <a:extLst>
              <a:ext uri="{FF2B5EF4-FFF2-40B4-BE49-F238E27FC236}">
                <a16:creationId xmlns:a16="http://schemas.microsoft.com/office/drawing/2014/main" id="{EC3A3340-3CDD-49A8-FFF7-3CEF779A74AA}"/>
              </a:ext>
            </a:extLst>
          </p:cNvPr>
          <p:cNvSpPr>
            <a:spLocks noGrp="1"/>
          </p:cNvSpPr>
          <p:nvPr>
            <p:ph type="sldNum" sz="quarter" idx="12"/>
          </p:nvPr>
        </p:nvSpPr>
        <p:spPr/>
        <p:txBody>
          <a:bodyPr/>
          <a:lstStyle/>
          <a:p>
            <a:fld id="{96E69268-9C8B-4EBF-A9EE-DC5DC2D48DC3}" type="slidenum">
              <a:rPr lang="en-US" smtClean="0"/>
              <a:pPr/>
              <a:t>50</a:t>
            </a:fld>
            <a:endParaRPr lang="en-US" dirty="0"/>
          </a:p>
        </p:txBody>
      </p:sp>
    </p:spTree>
    <p:extLst>
      <p:ext uri="{BB962C8B-B14F-4D97-AF65-F5344CB8AC3E}">
        <p14:creationId xmlns:p14="http://schemas.microsoft.com/office/powerpoint/2010/main" val="548432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0"/>
                    </a14:imgEffect>
                  </a14:imgLayer>
                </a14:imgProps>
              </a:ext>
            </a:extLst>
          </a:blip>
          <a:srcRect/>
          <a:stretch>
            <a:fillRect t="-39000" b="-4000"/>
          </a:stretch>
        </a:blipFill>
        <a:effectLst/>
      </p:bgPr>
    </p:bg>
    <p:spTree>
      <p:nvGrpSpPr>
        <p:cNvPr id="1" name="">
          <a:extLst>
            <a:ext uri="{FF2B5EF4-FFF2-40B4-BE49-F238E27FC236}">
              <a16:creationId xmlns:a16="http://schemas.microsoft.com/office/drawing/2014/main" id="{27EF80FC-6A10-1E27-CFB3-098D27E8E36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2C85F9A-E400-54D7-558E-54F1DA236C7B}"/>
              </a:ext>
            </a:extLst>
          </p:cNvPr>
          <p:cNvSpPr/>
          <p:nvPr/>
        </p:nvSpPr>
        <p:spPr>
          <a:xfrm>
            <a:off x="5590355" y="0"/>
            <a:ext cx="6598469" cy="6865034"/>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Oval 2">
            <a:extLst>
              <a:ext uri="{FF2B5EF4-FFF2-40B4-BE49-F238E27FC236}">
                <a16:creationId xmlns:a16="http://schemas.microsoft.com/office/drawing/2014/main" id="{8D3D0840-22A7-A034-31D0-D4ACC2032263}"/>
              </a:ext>
            </a:extLst>
          </p:cNvPr>
          <p:cNvSpPr/>
          <p:nvPr/>
        </p:nvSpPr>
        <p:spPr>
          <a:xfrm>
            <a:off x="5162502" y="764704"/>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18" name="Oval 17">
            <a:extLst>
              <a:ext uri="{FF2B5EF4-FFF2-40B4-BE49-F238E27FC236}">
                <a16:creationId xmlns:a16="http://schemas.microsoft.com/office/drawing/2014/main" id="{F5C2405A-8C60-2FCF-3403-856A06AA4B33}"/>
              </a:ext>
            </a:extLst>
          </p:cNvPr>
          <p:cNvSpPr/>
          <p:nvPr/>
        </p:nvSpPr>
        <p:spPr>
          <a:xfrm>
            <a:off x="5162502" y="1891375"/>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02</a:t>
            </a:r>
          </a:p>
        </p:txBody>
      </p:sp>
      <p:sp>
        <p:nvSpPr>
          <p:cNvPr id="19" name="Oval 18">
            <a:extLst>
              <a:ext uri="{FF2B5EF4-FFF2-40B4-BE49-F238E27FC236}">
                <a16:creationId xmlns:a16="http://schemas.microsoft.com/office/drawing/2014/main" id="{2D541B83-1854-01A8-6A02-9883B593AA3F}"/>
              </a:ext>
            </a:extLst>
          </p:cNvPr>
          <p:cNvSpPr/>
          <p:nvPr/>
        </p:nvSpPr>
        <p:spPr>
          <a:xfrm>
            <a:off x="5162502" y="3018046"/>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03</a:t>
            </a:r>
          </a:p>
        </p:txBody>
      </p:sp>
      <p:sp>
        <p:nvSpPr>
          <p:cNvPr id="22" name="Rectangle 21">
            <a:extLst>
              <a:ext uri="{FF2B5EF4-FFF2-40B4-BE49-F238E27FC236}">
                <a16:creationId xmlns:a16="http://schemas.microsoft.com/office/drawing/2014/main" id="{6D442709-F5D2-0007-95DD-23908608BC2B}"/>
              </a:ext>
            </a:extLst>
          </p:cNvPr>
          <p:cNvSpPr/>
          <p:nvPr/>
        </p:nvSpPr>
        <p:spPr>
          <a:xfrm>
            <a:off x="6454452" y="1052736"/>
            <a:ext cx="5400600" cy="338554"/>
          </a:xfrm>
          <a:prstGeom prst="rect">
            <a:avLst/>
          </a:prstGeom>
        </p:spPr>
        <p:txBody>
          <a:bodyPr wrap="square">
            <a:spAutoFit/>
          </a:bodyPr>
          <a:lstStyle/>
          <a:p>
            <a:pPr fontAlgn="base"/>
            <a:r>
              <a:rPr lang="en-US" sz="1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ANALYSE PREDICTIVE</a:t>
            </a:r>
            <a:endParaRPr lang="en-IN" sz="1600" spc="300"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D7EA2B4-BDA6-A5B1-41D1-59BD6FABA7EA}"/>
              </a:ext>
            </a:extLst>
          </p:cNvPr>
          <p:cNvSpPr/>
          <p:nvPr/>
        </p:nvSpPr>
        <p:spPr>
          <a:xfrm>
            <a:off x="6454452" y="2179407"/>
            <a:ext cx="4464496" cy="338554"/>
          </a:xfrm>
          <a:prstGeom prst="rect">
            <a:avLst/>
          </a:prstGeom>
        </p:spPr>
        <p:txBody>
          <a:bodyPr wrap="square">
            <a:spAutoFit/>
          </a:bodyPr>
          <a:lstStyle/>
          <a:p>
            <a:pPr fontAlgn="base"/>
            <a:r>
              <a:rPr lang="en-US" sz="1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ANALYSE PRESCRIPTIVE</a:t>
            </a:r>
            <a:endParaRPr lang="en-IN" sz="1600" spc="300"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95075AA0-5586-892B-F1B1-077826F1644C}"/>
              </a:ext>
            </a:extLst>
          </p:cNvPr>
          <p:cNvSpPr/>
          <p:nvPr/>
        </p:nvSpPr>
        <p:spPr>
          <a:xfrm>
            <a:off x="6454452" y="3306078"/>
            <a:ext cx="4464496" cy="338554"/>
          </a:xfrm>
          <a:prstGeom prst="rect">
            <a:avLst/>
          </a:prstGeom>
        </p:spPr>
        <p:txBody>
          <a:bodyPr wrap="square">
            <a:spAutoFit/>
          </a:bodyPr>
          <a:lstStyle/>
          <a:p>
            <a:pPr fontAlgn="base"/>
            <a:r>
              <a:rPr lang="en-US" sz="1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SYNTHESE DES RESULTATS</a:t>
            </a:r>
            <a:endParaRPr lang="en-IN" sz="1600" spc="300"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C51B30A-9A6F-D251-DC42-FF2E077F87E7}"/>
              </a:ext>
            </a:extLst>
          </p:cNvPr>
          <p:cNvSpPr txBox="1"/>
          <p:nvPr/>
        </p:nvSpPr>
        <p:spPr>
          <a:xfrm>
            <a:off x="473611" y="353556"/>
            <a:ext cx="3888432" cy="646331"/>
          </a:xfrm>
          <a:prstGeom prst="rect">
            <a:avLst/>
          </a:prstGeom>
          <a:noFill/>
        </p:spPr>
        <p:txBody>
          <a:bodyPr wrap="square" rtlCol="0">
            <a:spAutoFit/>
          </a:bodyPr>
          <a:lstStyle/>
          <a:p>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CHAPITRE V</a:t>
            </a:r>
          </a:p>
        </p:txBody>
      </p:sp>
      <p:sp>
        <p:nvSpPr>
          <p:cNvPr id="4" name="TextBox 3">
            <a:extLst>
              <a:ext uri="{FF2B5EF4-FFF2-40B4-BE49-F238E27FC236}">
                <a16:creationId xmlns:a16="http://schemas.microsoft.com/office/drawing/2014/main" id="{EEFB659D-3C58-AB2F-33AE-FA09FC386F29}"/>
              </a:ext>
            </a:extLst>
          </p:cNvPr>
          <p:cNvSpPr txBox="1"/>
          <p:nvPr/>
        </p:nvSpPr>
        <p:spPr>
          <a:xfrm>
            <a:off x="115717" y="6093296"/>
            <a:ext cx="5734372" cy="523220"/>
          </a:xfrm>
          <a:prstGeom prst="rect">
            <a:avLst/>
          </a:prstGeom>
          <a:noFill/>
        </p:spPr>
        <p:txBody>
          <a:bodyPr wrap="square" rtlCol="0">
            <a:spAutoFit/>
          </a:bodyPr>
          <a:lstStyle/>
          <a:p>
            <a:r>
              <a:rPr lang="en-IN" sz="2800" b="1" dirty="0" err="1">
                <a:latin typeface="Open Sans" panose="020B0606030504020204" pitchFamily="34" charset="0"/>
                <a:ea typeface="Open Sans" panose="020B0606030504020204" pitchFamily="34" charset="0"/>
                <a:cs typeface="Open Sans" panose="020B0606030504020204" pitchFamily="34" charset="0"/>
              </a:rPr>
              <a:t>Modélisation</a:t>
            </a:r>
            <a:r>
              <a:rPr lang="en-IN" sz="2800" b="1" dirty="0">
                <a:latin typeface="Open Sans" panose="020B0606030504020204" pitchFamily="34" charset="0"/>
                <a:ea typeface="Open Sans" panose="020B0606030504020204" pitchFamily="34" charset="0"/>
                <a:cs typeface="Open Sans" panose="020B0606030504020204" pitchFamily="34" charset="0"/>
              </a:rPr>
              <a:t> </a:t>
            </a:r>
            <a:r>
              <a:rPr lang="en-IN" sz="2800" b="1" dirty="0" err="1">
                <a:latin typeface="Open Sans" panose="020B0606030504020204" pitchFamily="34" charset="0"/>
                <a:ea typeface="Open Sans" panose="020B0606030504020204" pitchFamily="34" charset="0"/>
                <a:cs typeface="Open Sans" panose="020B0606030504020204" pitchFamily="34" charset="0"/>
              </a:rPr>
              <a:t>économétrique</a:t>
            </a:r>
            <a:endParaRPr lang="en-IN" sz="28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736871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6BFED-88ED-D29C-FA95-D535BA80429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3938335-E7BB-78F5-41FB-D9E5D1CE1587}"/>
              </a:ext>
            </a:extLst>
          </p:cNvPr>
          <p:cNvSpPr>
            <a:spLocks noGrp="1"/>
          </p:cNvSpPr>
          <p:nvPr>
            <p:ph type="title"/>
          </p:nvPr>
        </p:nvSpPr>
        <p:spPr>
          <a:xfrm>
            <a:off x="3217834" y="2870633"/>
            <a:ext cx="5930678" cy="711081"/>
          </a:xfrm>
        </p:spPr>
        <p:txBody>
          <a:bodyPr/>
          <a:lstStyle/>
          <a:p>
            <a:r>
              <a:rPr lang="en-US" dirty="0" err="1"/>
              <a:t>Analyse</a:t>
            </a:r>
            <a:r>
              <a:rPr lang="en-US" dirty="0"/>
              <a:t> </a:t>
            </a:r>
            <a:r>
              <a:rPr lang="en-US" dirty="0" err="1"/>
              <a:t>prédictive</a:t>
            </a:r>
            <a:endParaRPr lang="en-US" dirty="0"/>
          </a:p>
        </p:txBody>
      </p:sp>
    </p:spTree>
    <p:extLst>
      <p:ext uri="{BB962C8B-B14F-4D97-AF65-F5344CB8AC3E}">
        <p14:creationId xmlns:p14="http://schemas.microsoft.com/office/powerpoint/2010/main" val="30203679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40F33-FE4E-9158-F07C-4C7CD4C7D77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D0119CC-DF0E-B836-F7E3-8519A70EBE4B}"/>
              </a:ext>
            </a:extLst>
          </p:cNvPr>
          <p:cNvSpPr>
            <a:spLocks noGrp="1"/>
          </p:cNvSpPr>
          <p:nvPr>
            <p:ph type="title"/>
          </p:nvPr>
        </p:nvSpPr>
        <p:spPr/>
        <p:txBody>
          <a:bodyPr/>
          <a:lstStyle/>
          <a:p>
            <a:r>
              <a:rPr lang="en-US" b="1" dirty="0"/>
              <a:t>LES ETAPES DE L’ESTIMATION EN PRATIQUE (1)</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854209A-E48B-10FA-A577-CAF4286728A3}"/>
                  </a:ext>
                </a:extLst>
              </p:cNvPr>
              <p:cNvSpPr>
                <a:spLocks noGrp="1"/>
              </p:cNvSpPr>
              <p:nvPr>
                <p:ph idx="1"/>
              </p:nvPr>
            </p:nvSpPr>
            <p:spPr>
              <a:xfrm>
                <a:off x="609441" y="1498465"/>
                <a:ext cx="10969943" cy="5098887"/>
              </a:xfrm>
            </p:spPr>
            <p:txBody>
              <a:bodyPr>
                <a:normAutofit fontScale="77500" lnSpcReduction="20000"/>
              </a:bodyPr>
              <a:lstStyle/>
              <a:p>
                <a:pPr marL="742950" indent="-742950">
                  <a:spcAft>
                    <a:spcPts val="1800"/>
                  </a:spcAft>
                  <a:buFont typeface="+mj-lt"/>
                  <a:buAutoNum type="arabicPeriod"/>
                </a:pPr>
                <a:r>
                  <a:rPr lang="fr-FR" dirty="0"/>
                  <a:t>Estimer un </a:t>
                </a:r>
                <a14:m>
                  <m:oMath xmlns:m="http://schemas.openxmlformats.org/officeDocument/2006/math">
                    <m:r>
                      <a:rPr lang="fr-FR" i="1" dirty="0" smtClean="0">
                        <a:latin typeface="Cambria Math" panose="02040503050406030204" pitchFamily="18" charset="0"/>
                      </a:rPr>
                      <m:t>𝑉𝐴𝑅</m:t>
                    </m:r>
                    <m:r>
                      <a:rPr lang="fr-FR"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m:t>
                    </m:r>
                    <m:r>
                      <a:rPr lang="en-US" b="0" i="1" dirty="0" smtClean="0">
                        <a:latin typeface="Cambria Math" panose="02040503050406030204" pitchFamily="18" charset="0"/>
                      </a:rPr>
                      <m:t>𝑞</m:t>
                    </m:r>
                    <m:r>
                      <a:rPr lang="fr-FR" i="1" dirty="0" smtClean="0">
                        <a:latin typeface="Cambria Math" panose="02040503050406030204" pitchFamily="18" charset="0"/>
                      </a:rPr>
                      <m:t>) </m:t>
                    </m:r>
                  </m:oMath>
                </a14:m>
                <a:r>
                  <a:rPr lang="fr-FR" dirty="0"/>
                  <a:t>avec </a:t>
                </a:r>
                <a14:m>
                  <m:oMath xmlns:m="http://schemas.openxmlformats.org/officeDocument/2006/math">
                    <m:r>
                      <a:rPr lang="fr-FR" b="1" i="1" dirty="0" smtClean="0">
                        <a:latin typeface="Cambria Math" panose="02040503050406030204" pitchFamily="18" charset="0"/>
                      </a:rPr>
                      <m:t>𝒒</m:t>
                    </m:r>
                  </m:oMath>
                </a14:m>
                <a:r>
                  <a:rPr lang="fr-FR" dirty="0"/>
                  <a:t> le plus grand</a:t>
                </a:r>
                <a:r>
                  <a:rPr lang="fr-FR" i="1" dirty="0"/>
                  <a:t> </a:t>
                </a:r>
                <a:r>
                  <a:rPr lang="fr-FR" dirty="0"/>
                  <a:t>possible compte tenu du risque de matrice singulière (</a:t>
                </a:r>
                <a:r>
                  <a:rPr lang="fr-FR" dirty="0" err="1"/>
                  <a:t>Eviews</a:t>
                </a:r>
                <a:r>
                  <a:rPr lang="fr-FR" dirty="0"/>
                  <a:t> va jusqu’à </a:t>
                </a:r>
                <a14:m>
                  <m:oMath xmlns:m="http://schemas.openxmlformats.org/officeDocument/2006/math">
                    <m:r>
                      <a:rPr lang="fr-FR" i="1" dirty="0" smtClean="0">
                        <a:latin typeface="Cambria Math" panose="02040503050406030204" pitchFamily="18" charset="0"/>
                      </a:rPr>
                      <m:t>𝑞</m:t>
                    </m:r>
                    <m:r>
                      <a:rPr lang="fr-FR" i="1" dirty="0" smtClean="0">
                        <a:latin typeface="Cambria Math" panose="02040503050406030204" pitchFamily="18" charset="0"/>
                      </a:rPr>
                      <m:t>=10</m:t>
                    </m:r>
                  </m:oMath>
                </a14:m>
                <a:r>
                  <a:rPr lang="fr-FR" dirty="0"/>
                  <a:t>)</a:t>
                </a:r>
              </a:p>
              <a:p>
                <a:pPr marL="742950" indent="-742950">
                  <a:spcAft>
                    <a:spcPts val="1800"/>
                  </a:spcAft>
                  <a:buFont typeface="+mj-lt"/>
                  <a:buAutoNum type="arabicPeriod"/>
                </a:pPr>
                <a:r>
                  <a:rPr lang="fr-FR" dirty="0"/>
                  <a:t>Estimer des </a:t>
                </a:r>
                <a14:m>
                  <m:oMath xmlns:m="http://schemas.openxmlformats.org/officeDocument/2006/math">
                    <m:r>
                      <a:rPr lang="fr-FR" i="1" dirty="0">
                        <a:latin typeface="Cambria Math" panose="02040503050406030204" pitchFamily="18" charset="0"/>
                      </a:rPr>
                      <m:t>𝑉𝐴𝑅</m:t>
                    </m:r>
                    <m:d>
                      <m:dPr>
                        <m:ctrlPr>
                          <a:rPr lang="fr-FR" i="1" dirty="0">
                            <a:latin typeface="Cambria Math" panose="02040503050406030204" pitchFamily="18" charset="0"/>
                          </a:rPr>
                        </m:ctrlPr>
                      </m:dPr>
                      <m:e>
                        <m:r>
                          <a:rPr lang="en-US" i="1" dirty="0">
                            <a:latin typeface="Cambria Math" panose="02040503050406030204" pitchFamily="18" charset="0"/>
                          </a:rPr>
                          <m:t>𝑞</m:t>
                        </m:r>
                      </m:e>
                    </m:d>
                    <m:r>
                      <a:rPr lang="en-US" b="0" i="1" dirty="0" smtClean="0">
                        <a:latin typeface="Cambria Math" panose="02040503050406030204" pitchFamily="18" charset="0"/>
                      </a:rPr>
                      <m:t>, </m:t>
                    </m:r>
                    <m:r>
                      <a:rPr lang="en-US" b="0" i="1" dirty="0" smtClean="0">
                        <a:latin typeface="Cambria Math" panose="02040503050406030204" pitchFamily="18" charset="0"/>
                      </a:rPr>
                      <m:t>𝑉𝐴𝑅</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𝑞</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𝑉𝐴𝑅</m:t>
                    </m:r>
                    <m:d>
                      <m:dPr>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𝑞</m:t>
                            </m:r>
                          </m:e>
                          <m:sup>
                            <m:r>
                              <a:rPr lang="en-US" b="0" i="1" dirty="0" smtClean="0">
                                <a:latin typeface="Cambria Math" panose="02040503050406030204" pitchFamily="18" charset="0"/>
                              </a:rPr>
                              <m:t>∗</m:t>
                            </m:r>
                          </m:sup>
                        </m:sSup>
                      </m:e>
                    </m:d>
                  </m:oMath>
                </a14:m>
                <a:r>
                  <a:rPr lang="en-US" b="0" i="1" dirty="0">
                    <a:latin typeface="Cambria Math" panose="02040503050406030204" pitchFamily="18" charset="0"/>
                  </a:rPr>
                  <a:t> </a:t>
                </a:r>
                <a:r>
                  <a:rPr lang="fr-FR" dirty="0"/>
                  <a:t>tels que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0≤</m:t>
                        </m:r>
                        <m:r>
                          <a:rPr lang="en-US" b="0" i="1" smtClean="0">
                            <a:latin typeface="Cambria Math" panose="02040503050406030204" pitchFamily="18" charset="0"/>
                          </a:rPr>
                          <m:t>𝑞</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𝑞</m:t>
                    </m:r>
                  </m:oMath>
                </a14:m>
                <a:r>
                  <a:rPr lang="fr-FR" dirty="0"/>
                  <a:t>, avec </a:t>
                </a:r>
                <a:r>
                  <a:rPr lang="fr-FR" b="1" i="1" dirty="0"/>
                  <a:t>q*</a:t>
                </a:r>
                <a:r>
                  <a:rPr lang="fr-FR" dirty="0"/>
                  <a:t> le nombre de retards </a:t>
                </a:r>
                <a:r>
                  <a:rPr lang="fr-FR" b="1" dirty="0"/>
                  <a:t>optimal</a:t>
                </a:r>
                <a:r>
                  <a:rPr lang="fr-FR" dirty="0"/>
                  <a:t> (maximal acceptable) qui se détermine en retenant la valeur qui optimise/minimise les critères de sélection disponibles (</a:t>
                </a:r>
                <a:r>
                  <a:rPr lang="fr-FR" dirty="0" err="1"/>
                  <a:t>Eviews</a:t>
                </a:r>
                <a:r>
                  <a:rPr lang="fr-FR" dirty="0"/>
                  <a:t> en calcule 6, les formules de calcul ne sont pas incluses car non pertinentes ici);</a:t>
                </a:r>
              </a:p>
              <a:p>
                <a:pPr marL="742950" indent="-742950">
                  <a:spcAft>
                    <a:spcPts val="1800"/>
                  </a:spcAft>
                  <a:buFont typeface="+mj-lt"/>
                  <a:buAutoNum type="arabicPeriod"/>
                </a:pPr>
                <a:r>
                  <a:rPr lang="fr-FR" dirty="0"/>
                  <a:t>Une fois q* déterminé, procéder à un premier test de Wald sur les coefficients du VAR(q*) pour déterminer lesquels sont significatifs toujours par ordre décroissant (même si on s’intéresse surtout à l’équation de REC_REM, on va donner priorité à l’analyse jointe dans un premier temps)</a:t>
                </a:r>
              </a:p>
            </p:txBody>
          </p:sp>
        </mc:Choice>
        <mc:Fallback xmlns="">
          <p:sp>
            <p:nvSpPr>
              <p:cNvPr id="2" name="Content Placeholder 1">
                <a:extLst>
                  <a:ext uri="{FF2B5EF4-FFF2-40B4-BE49-F238E27FC236}">
                    <a16:creationId xmlns:a16="http://schemas.microsoft.com/office/drawing/2014/main" id="{7854209A-E48B-10FA-A577-CAF4286728A3}"/>
                  </a:ext>
                </a:extLst>
              </p:cNvPr>
              <p:cNvSpPr>
                <a:spLocks noGrp="1" noRot="1" noChangeAspect="1" noMove="1" noResize="1" noEditPoints="1" noAdjustHandles="1" noChangeArrowheads="1" noChangeShapeType="1" noTextEdit="1"/>
              </p:cNvSpPr>
              <p:nvPr>
                <p:ph idx="1"/>
              </p:nvPr>
            </p:nvSpPr>
            <p:spPr>
              <a:xfrm>
                <a:off x="609441" y="1498465"/>
                <a:ext cx="10969943" cy="5098887"/>
              </a:xfrm>
              <a:blipFill>
                <a:blip r:embed="rId2"/>
                <a:stretch>
                  <a:fillRect l="-889" t="-2512" r="-389"/>
                </a:stretch>
              </a:blipFill>
            </p:spPr>
            <p:txBody>
              <a:bodyPr/>
              <a:lstStyle/>
              <a:p>
                <a:r>
                  <a:rPr lang="fr-FR">
                    <a:noFill/>
                  </a:rPr>
                  <a:t> </a:t>
                </a:r>
              </a:p>
            </p:txBody>
          </p:sp>
        </mc:Fallback>
      </mc:AlternateContent>
    </p:spTree>
    <p:extLst>
      <p:ext uri="{BB962C8B-B14F-4D97-AF65-F5344CB8AC3E}">
        <p14:creationId xmlns:p14="http://schemas.microsoft.com/office/powerpoint/2010/main" val="2993549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7E426-464F-72A4-90FD-9DE4BA2CBE72}"/>
            </a:ext>
          </a:extLst>
        </p:cNvPr>
        <p:cNvGrpSpPr/>
        <p:nvPr/>
      </p:nvGrpSpPr>
      <p:grpSpPr>
        <a:xfrm>
          <a:off x="0" y="0"/>
          <a:ext cx="0" cy="0"/>
          <a:chOff x="0" y="0"/>
          <a:chExt cx="0" cy="0"/>
        </a:xfrm>
      </p:grpSpPr>
      <p:pic>
        <p:nvPicPr>
          <p:cNvPr id="3" name="Picture 2">
            <a:hlinkClick r:id="rId2" action="ppaction://hlinksldjump"/>
            <a:extLst>
              <a:ext uri="{FF2B5EF4-FFF2-40B4-BE49-F238E27FC236}">
                <a16:creationId xmlns:a16="http://schemas.microsoft.com/office/drawing/2014/main" id="{2C587308-53D5-DA29-EBE3-A0CE68CCAD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42666" y="417862"/>
            <a:ext cx="7711919" cy="6026452"/>
          </a:xfrm>
          <a:prstGeom prst="rect">
            <a:avLst/>
          </a:prstGeom>
          <a:noFill/>
        </p:spPr>
      </p:pic>
    </p:spTree>
    <p:extLst>
      <p:ext uri="{BB962C8B-B14F-4D97-AF65-F5344CB8AC3E}">
        <p14:creationId xmlns:p14="http://schemas.microsoft.com/office/powerpoint/2010/main" val="1501114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25A30-323B-A5D1-A349-F1495B7B2A8F}"/>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265B919-9E4A-B7A4-6927-C70903404DA5}"/>
              </a:ext>
            </a:extLst>
          </p:cNvPr>
          <p:cNvSpPr>
            <a:spLocks noGrp="1"/>
          </p:cNvSpPr>
          <p:nvPr>
            <p:ph type="title"/>
          </p:nvPr>
        </p:nvSpPr>
        <p:spPr/>
        <p:txBody>
          <a:bodyPr/>
          <a:lstStyle/>
          <a:p>
            <a:r>
              <a:rPr lang="en-US" b="1" dirty="0"/>
              <a:t>La </a:t>
            </a:r>
            <a:r>
              <a:rPr lang="en-US" b="1" dirty="0" err="1"/>
              <a:t>procédure</a:t>
            </a:r>
            <a:r>
              <a:rPr lang="en-US" b="1" dirty="0"/>
              <a:t> du test de Wald</a:t>
            </a:r>
          </a:p>
        </p:txBody>
      </p:sp>
      <p:pic>
        <p:nvPicPr>
          <p:cNvPr id="4" name="Picture 3">
            <a:extLst>
              <a:ext uri="{FF2B5EF4-FFF2-40B4-BE49-F238E27FC236}">
                <a16:creationId xmlns:a16="http://schemas.microsoft.com/office/drawing/2014/main" id="{A20981B6-675E-70C7-EFE6-B768C6E294B5}"/>
              </a:ext>
            </a:extLst>
          </p:cNvPr>
          <p:cNvPicPr>
            <a:picLocks noChangeAspect="1"/>
          </p:cNvPicPr>
          <p:nvPr/>
        </p:nvPicPr>
        <p:blipFill>
          <a:blip r:embed="rId2"/>
          <a:stretch>
            <a:fillRect/>
          </a:stretch>
        </p:blipFill>
        <p:spPr>
          <a:xfrm>
            <a:off x="7444957" y="1484784"/>
            <a:ext cx="4134427" cy="552527"/>
          </a:xfrm>
          <a:prstGeom prst="rect">
            <a:avLst/>
          </a:prstGeom>
        </p:spPr>
      </p:pic>
      <p:pic>
        <p:nvPicPr>
          <p:cNvPr id="7" name="Picture 6">
            <a:extLst>
              <a:ext uri="{FF2B5EF4-FFF2-40B4-BE49-F238E27FC236}">
                <a16:creationId xmlns:a16="http://schemas.microsoft.com/office/drawing/2014/main" id="{91EEA091-3C01-9310-29E7-C75459354A7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29916" y="1844824"/>
            <a:ext cx="1294075" cy="552527"/>
          </a:xfrm>
          <a:prstGeom prst="rect">
            <a:avLst/>
          </a:prstGeom>
        </p:spPr>
      </p:pic>
      <p:pic>
        <p:nvPicPr>
          <p:cNvPr id="9" name="Picture 8">
            <a:extLst>
              <a:ext uri="{FF2B5EF4-FFF2-40B4-BE49-F238E27FC236}">
                <a16:creationId xmlns:a16="http://schemas.microsoft.com/office/drawing/2014/main" id="{C5C1901B-FDC2-67E1-94DD-90C275C74A1F}"/>
              </a:ext>
            </a:extLst>
          </p:cNvPr>
          <p:cNvPicPr>
            <a:picLocks noChangeAspect="1"/>
          </p:cNvPicPr>
          <p:nvPr/>
        </p:nvPicPr>
        <p:blipFill>
          <a:blip r:embed="rId4"/>
          <a:stretch>
            <a:fillRect/>
          </a:stretch>
        </p:blipFill>
        <p:spPr>
          <a:xfrm>
            <a:off x="3186354" y="1844824"/>
            <a:ext cx="243762" cy="55252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152A7A8-8408-CFE3-CA23-17CCE4FE55EB}"/>
                  </a:ext>
                </a:extLst>
              </p:cNvPr>
              <p:cNvSpPr txBox="1"/>
              <p:nvPr/>
            </p:nvSpPr>
            <p:spPr>
              <a:xfrm>
                <a:off x="609441" y="1172978"/>
                <a:ext cx="11173603" cy="2677656"/>
              </a:xfrm>
              <a:prstGeom prst="rect">
                <a:avLst/>
              </a:prstGeom>
              <a:noFill/>
            </p:spPr>
            <p:txBody>
              <a:bodyPr wrap="square">
                <a:spAutoFit/>
              </a:bodyPr>
              <a:lstStyle/>
              <a:p>
                <a:pPr marL="342900" indent="-342900">
                  <a:spcAft>
                    <a:spcPts val="1800"/>
                  </a:spcAft>
                  <a:buFont typeface="Arial" panose="020B0604020202020204" pitchFamily="34" charset="0"/>
                  <a:buChar char="•"/>
                </a:pPr>
                <a:r>
                  <a:rPr lang="fr-FR" dirty="0"/>
                  <a:t>Le test de Wald est comme un test de </a:t>
                </a:r>
                <a:r>
                  <a:rPr lang="fr-FR" dirty="0" err="1"/>
                  <a:t>Student</a:t>
                </a:r>
                <a:r>
                  <a:rPr lang="fr-FR" dirty="0"/>
                  <a:t> matriciel, sauf que après calcul, on voit que le statistique suit un chi-2 à h degrés de liberté:                                                            avec                ,   ,       le vecteur de tous les coefficients estimés,                leur matrice variance-covariance, </a:t>
                </a:r>
                <a14:m>
                  <m:oMath xmlns:m="http://schemas.openxmlformats.org/officeDocument/2006/math">
                    <m:r>
                      <a:rPr lang="en-US" b="0" i="1" smtClean="0">
                        <a:latin typeface="Cambria Math" panose="02040503050406030204" pitchFamily="18" charset="0"/>
                      </a:rPr>
                      <m:t>𝑅</m:t>
                    </m:r>
                  </m:oMath>
                </a14:m>
                <a:r>
                  <a:rPr lang="fr-FR" dirty="0"/>
                  <a:t> la matrice de contraintes (qui sélectionne les coefficients à tester; dans notre cas tous les coefficients sont inclus) et </a:t>
                </a:r>
                <a14:m>
                  <m:oMath xmlns:m="http://schemas.openxmlformats.org/officeDocument/2006/math">
                    <m:r>
                      <a:rPr lang="en-US" b="0" i="1" smtClean="0">
                        <a:latin typeface="Cambria Math" panose="02040503050406030204" pitchFamily="18" charset="0"/>
                      </a:rPr>
                      <m:t>𝑟</m:t>
                    </m:r>
                  </m:oMath>
                </a14:m>
                <a:r>
                  <a:rPr lang="fr-FR" dirty="0"/>
                  <a:t> un vecteur de 0 puisqu’il s’agit de tester la significativité et </a:t>
                </a:r>
                <a14:m>
                  <m:oMath xmlns:m="http://schemas.openxmlformats.org/officeDocument/2006/math">
                    <m:r>
                      <a:rPr lang="en-US" b="0" i="1" smtClean="0">
                        <a:latin typeface="Cambria Math" panose="02040503050406030204" pitchFamily="18" charset="0"/>
                      </a:rPr>
                      <m:t>h</m:t>
                    </m:r>
                    <m:r>
                      <a:rPr lang="fr-FR"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fr-FR" i="1" dirty="0" smtClean="0">
                            <a:latin typeface="Cambria Math" panose="02040503050406030204" pitchFamily="18" charset="0"/>
                          </a:rPr>
                          <m:t>5</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=25</m:t>
                    </m:r>
                  </m:oMath>
                </a14:m>
                <a:r>
                  <a:rPr lang="fr-FR" dirty="0"/>
                  <a:t> est le nombre de degrés de liberté du modèle joint à cinq variables explicatives.</a:t>
                </a:r>
              </a:p>
            </p:txBody>
          </p:sp>
        </mc:Choice>
        <mc:Fallback xmlns="">
          <p:sp>
            <p:nvSpPr>
              <p:cNvPr id="11" name="TextBox 10">
                <a:extLst>
                  <a:ext uri="{FF2B5EF4-FFF2-40B4-BE49-F238E27FC236}">
                    <a16:creationId xmlns:a16="http://schemas.microsoft.com/office/drawing/2014/main" id="{A152A7A8-8408-CFE3-CA23-17CCE4FE55EB}"/>
                  </a:ext>
                </a:extLst>
              </p:cNvPr>
              <p:cNvSpPr txBox="1">
                <a:spLocks noRot="1" noChangeAspect="1" noMove="1" noResize="1" noEditPoints="1" noAdjustHandles="1" noChangeArrowheads="1" noChangeShapeType="1" noTextEdit="1"/>
              </p:cNvSpPr>
              <p:nvPr/>
            </p:nvSpPr>
            <p:spPr>
              <a:xfrm>
                <a:off x="609441" y="1172978"/>
                <a:ext cx="11173603" cy="2677656"/>
              </a:xfrm>
              <a:prstGeom prst="rect">
                <a:avLst/>
              </a:prstGeom>
              <a:blipFill>
                <a:blip r:embed="rId5"/>
                <a:stretch>
                  <a:fillRect l="-764" t="-1818" r="-600" b="-4091"/>
                </a:stretch>
              </a:blipFill>
            </p:spPr>
            <p:txBody>
              <a:bodyPr/>
              <a:lstStyle/>
              <a:p>
                <a:r>
                  <a:rPr lang="fr-FR">
                    <a:noFill/>
                  </a:rPr>
                  <a:t> </a:t>
                </a:r>
              </a:p>
            </p:txBody>
          </p:sp>
        </mc:Fallback>
      </mc:AlternateContent>
      <p:pic>
        <p:nvPicPr>
          <p:cNvPr id="5" name="Picture 4">
            <a:extLst>
              <a:ext uri="{FF2B5EF4-FFF2-40B4-BE49-F238E27FC236}">
                <a16:creationId xmlns:a16="http://schemas.microsoft.com/office/drawing/2014/main" id="{C8D2439B-96AE-9E4A-CA39-93C9D3FFD349}"/>
              </a:ext>
            </a:extLst>
          </p:cNvPr>
          <p:cNvPicPr>
            <a:picLocks noChangeAspect="1"/>
          </p:cNvPicPr>
          <p:nvPr/>
        </p:nvPicPr>
        <p:blipFill>
          <a:blip r:embed="rId6"/>
          <a:stretch>
            <a:fillRect/>
          </a:stretch>
        </p:blipFill>
        <p:spPr>
          <a:xfrm>
            <a:off x="8738650" y="1905850"/>
            <a:ext cx="1020857" cy="44326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4764721-6406-438F-5D8A-39B364897A92}"/>
                  </a:ext>
                </a:extLst>
              </p:cNvPr>
              <p:cNvSpPr txBox="1"/>
              <p:nvPr/>
            </p:nvSpPr>
            <p:spPr>
              <a:xfrm>
                <a:off x="609440" y="3905705"/>
                <a:ext cx="11173603" cy="2062103"/>
              </a:xfrm>
              <a:prstGeom prst="rect">
                <a:avLst/>
              </a:prstGeom>
              <a:noFill/>
            </p:spPr>
            <p:txBody>
              <a:bodyPr wrap="square">
                <a:spAutoFit/>
              </a:bodyPr>
              <a:lstStyle/>
              <a:p>
                <a:pPr marL="342900" indent="-342900">
                  <a:spcAft>
                    <a:spcPts val="1800"/>
                  </a:spcAft>
                  <a:buFont typeface="Arial" panose="020B0604020202020204" pitchFamily="34" charset="0"/>
                  <a:buChar char="•"/>
                </a:pPr>
                <a:r>
                  <a:rPr lang="en-US" sz="3200" dirty="0"/>
                  <a:t>Partan</a:t>
                </a:r>
                <a:r>
                  <a:rPr lang="en-US" sz="3200" dirty="0" err="1"/>
                  <a:t>t</a:t>
                </a:r>
                <a:r>
                  <a:rPr lang="en-US" sz="3200" dirty="0"/>
                  <a:t> du VAR(q*):                                                                            on </a:t>
                </a:r>
                <a:r>
                  <a:rPr lang="fr-FR" sz="3200" dirty="0"/>
                  <a:t>teste:                     (pour tout </a:t>
                </a:r>
                <a14:m>
                  <m:oMath xmlns:m="http://schemas.openxmlformats.org/officeDocument/2006/math">
                    <m:r>
                      <a:rPr lang="en-US" sz="3200" b="0" i="1" smtClean="0">
                        <a:latin typeface="Cambria Math" panose="02040503050406030204" pitchFamily="18" charset="0"/>
                      </a:rPr>
                      <m:t>𝑗</m:t>
                    </m:r>
                  </m:oMath>
                </a14:m>
                <a:r>
                  <a:rPr lang="fr-FR" sz="3200" dirty="0"/>
                  <a:t>)</a:t>
                </a:r>
                <a:r>
                  <a:rPr lang="en-US" sz="3200" dirty="0"/>
                  <a:t> </a:t>
                </a:r>
                <a:r>
                  <a:rPr lang="en-US" sz="3200" dirty="0" err="1"/>
                  <a:t>contre</a:t>
                </a:r>
                <a:r>
                  <a:rPr lang="en-US" sz="320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𝐻</m:t>
                        </m:r>
                      </m:e>
                      <m:sub>
                        <m:r>
                          <a:rPr lang="en-US" sz="3200" b="0" i="1" smtClean="0">
                            <a:latin typeface="Cambria Math" panose="02040503050406030204" pitchFamily="18" charset="0"/>
                          </a:rPr>
                          <m:t>1</m:t>
                        </m:r>
                      </m:sub>
                    </m:sSub>
                  </m:oMath>
                </a14:m>
                <a:r>
                  <a:rPr lang="fr-FR" sz="3200" dirty="0"/>
                  <a:t> qui suppose qu’au moins un de ces coefficients est nul. La règle de décision de ce test joint consiste à rejeter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𝐻</m:t>
                        </m:r>
                      </m:e>
                      <m:sub>
                        <m:r>
                          <a:rPr lang="en-US" sz="3200" b="0" i="1" smtClean="0">
                            <a:latin typeface="Cambria Math" panose="02040503050406030204" pitchFamily="18" charset="0"/>
                          </a:rPr>
                          <m:t>0</m:t>
                        </m:r>
                      </m:sub>
                    </m:sSub>
                  </m:oMath>
                </a14:m>
                <a:r>
                  <a:rPr lang="fr-FR" sz="3200" dirty="0"/>
                  <a:t> la p-value est inférieure à 0.05.</a:t>
                </a:r>
              </a:p>
            </p:txBody>
          </p:sp>
        </mc:Choice>
        <mc:Fallback xmlns="">
          <p:sp>
            <p:nvSpPr>
              <p:cNvPr id="8" name="TextBox 7">
                <a:extLst>
                  <a:ext uri="{FF2B5EF4-FFF2-40B4-BE49-F238E27FC236}">
                    <a16:creationId xmlns:a16="http://schemas.microsoft.com/office/drawing/2014/main" id="{A4764721-6406-438F-5D8A-39B364897A92}"/>
                  </a:ext>
                </a:extLst>
              </p:cNvPr>
              <p:cNvSpPr txBox="1">
                <a:spLocks noRot="1" noChangeAspect="1" noMove="1" noResize="1" noEditPoints="1" noAdjustHandles="1" noChangeArrowheads="1" noChangeShapeType="1" noTextEdit="1"/>
              </p:cNvSpPr>
              <p:nvPr/>
            </p:nvSpPr>
            <p:spPr>
              <a:xfrm>
                <a:off x="609440" y="3905705"/>
                <a:ext cx="11173603" cy="2062103"/>
              </a:xfrm>
              <a:prstGeom prst="rect">
                <a:avLst/>
              </a:prstGeom>
              <a:blipFill>
                <a:blip r:embed="rId7"/>
                <a:stretch>
                  <a:fillRect l="-1255" t="-3846" b="-9172"/>
                </a:stretch>
              </a:blipFill>
            </p:spPr>
            <p:txBody>
              <a:bodyPr/>
              <a:lstStyle/>
              <a:p>
                <a:r>
                  <a:rPr lang="fr-FR">
                    <a:noFill/>
                  </a:rPr>
                  <a:t> </a:t>
                </a:r>
              </a:p>
            </p:txBody>
          </p:sp>
        </mc:Fallback>
      </mc:AlternateContent>
      <p:pic>
        <p:nvPicPr>
          <p:cNvPr id="12" name="Picture 11">
            <a:extLst>
              <a:ext uri="{FF2B5EF4-FFF2-40B4-BE49-F238E27FC236}">
                <a16:creationId xmlns:a16="http://schemas.microsoft.com/office/drawing/2014/main" id="{87BDE16C-2AB3-CC3E-21B1-10A397125724}"/>
              </a:ext>
            </a:extLst>
          </p:cNvPr>
          <p:cNvPicPr>
            <a:picLocks noChangeAspect="1"/>
          </p:cNvPicPr>
          <p:nvPr/>
        </p:nvPicPr>
        <p:blipFill>
          <a:blip r:embed="rId8"/>
          <a:stretch>
            <a:fillRect/>
          </a:stretch>
        </p:blipFill>
        <p:spPr>
          <a:xfrm>
            <a:off x="4356537" y="3893876"/>
            <a:ext cx="6941347" cy="543236"/>
          </a:xfrm>
          <a:prstGeom prst="rect">
            <a:avLst/>
          </a:prstGeom>
        </p:spPr>
      </p:pic>
      <p:pic>
        <p:nvPicPr>
          <p:cNvPr id="15" name="Picture 14">
            <a:extLst>
              <a:ext uri="{FF2B5EF4-FFF2-40B4-BE49-F238E27FC236}">
                <a16:creationId xmlns:a16="http://schemas.microsoft.com/office/drawing/2014/main" id="{8EAE698D-4659-A90A-C46E-B894948F54D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566020" y="4437112"/>
            <a:ext cx="1768997" cy="543236"/>
          </a:xfrm>
          <a:prstGeom prst="rect">
            <a:avLst/>
          </a:prstGeom>
        </p:spPr>
      </p:pic>
    </p:spTree>
    <p:extLst>
      <p:ext uri="{BB962C8B-B14F-4D97-AF65-F5344CB8AC3E}">
        <p14:creationId xmlns:p14="http://schemas.microsoft.com/office/powerpoint/2010/main" val="743706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45C3E-7CF1-3114-1963-8E155B4A1E9B}"/>
            </a:ext>
          </a:extLst>
        </p:cNvPr>
        <p:cNvGrpSpPr/>
        <p:nvPr/>
      </p:nvGrpSpPr>
      <p:grpSpPr>
        <a:xfrm>
          <a:off x="0" y="0"/>
          <a:ext cx="0" cy="0"/>
          <a:chOff x="0" y="0"/>
          <a:chExt cx="0" cy="0"/>
        </a:xfrm>
      </p:grpSpPr>
      <p:pic>
        <p:nvPicPr>
          <p:cNvPr id="3" name="Picture 2">
            <a:hlinkClick r:id="rId2" action="ppaction://hlinksldjump"/>
            <a:extLst>
              <a:ext uri="{FF2B5EF4-FFF2-40B4-BE49-F238E27FC236}">
                <a16:creationId xmlns:a16="http://schemas.microsoft.com/office/drawing/2014/main" id="{ABFB0333-7752-4628-6DB3-CC798630CF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0076" y="188640"/>
            <a:ext cx="6053890" cy="6488334"/>
          </a:xfrm>
          <a:prstGeom prst="rect">
            <a:avLst/>
          </a:prstGeom>
          <a:noFill/>
        </p:spPr>
      </p:pic>
    </p:spTree>
    <p:extLst>
      <p:ext uri="{BB962C8B-B14F-4D97-AF65-F5344CB8AC3E}">
        <p14:creationId xmlns:p14="http://schemas.microsoft.com/office/powerpoint/2010/main" val="4756261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F5002-EDFB-102C-5C30-96C66EF4A4EA}"/>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CE1D5FB-BFD4-CC13-0F82-E8C7C0CEB52D}"/>
              </a:ext>
            </a:extLst>
          </p:cNvPr>
          <p:cNvSpPr>
            <a:spLocks noGrp="1"/>
          </p:cNvSpPr>
          <p:nvPr>
            <p:ph type="title"/>
          </p:nvPr>
        </p:nvSpPr>
        <p:spPr/>
        <p:txBody>
          <a:bodyPr/>
          <a:lstStyle/>
          <a:p>
            <a:r>
              <a:rPr lang="en-US" b="1" dirty="0"/>
              <a:t>LES ETAPES DE L’ESTIMATION EN PRATIQUE (2)</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69585D1-6B17-8E36-3D86-6899D0D09D90}"/>
                  </a:ext>
                </a:extLst>
              </p:cNvPr>
              <p:cNvSpPr>
                <a:spLocks noGrp="1"/>
              </p:cNvSpPr>
              <p:nvPr>
                <p:ph idx="1"/>
              </p:nvPr>
            </p:nvSpPr>
            <p:spPr>
              <a:xfrm>
                <a:off x="609441" y="1498465"/>
                <a:ext cx="10969943" cy="5098887"/>
              </a:xfrm>
            </p:spPr>
            <p:txBody>
              <a:bodyPr>
                <a:normAutofit/>
              </a:bodyPr>
              <a:lstStyle/>
              <a:p>
                <a:pPr marL="742950" indent="-742950">
                  <a:spcAft>
                    <a:spcPts val="1800"/>
                  </a:spcAft>
                  <a:buFont typeface="+mj-lt"/>
                  <a:buAutoNum type="arabicPeriod" startAt="4"/>
                </a:pPr>
                <a:r>
                  <a:rPr lang="en-US" dirty="0"/>
                  <a:t>Le </a:t>
                </a:r>
                <a:r>
                  <a:rPr lang="en-US" dirty="0" err="1"/>
                  <a:t>résultat</a:t>
                </a:r>
                <a:r>
                  <a:rPr lang="en-US" dirty="0"/>
                  <a:t> du premier test de Wald nous </a:t>
                </a:r>
                <a:r>
                  <a:rPr lang="en-US" dirty="0" err="1"/>
                  <a:t>dit</a:t>
                </a:r>
                <a:r>
                  <a:rPr lang="en-US" dirty="0"/>
                  <a:t> </a:t>
                </a:r>
                <a:r>
                  <a:rPr lang="en-US" dirty="0" err="1"/>
                  <a:t>que</a:t>
                </a:r>
                <a:r>
                  <a:rPr lang="en-US" dirty="0"/>
                  <a:t> </a:t>
                </a:r>
                <a:r>
                  <a:rPr lang="en-US" dirty="0" err="1"/>
                  <a:t>tous</a:t>
                </a:r>
                <a:r>
                  <a:rPr lang="en-US" dirty="0"/>
                  <a:t> les retards </a:t>
                </a:r>
                <a:r>
                  <a:rPr lang="en-US" dirty="0" err="1"/>
                  <a:t>d’ordre</a:t>
                </a:r>
                <a:r>
                  <a:rPr lang="en-US" dirty="0"/>
                  <a:t> </a:t>
                </a:r>
                <a14:m>
                  <m:oMath xmlns:m="http://schemas.openxmlformats.org/officeDocument/2006/math">
                    <m:r>
                      <a:rPr lang="en-US" b="0" i="1" dirty="0" smtClean="0">
                        <a:latin typeface="Cambria Math" panose="02040503050406030204" pitchFamily="18" charset="0"/>
                      </a:rPr>
                      <m:t>𝑝</m:t>
                    </m:r>
                    <m:r>
                      <a:rPr lang="en-US" b="0" i="1" dirty="0" smtClean="0">
                        <a:latin typeface="Cambria Math" panose="02040503050406030204" pitchFamily="18" charset="0"/>
                      </a:rPr>
                      <m:t>&gt;4</m:t>
                    </m:r>
                  </m:oMath>
                </a14:m>
                <a:r>
                  <a:rPr lang="en-US" dirty="0"/>
                  <a:t> </a:t>
                </a:r>
                <a:r>
                  <a:rPr lang="en-US" dirty="0" err="1"/>
                  <a:t>sont</a:t>
                </a:r>
                <a:r>
                  <a:rPr lang="en-US" dirty="0"/>
                  <a:t> non-</a:t>
                </a:r>
                <a:r>
                  <a:rPr lang="en-US" dirty="0" err="1"/>
                  <a:t>significatifs</a:t>
                </a:r>
                <a:r>
                  <a:rPr lang="en-US" dirty="0"/>
                  <a:t>. </a:t>
                </a:r>
                <a:r>
                  <a:rPr lang="en-US" dirty="0" err="1"/>
                  <a:t>Ils</a:t>
                </a:r>
                <a:r>
                  <a:rPr lang="en-US" dirty="0"/>
                  <a:t> </a:t>
                </a:r>
                <a:r>
                  <a:rPr lang="en-US" dirty="0" err="1"/>
                  <a:t>n’apportent</a:t>
                </a:r>
                <a:r>
                  <a:rPr lang="en-US" dirty="0"/>
                  <a:t> rien de plus à </a:t>
                </a:r>
                <a:r>
                  <a:rPr lang="en-US" dirty="0" err="1"/>
                  <a:t>l’explication</a:t>
                </a:r>
                <a:r>
                  <a:rPr lang="en-US" dirty="0"/>
                  <a:t> du </a:t>
                </a:r>
                <a:r>
                  <a:rPr lang="en-US" dirty="0" err="1"/>
                  <a:t>modèle</a:t>
                </a:r>
                <a:r>
                  <a:rPr lang="en-US" dirty="0"/>
                  <a:t>.</a:t>
                </a:r>
                <a:endParaRPr lang="fr-FR" dirty="0"/>
              </a:p>
              <a:p>
                <a:pPr marL="742950" indent="-742950">
                  <a:spcAft>
                    <a:spcPts val="1800"/>
                  </a:spcAft>
                  <a:buFont typeface="+mj-lt"/>
                  <a:buAutoNum type="arabicPeriod" startAt="4"/>
                </a:pPr>
                <a:r>
                  <a:rPr lang="en-US" dirty="0" err="1"/>
                  <a:t>Utilisant</a:t>
                </a:r>
                <a:r>
                  <a:rPr lang="en-US" dirty="0"/>
                  <a:t> les </a:t>
                </a:r>
                <a:r>
                  <a:rPr lang="en-US" dirty="0" err="1"/>
                  <a:t>mêmes</a:t>
                </a:r>
                <a:r>
                  <a:rPr lang="en-US" dirty="0"/>
                  <a:t> variables, on </a:t>
                </a:r>
                <a:r>
                  <a:rPr lang="en-US" dirty="0" err="1"/>
                  <a:t>ré-estime</a:t>
                </a:r>
                <a:r>
                  <a:rPr lang="en-US" dirty="0"/>
                  <a:t> </a:t>
                </a:r>
                <a:r>
                  <a:rPr lang="en-US" dirty="0" err="1"/>
                  <a:t>alors</a:t>
                </a:r>
                <a:r>
                  <a:rPr lang="en-US" dirty="0"/>
                  <a:t> un </a:t>
                </a:r>
                <a14:m>
                  <m:oMath xmlns:m="http://schemas.openxmlformats.org/officeDocument/2006/math">
                    <m:r>
                      <a:rPr lang="en-US" b="0" i="1" smtClean="0">
                        <a:latin typeface="Cambria Math" panose="02040503050406030204" pitchFamily="18" charset="0"/>
                      </a:rPr>
                      <m:t>𝑉𝐴𝑅</m:t>
                    </m:r>
                    <m:r>
                      <a:rPr lang="en-US" b="0" i="1" smtClean="0">
                        <a:latin typeface="Cambria Math" panose="02040503050406030204" pitchFamily="18" charset="0"/>
                      </a:rPr>
                      <m:t>(4)</m:t>
                    </m:r>
                  </m:oMath>
                </a14:m>
                <a:r>
                  <a:rPr lang="fr-FR" dirty="0"/>
                  <a:t> et on refait le test de Wald pour voir si ce nouveau système réagit de la même façon</a:t>
                </a:r>
              </a:p>
            </p:txBody>
          </p:sp>
        </mc:Choice>
        <mc:Fallback xmlns="">
          <p:sp>
            <p:nvSpPr>
              <p:cNvPr id="2" name="Content Placeholder 1">
                <a:extLst>
                  <a:ext uri="{FF2B5EF4-FFF2-40B4-BE49-F238E27FC236}">
                    <a16:creationId xmlns:a16="http://schemas.microsoft.com/office/drawing/2014/main" id="{469585D1-6B17-8E36-3D86-6899D0D09D90}"/>
                  </a:ext>
                </a:extLst>
              </p:cNvPr>
              <p:cNvSpPr>
                <a:spLocks noGrp="1" noRot="1" noChangeAspect="1" noMove="1" noResize="1" noEditPoints="1" noAdjustHandles="1" noChangeArrowheads="1" noChangeShapeType="1" noTextEdit="1"/>
              </p:cNvSpPr>
              <p:nvPr>
                <p:ph idx="1"/>
              </p:nvPr>
            </p:nvSpPr>
            <p:spPr>
              <a:xfrm>
                <a:off x="609441" y="1498465"/>
                <a:ext cx="10969943" cy="5098887"/>
              </a:xfrm>
              <a:blipFill>
                <a:blip r:embed="rId2"/>
                <a:stretch>
                  <a:fillRect l="-1444" t="-1675" r="-167"/>
                </a:stretch>
              </a:blipFill>
            </p:spPr>
            <p:txBody>
              <a:bodyPr/>
              <a:lstStyle/>
              <a:p>
                <a:r>
                  <a:rPr lang="fr-FR">
                    <a:noFill/>
                  </a:rPr>
                  <a:t> </a:t>
                </a:r>
              </a:p>
            </p:txBody>
          </p:sp>
        </mc:Fallback>
      </mc:AlternateContent>
    </p:spTree>
    <p:extLst>
      <p:ext uri="{BB962C8B-B14F-4D97-AF65-F5344CB8AC3E}">
        <p14:creationId xmlns:p14="http://schemas.microsoft.com/office/powerpoint/2010/main" val="2129104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987CE-2178-0013-BEB2-6782AF7B5FA2}"/>
            </a:ext>
          </a:extLst>
        </p:cNvPr>
        <p:cNvGrpSpPr/>
        <p:nvPr/>
      </p:nvGrpSpPr>
      <p:grpSpPr>
        <a:xfrm>
          <a:off x="0" y="0"/>
          <a:ext cx="0" cy="0"/>
          <a:chOff x="0" y="0"/>
          <a:chExt cx="0" cy="0"/>
        </a:xfrm>
      </p:grpSpPr>
      <p:pic>
        <p:nvPicPr>
          <p:cNvPr id="3" name="Picture 2">
            <a:hlinkClick r:id="rId2" action="ppaction://hlinksldjump"/>
            <a:extLst>
              <a:ext uri="{FF2B5EF4-FFF2-40B4-BE49-F238E27FC236}">
                <a16:creationId xmlns:a16="http://schemas.microsoft.com/office/drawing/2014/main" id="{8E8F6208-C47E-58D4-41F6-A9D83B9410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74287" y="332656"/>
            <a:ext cx="8435097" cy="6192688"/>
          </a:xfrm>
          <a:prstGeom prst="rect">
            <a:avLst/>
          </a:prstGeom>
          <a:noFill/>
        </p:spPr>
      </p:pic>
    </p:spTree>
    <p:extLst>
      <p:ext uri="{BB962C8B-B14F-4D97-AF65-F5344CB8AC3E}">
        <p14:creationId xmlns:p14="http://schemas.microsoft.com/office/powerpoint/2010/main" val="5910346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68F45-4283-1695-4E7A-E0986B73957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BEFA41D-D3F5-04FD-8F55-70F8BE50D748}"/>
              </a:ext>
            </a:extLst>
          </p:cNvPr>
          <p:cNvSpPr>
            <a:spLocks noGrp="1"/>
          </p:cNvSpPr>
          <p:nvPr>
            <p:ph type="title"/>
          </p:nvPr>
        </p:nvSpPr>
        <p:spPr/>
        <p:txBody>
          <a:bodyPr/>
          <a:lstStyle/>
          <a:p>
            <a:r>
              <a:rPr lang="en-US" b="1" dirty="0"/>
              <a:t>Constats sur le </a:t>
            </a:r>
            <a:r>
              <a:rPr lang="en-US" b="1" dirty="0" err="1"/>
              <a:t>modèle</a:t>
            </a:r>
            <a:r>
              <a:rPr lang="en-US" b="1" dirty="0"/>
              <a:t> </a:t>
            </a:r>
            <a:r>
              <a:rPr lang="en-US" b="1" dirty="0" err="1"/>
              <a:t>estimé</a:t>
            </a:r>
            <a:endParaRPr lang="en-US" b="1"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0544985-4B57-02C0-2515-127DF82B9BEE}"/>
                  </a:ext>
                </a:extLst>
              </p:cNvPr>
              <p:cNvSpPr txBox="1"/>
              <p:nvPr/>
            </p:nvSpPr>
            <p:spPr>
              <a:xfrm>
                <a:off x="609441" y="1172978"/>
                <a:ext cx="11173603" cy="4001095"/>
              </a:xfrm>
              <a:prstGeom prst="rect">
                <a:avLst/>
              </a:prstGeom>
              <a:noFill/>
            </p:spPr>
            <p:txBody>
              <a:bodyPr wrap="square">
                <a:spAutoFit/>
              </a:bodyPr>
              <a:lstStyle/>
              <a:p>
                <a:pPr marL="342900" indent="-342900">
                  <a:spcAft>
                    <a:spcPts val="1800"/>
                  </a:spcAft>
                  <a:buFont typeface="Arial" panose="020B0604020202020204" pitchFamily="34" charset="0"/>
                  <a:buChar char="•"/>
                </a:pPr>
                <a:r>
                  <a:rPr lang="fr-FR" sz="2800" dirty="0"/>
                  <a:t>Le nombre de retards optimal du modèle est donc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=4;</m:t>
                    </m:r>
                  </m:oMath>
                </a14:m>
                <a:endParaRPr lang="en-US" sz="2800" b="0" dirty="0"/>
              </a:p>
              <a:p>
                <a:pPr marL="342900" indent="-342900">
                  <a:spcAft>
                    <a:spcPts val="1800"/>
                  </a:spcAft>
                  <a:buFont typeface="Arial" panose="020B0604020202020204" pitchFamily="34" charset="0"/>
                  <a:buChar char="•"/>
                </a:pPr>
                <a:r>
                  <a:rPr lang="en-US" sz="2800" dirty="0" err="1"/>
                  <a:t>Même</a:t>
                </a:r>
                <a:r>
                  <a:rPr lang="en-US" sz="2800" dirty="0"/>
                  <a:t> </a:t>
                </a:r>
                <a:r>
                  <a:rPr lang="en-US" sz="2800" dirty="0" err="1"/>
                  <a:t>si</a:t>
                </a:r>
                <a:r>
                  <a:rPr lang="en-US" sz="2800" dirty="0"/>
                  <a:t> </a:t>
                </a:r>
                <a:r>
                  <a:rPr lang="en-US" sz="2800" dirty="0" err="1"/>
                  <a:t>globalement</a:t>
                </a:r>
                <a:r>
                  <a:rPr lang="en-US" sz="2800" dirty="0"/>
                  <a:t> on </a:t>
                </a:r>
                <a:r>
                  <a:rPr lang="en-US" sz="2800" dirty="0" err="1"/>
                  <a:t>retient</a:t>
                </a:r>
                <a:r>
                  <a:rPr lang="en-US" sz="2800" dirty="0"/>
                  <a:t> 4 retards, </a:t>
                </a:r>
                <a:r>
                  <a:rPr lang="en-US" sz="2800" dirty="0" err="1"/>
                  <a:t>presque</a:t>
                </a:r>
                <a:r>
                  <a:rPr lang="en-US" sz="2800" dirty="0"/>
                  <a:t> </a:t>
                </a:r>
                <a:r>
                  <a:rPr lang="en-US" sz="2800" dirty="0" err="1"/>
                  <a:t>tous</a:t>
                </a:r>
                <a:r>
                  <a:rPr lang="en-US" sz="2800" dirty="0"/>
                  <a:t> les coefficients des retards </a:t>
                </a:r>
                <a:r>
                  <a:rPr lang="en-US" sz="2800" dirty="0" err="1"/>
                  <a:t>affectant</a:t>
                </a:r>
                <a:r>
                  <a:rPr lang="en-US" sz="2800" dirty="0"/>
                  <a:t> </a:t>
                </a:r>
                <a14:m>
                  <m:oMath xmlns:m="http://schemas.openxmlformats.org/officeDocument/2006/math">
                    <m:r>
                      <a:rPr lang="en-US" sz="2800" i="1" dirty="0" smtClean="0">
                        <a:latin typeface="Cambria Math" panose="02040503050406030204" pitchFamily="18" charset="0"/>
                      </a:rPr>
                      <m:t>𝑈𝑆</m:t>
                    </m:r>
                    <m:r>
                      <a:rPr lang="en-US" sz="2800" i="1" dirty="0" smtClean="0">
                        <a:latin typeface="Cambria Math" panose="02040503050406030204" pitchFamily="18" charset="0"/>
                      </a:rPr>
                      <m:t>_</m:t>
                    </m:r>
                    <m:r>
                      <a:rPr lang="en-US" sz="2800" i="1" dirty="0" smtClean="0">
                        <a:latin typeface="Cambria Math" panose="02040503050406030204" pitchFamily="18" charset="0"/>
                      </a:rPr>
                      <m:t>𝐸𝑋𝑃</m:t>
                    </m:r>
                    <m:r>
                      <a:rPr lang="en-US" sz="2800" i="1" dirty="0" smtClean="0">
                        <a:latin typeface="Cambria Math" panose="02040503050406030204" pitchFamily="18" charset="0"/>
                      </a:rPr>
                      <m:t>_</m:t>
                    </m:r>
                    <m:r>
                      <a:rPr lang="en-US" sz="2800" i="1" dirty="0" smtClean="0">
                        <a:latin typeface="Cambria Math" panose="02040503050406030204" pitchFamily="18" charset="0"/>
                      </a:rPr>
                      <m:t>𝐻𝑇</m:t>
                    </m:r>
                    <m:r>
                      <a:rPr lang="en-US" sz="2800" i="1" dirty="0" smtClean="0">
                        <a:latin typeface="Cambria Math" panose="02040503050406030204" pitchFamily="18" charset="0"/>
                      </a:rPr>
                      <m:t> </m:t>
                    </m:r>
                  </m:oMath>
                </a14:m>
                <a:r>
                  <a:rPr lang="en-US" sz="2800" dirty="0" err="1"/>
                  <a:t>sont</a:t>
                </a:r>
                <a:r>
                  <a:rPr lang="en-US" sz="2800" dirty="0"/>
                  <a:t> non-</a:t>
                </a:r>
                <a:r>
                  <a:rPr lang="en-US" sz="2800" dirty="0" err="1"/>
                  <a:t>significatifs</a:t>
                </a:r>
                <a:r>
                  <a:rPr lang="en-US" sz="2800" dirty="0"/>
                  <a:t> et le seul qui </a:t>
                </a:r>
                <a:r>
                  <a:rPr lang="en-US" sz="2800" dirty="0" err="1"/>
                  <a:t>l’est</a:t>
                </a:r>
                <a:r>
                  <a:rPr lang="en-US" sz="2800" dirty="0"/>
                  <a:t>, </a:t>
                </a:r>
                <a:r>
                  <a:rPr lang="en-US" sz="2800" dirty="0" err="1"/>
                  <a:t>l’est</a:t>
                </a:r>
                <a:r>
                  <a:rPr lang="en-US" sz="2800" dirty="0"/>
                  <a:t> à la </a:t>
                </a:r>
                <a:r>
                  <a:rPr lang="en-US" sz="2800" dirty="0" err="1"/>
                  <a:t>limite</a:t>
                </a:r>
                <a:r>
                  <a:rPr lang="en-US" sz="2800" dirty="0"/>
                  <a:t>. La variable </a:t>
                </a:r>
                <a14:m>
                  <m:oMath xmlns:m="http://schemas.openxmlformats.org/officeDocument/2006/math">
                    <m:r>
                      <a:rPr lang="en-US" sz="2800" i="1" dirty="0" smtClean="0">
                        <a:latin typeface="Cambria Math" panose="02040503050406030204" pitchFamily="18" charset="0"/>
                      </a:rPr>
                      <m:t>𝑈𝑆</m:t>
                    </m:r>
                    <m:r>
                      <a:rPr lang="en-US" sz="2800" i="1" dirty="0" smtClean="0">
                        <a:latin typeface="Cambria Math" panose="02040503050406030204" pitchFamily="18" charset="0"/>
                      </a:rPr>
                      <m:t>_</m:t>
                    </m:r>
                    <m:r>
                      <a:rPr lang="en-US" sz="2800" i="1" dirty="0" smtClean="0">
                        <a:latin typeface="Cambria Math" panose="02040503050406030204" pitchFamily="18" charset="0"/>
                      </a:rPr>
                      <m:t>𝐸𝑋𝑃</m:t>
                    </m:r>
                    <m:r>
                      <a:rPr lang="en-US" sz="2800" i="1" dirty="0" smtClean="0">
                        <a:latin typeface="Cambria Math" panose="02040503050406030204" pitchFamily="18" charset="0"/>
                      </a:rPr>
                      <m:t>_</m:t>
                    </m:r>
                    <m:r>
                      <a:rPr lang="en-US" sz="2800" i="1" dirty="0" smtClean="0">
                        <a:latin typeface="Cambria Math" panose="02040503050406030204" pitchFamily="18" charset="0"/>
                      </a:rPr>
                      <m:t>𝐻𝑇</m:t>
                    </m:r>
                    <m:r>
                      <a:rPr lang="en-US" sz="2800" i="1" dirty="0" smtClean="0">
                        <a:latin typeface="Cambria Math" panose="02040503050406030204" pitchFamily="18" charset="0"/>
                      </a:rPr>
                      <m:t> </m:t>
                    </m:r>
                  </m:oMath>
                </a14:m>
                <a:r>
                  <a:rPr lang="en-US" sz="2800" dirty="0"/>
                  <a:t>ne </a:t>
                </a:r>
                <a:r>
                  <a:rPr lang="en-US" sz="2800" dirty="0" err="1"/>
                  <a:t>semble</a:t>
                </a:r>
                <a:r>
                  <a:rPr lang="en-US" sz="2800" dirty="0"/>
                  <a:t> </a:t>
                </a:r>
                <a:r>
                  <a:rPr lang="en-US" sz="2800" dirty="0" err="1"/>
                  <a:t>donc</a:t>
                </a:r>
                <a:r>
                  <a:rPr lang="en-US" sz="2800" dirty="0"/>
                  <a:t> pas </a:t>
                </a:r>
                <a:r>
                  <a:rPr lang="en-US" sz="2800" dirty="0" err="1"/>
                  <a:t>pertinente</a:t>
                </a:r>
                <a:r>
                  <a:rPr lang="en-US" sz="2800" dirty="0"/>
                  <a:t> dans le </a:t>
                </a:r>
                <a:r>
                  <a:rPr lang="en-US" sz="2800" dirty="0" err="1"/>
                  <a:t>système</a:t>
                </a:r>
                <a:r>
                  <a:rPr lang="en-US" sz="2800" dirty="0"/>
                  <a:t> et on </a:t>
                </a:r>
                <a:r>
                  <a:rPr lang="en-US" sz="2800" dirty="0" err="1"/>
                  <a:t>pourrait</a:t>
                </a:r>
                <a:r>
                  <a:rPr lang="en-US" sz="2800" dirty="0"/>
                  <a:t> la </a:t>
                </a:r>
                <a:r>
                  <a:rPr lang="en-US" sz="2800" dirty="0" err="1"/>
                  <a:t>rejeter</a:t>
                </a:r>
                <a:r>
                  <a:rPr lang="en-US" sz="2800" dirty="0"/>
                  <a:t> </a:t>
                </a:r>
                <a:r>
                  <a:rPr lang="en-US" sz="2800" dirty="0" err="1"/>
                  <a:t>si</a:t>
                </a:r>
                <a:r>
                  <a:rPr lang="en-US" sz="2800" dirty="0"/>
                  <a:t> le VAR </a:t>
                </a:r>
                <a:r>
                  <a:rPr lang="en-US" sz="2800" dirty="0" err="1"/>
                  <a:t>n’était</a:t>
                </a:r>
                <a:endParaRPr lang="en-US" sz="2800" b="0" dirty="0"/>
              </a:p>
              <a:p>
                <a:pPr marL="342900" indent="-342900">
                  <a:spcAft>
                    <a:spcPts val="1800"/>
                  </a:spcAft>
                  <a:buFont typeface="Arial" panose="020B0604020202020204" pitchFamily="34" charset="0"/>
                  <a:buChar char="•"/>
                </a:pPr>
                <a:r>
                  <a:rPr lang="fr-FR" sz="2800" dirty="0"/>
                  <a:t>Dans tout ce qui a précédé, on a utilisé une normalisation arbitraire dans l’ordre suivant: </a:t>
                </a:r>
                <a14:m>
                  <m:oMath xmlns:m="http://schemas.openxmlformats.org/officeDocument/2006/math">
                    <m:r>
                      <a:rPr lang="fr-FR" sz="2800" i="1" dirty="0" smtClean="0">
                        <a:latin typeface="Cambria Math" panose="02040503050406030204" pitchFamily="18" charset="0"/>
                      </a:rPr>
                      <m:t>𝑅𝐸𝐶</m:t>
                    </m:r>
                    <m:r>
                      <a:rPr lang="fr-FR" sz="2800" i="1" dirty="0" smtClean="0">
                        <a:latin typeface="Cambria Math" panose="02040503050406030204" pitchFamily="18" charset="0"/>
                      </a:rPr>
                      <m:t>_</m:t>
                    </m:r>
                    <m:r>
                      <a:rPr lang="fr-FR" sz="2800" i="1" dirty="0" smtClean="0">
                        <a:latin typeface="Cambria Math" panose="02040503050406030204" pitchFamily="18" charset="0"/>
                      </a:rPr>
                      <m:t>𝑅𝐸𝑀</m:t>
                    </m:r>
                  </m:oMath>
                </a14:m>
                <a:r>
                  <a:rPr lang="fr-FR" sz="2800" dirty="0"/>
                  <a:t>, </a:t>
                </a:r>
                <a14:m>
                  <m:oMath xmlns:m="http://schemas.openxmlformats.org/officeDocument/2006/math">
                    <m:r>
                      <a:rPr lang="fr-FR" sz="2800" i="1" dirty="0" smtClean="0">
                        <a:latin typeface="Cambria Math" panose="02040503050406030204" pitchFamily="18" charset="0"/>
                      </a:rPr>
                      <m:t>𝐼𝑁𝑇</m:t>
                    </m:r>
                    <m:r>
                      <a:rPr lang="fr-FR" sz="2800" i="1" dirty="0" smtClean="0">
                        <a:latin typeface="Cambria Math" panose="02040503050406030204" pitchFamily="18" charset="0"/>
                      </a:rPr>
                      <m:t>_</m:t>
                    </m:r>
                    <m:r>
                      <a:rPr lang="fr-FR" sz="2800" i="1" dirty="0" smtClean="0">
                        <a:latin typeface="Cambria Math" panose="02040503050406030204" pitchFamily="18" charset="0"/>
                      </a:rPr>
                      <m:t>𝑅𝐸𝐺</m:t>
                    </m:r>
                    <m:r>
                      <a:rPr lang="fr-FR" sz="2800" i="1" dirty="0" smtClean="0">
                        <a:latin typeface="Cambria Math" panose="02040503050406030204" pitchFamily="18" charset="0"/>
                      </a:rPr>
                      <m:t>_</m:t>
                    </m:r>
                    <m:r>
                      <a:rPr lang="fr-FR" sz="2800" i="1" dirty="0" smtClean="0">
                        <a:latin typeface="Cambria Math" panose="02040503050406030204" pitchFamily="18" charset="0"/>
                      </a:rPr>
                      <m:t>𝐷𝐸𝐵</m:t>
                    </m:r>
                  </m:oMath>
                </a14:m>
                <a:r>
                  <a:rPr lang="fr-FR" sz="2800" dirty="0"/>
                  <a:t>, </a:t>
                </a:r>
                <a14:m>
                  <m:oMath xmlns:m="http://schemas.openxmlformats.org/officeDocument/2006/math">
                    <m:r>
                      <a:rPr lang="fr-FR" sz="2800" i="1" dirty="0" smtClean="0">
                        <a:latin typeface="Cambria Math" panose="02040503050406030204" pitchFamily="18" charset="0"/>
                      </a:rPr>
                      <m:t>𝐼𝑁𝑇</m:t>
                    </m:r>
                    <m:r>
                      <a:rPr lang="fr-FR" sz="2800" i="1" dirty="0" smtClean="0">
                        <a:latin typeface="Cambria Math" panose="02040503050406030204" pitchFamily="18" charset="0"/>
                      </a:rPr>
                      <m:t>_</m:t>
                    </m:r>
                    <m:r>
                      <a:rPr lang="fr-FR" sz="2800" i="1" dirty="0" smtClean="0">
                        <a:latin typeface="Cambria Math" panose="02040503050406030204" pitchFamily="18" charset="0"/>
                      </a:rPr>
                      <m:t>𝑅𝐸𝐺</m:t>
                    </m:r>
                    <m:r>
                      <a:rPr lang="fr-FR" sz="2800" i="1" dirty="0" smtClean="0">
                        <a:latin typeface="Cambria Math" panose="02040503050406030204" pitchFamily="18" charset="0"/>
                      </a:rPr>
                      <m:t>_</m:t>
                    </m:r>
                    <m:r>
                      <a:rPr lang="fr-FR" sz="2800" i="1" dirty="0" smtClean="0">
                        <a:latin typeface="Cambria Math" panose="02040503050406030204" pitchFamily="18" charset="0"/>
                      </a:rPr>
                      <m:t>𝐸𝑀𝐵</m:t>
                    </m:r>
                  </m:oMath>
                </a14:m>
                <a:r>
                  <a:rPr lang="fr-FR" sz="2800" dirty="0"/>
                  <a:t>, </a:t>
                </a:r>
                <a14:m>
                  <m:oMath xmlns:m="http://schemas.openxmlformats.org/officeDocument/2006/math">
                    <m:r>
                      <a:rPr lang="fr-FR" sz="2800" i="1" dirty="0" smtClean="0">
                        <a:latin typeface="Cambria Math" panose="02040503050406030204" pitchFamily="18" charset="0"/>
                      </a:rPr>
                      <m:t>𝑈𝑆</m:t>
                    </m:r>
                    <m:r>
                      <a:rPr lang="fr-FR" sz="2800" i="1" dirty="0" smtClean="0">
                        <a:latin typeface="Cambria Math" panose="02040503050406030204" pitchFamily="18" charset="0"/>
                      </a:rPr>
                      <m:t>_</m:t>
                    </m:r>
                    <m:r>
                      <a:rPr lang="fr-FR" sz="2800" i="1" dirty="0" smtClean="0">
                        <a:latin typeface="Cambria Math" panose="02040503050406030204" pitchFamily="18" charset="0"/>
                      </a:rPr>
                      <m:t>𝐼𝑀𝑃</m:t>
                    </m:r>
                    <m:r>
                      <a:rPr lang="fr-FR" sz="2800" i="1" dirty="0" smtClean="0">
                        <a:latin typeface="Cambria Math" panose="02040503050406030204" pitchFamily="18" charset="0"/>
                      </a:rPr>
                      <m:t>_</m:t>
                    </m:r>
                    <m:r>
                      <a:rPr lang="fr-FR" sz="2800" i="1" dirty="0" smtClean="0">
                        <a:latin typeface="Cambria Math" panose="02040503050406030204" pitchFamily="18" charset="0"/>
                      </a:rPr>
                      <m:t>𝐻𝑇</m:t>
                    </m:r>
                  </m:oMath>
                </a14:m>
                <a:r>
                  <a:rPr lang="fr-FR" sz="2800" dirty="0"/>
                  <a:t>, </a:t>
                </a:r>
                <a14:m>
                  <m:oMath xmlns:m="http://schemas.openxmlformats.org/officeDocument/2006/math">
                    <m:r>
                      <a:rPr lang="fr-FR" sz="2800" i="1" dirty="0" smtClean="0">
                        <a:latin typeface="Cambria Math" panose="02040503050406030204" pitchFamily="18" charset="0"/>
                      </a:rPr>
                      <m:t>𝑈𝑆</m:t>
                    </m:r>
                    <m:r>
                      <a:rPr lang="fr-FR" sz="2800" i="1" dirty="0" smtClean="0">
                        <a:latin typeface="Cambria Math" panose="02040503050406030204" pitchFamily="18" charset="0"/>
                      </a:rPr>
                      <m:t>_</m:t>
                    </m:r>
                    <m:r>
                      <a:rPr lang="fr-FR" sz="2800" i="1" dirty="0" smtClean="0">
                        <a:latin typeface="Cambria Math" panose="02040503050406030204" pitchFamily="18" charset="0"/>
                      </a:rPr>
                      <m:t>𝐸𝑋𝑃</m:t>
                    </m:r>
                    <m:r>
                      <a:rPr lang="fr-FR" sz="2800" i="1" dirty="0" smtClean="0">
                        <a:latin typeface="Cambria Math" panose="02040503050406030204" pitchFamily="18" charset="0"/>
                      </a:rPr>
                      <m:t>_</m:t>
                    </m:r>
                    <m:r>
                      <a:rPr lang="fr-FR" sz="2800" i="1" dirty="0" smtClean="0">
                        <a:latin typeface="Cambria Math" panose="02040503050406030204" pitchFamily="18" charset="0"/>
                      </a:rPr>
                      <m:t>𝐻𝑇</m:t>
                    </m:r>
                  </m:oMath>
                </a14:m>
                <a:endParaRPr lang="fr-FR" sz="2800" dirty="0"/>
              </a:p>
            </p:txBody>
          </p:sp>
        </mc:Choice>
        <mc:Fallback xmlns="">
          <p:sp>
            <p:nvSpPr>
              <p:cNvPr id="11" name="TextBox 10">
                <a:extLst>
                  <a:ext uri="{FF2B5EF4-FFF2-40B4-BE49-F238E27FC236}">
                    <a16:creationId xmlns:a16="http://schemas.microsoft.com/office/drawing/2014/main" id="{70544985-4B57-02C0-2515-127DF82B9BEE}"/>
                  </a:ext>
                </a:extLst>
              </p:cNvPr>
              <p:cNvSpPr txBox="1">
                <a:spLocks noRot="1" noChangeAspect="1" noMove="1" noResize="1" noEditPoints="1" noAdjustHandles="1" noChangeArrowheads="1" noChangeShapeType="1" noTextEdit="1"/>
              </p:cNvSpPr>
              <p:nvPr/>
            </p:nvSpPr>
            <p:spPr>
              <a:xfrm>
                <a:off x="609441" y="1172978"/>
                <a:ext cx="11173603" cy="4001095"/>
              </a:xfrm>
              <a:prstGeom prst="rect">
                <a:avLst/>
              </a:prstGeom>
              <a:blipFill>
                <a:blip r:embed="rId2"/>
                <a:stretch>
                  <a:fillRect l="-982" t="-1370" r="-1746" b="-3349"/>
                </a:stretch>
              </a:blipFill>
            </p:spPr>
            <p:txBody>
              <a:bodyPr/>
              <a:lstStyle/>
              <a:p>
                <a:r>
                  <a:rPr lang="fr-FR">
                    <a:noFill/>
                  </a:rPr>
                  <a:t> </a:t>
                </a:r>
              </a:p>
            </p:txBody>
          </p:sp>
        </mc:Fallback>
      </mc:AlternateContent>
    </p:spTree>
    <p:extLst>
      <p:ext uri="{BB962C8B-B14F-4D97-AF65-F5344CB8AC3E}">
        <p14:creationId xmlns:p14="http://schemas.microsoft.com/office/powerpoint/2010/main" val="408344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0"/>
                    </a14:imgEffect>
                  </a14:imgLayer>
                </a14:imgProps>
              </a:ext>
            </a:extLst>
          </a:blip>
          <a:srcRect/>
          <a:stretch>
            <a:fillRect t="-39000" b="-4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25E681-9DF4-45C4-9BA6-3745CE49052E}"/>
              </a:ext>
            </a:extLst>
          </p:cNvPr>
          <p:cNvSpPr/>
          <p:nvPr/>
        </p:nvSpPr>
        <p:spPr>
          <a:xfrm>
            <a:off x="5590355" y="0"/>
            <a:ext cx="6598469" cy="6865034"/>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867CA7E0-FC2F-426B-89DC-458AD3B6F87F}"/>
              </a:ext>
            </a:extLst>
          </p:cNvPr>
          <p:cNvSpPr/>
          <p:nvPr/>
        </p:nvSpPr>
        <p:spPr>
          <a:xfrm>
            <a:off x="5162502" y="764704"/>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18" name="Oval 17">
            <a:extLst>
              <a:ext uri="{FF2B5EF4-FFF2-40B4-BE49-F238E27FC236}">
                <a16:creationId xmlns:a16="http://schemas.microsoft.com/office/drawing/2014/main" id="{6DB80884-6B51-44BD-8FC2-16679B8EAB14}"/>
              </a:ext>
            </a:extLst>
          </p:cNvPr>
          <p:cNvSpPr/>
          <p:nvPr/>
        </p:nvSpPr>
        <p:spPr>
          <a:xfrm>
            <a:off x="5162502" y="1891375"/>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02</a:t>
            </a:r>
          </a:p>
        </p:txBody>
      </p:sp>
      <p:sp>
        <p:nvSpPr>
          <p:cNvPr id="19" name="Oval 18">
            <a:extLst>
              <a:ext uri="{FF2B5EF4-FFF2-40B4-BE49-F238E27FC236}">
                <a16:creationId xmlns:a16="http://schemas.microsoft.com/office/drawing/2014/main" id="{7E4C3F9B-F7D3-41E0-A90F-B184C032C4CF}"/>
              </a:ext>
            </a:extLst>
          </p:cNvPr>
          <p:cNvSpPr/>
          <p:nvPr/>
        </p:nvSpPr>
        <p:spPr>
          <a:xfrm>
            <a:off x="5162502" y="3018046"/>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03</a:t>
            </a:r>
          </a:p>
        </p:txBody>
      </p:sp>
      <p:sp>
        <p:nvSpPr>
          <p:cNvPr id="20" name="Oval 19">
            <a:extLst>
              <a:ext uri="{FF2B5EF4-FFF2-40B4-BE49-F238E27FC236}">
                <a16:creationId xmlns:a16="http://schemas.microsoft.com/office/drawing/2014/main" id="{F94E0E9B-1611-466B-A795-D5B9F4AC271C}"/>
              </a:ext>
            </a:extLst>
          </p:cNvPr>
          <p:cNvSpPr/>
          <p:nvPr/>
        </p:nvSpPr>
        <p:spPr>
          <a:xfrm>
            <a:off x="5162502" y="4144717"/>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04</a:t>
            </a:r>
          </a:p>
        </p:txBody>
      </p:sp>
      <p:sp>
        <p:nvSpPr>
          <p:cNvPr id="21" name="Oval 20">
            <a:extLst>
              <a:ext uri="{FF2B5EF4-FFF2-40B4-BE49-F238E27FC236}">
                <a16:creationId xmlns:a16="http://schemas.microsoft.com/office/drawing/2014/main" id="{B923076C-4C44-404D-947F-FDD5087AC5E3}"/>
              </a:ext>
            </a:extLst>
          </p:cNvPr>
          <p:cNvSpPr/>
          <p:nvPr/>
        </p:nvSpPr>
        <p:spPr>
          <a:xfrm>
            <a:off x="5162502" y="5271390"/>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05</a:t>
            </a:r>
          </a:p>
        </p:txBody>
      </p:sp>
      <p:sp>
        <p:nvSpPr>
          <p:cNvPr id="22" name="Rectangle 21">
            <a:extLst>
              <a:ext uri="{FF2B5EF4-FFF2-40B4-BE49-F238E27FC236}">
                <a16:creationId xmlns:a16="http://schemas.microsoft.com/office/drawing/2014/main" id="{A8F9EE3C-EF80-4724-9799-42E08C64A303}"/>
              </a:ext>
            </a:extLst>
          </p:cNvPr>
          <p:cNvSpPr/>
          <p:nvPr/>
        </p:nvSpPr>
        <p:spPr>
          <a:xfrm>
            <a:off x="6454452" y="1052736"/>
            <a:ext cx="4464496" cy="338554"/>
          </a:xfrm>
          <a:prstGeom prst="rect">
            <a:avLst/>
          </a:prstGeom>
        </p:spPr>
        <p:txBody>
          <a:bodyPr wrap="square">
            <a:spAutoFit/>
          </a:bodyPr>
          <a:lstStyle/>
          <a:p>
            <a:pPr fontAlgn="base"/>
            <a:r>
              <a:rPr lang="en-US" sz="1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INTRODUCTION GÉNÉRALE</a:t>
            </a:r>
            <a:endParaRPr lang="en-IN" sz="1600" spc="300"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1F84FD10-3A13-4D1E-974C-9C8E1E996708}"/>
              </a:ext>
            </a:extLst>
          </p:cNvPr>
          <p:cNvSpPr/>
          <p:nvPr/>
        </p:nvSpPr>
        <p:spPr>
          <a:xfrm>
            <a:off x="6454452" y="2179407"/>
            <a:ext cx="4464496" cy="338554"/>
          </a:xfrm>
          <a:prstGeom prst="rect">
            <a:avLst/>
          </a:prstGeom>
        </p:spPr>
        <p:txBody>
          <a:bodyPr wrap="square">
            <a:spAutoFit/>
          </a:bodyPr>
          <a:lstStyle/>
          <a:p>
            <a:pPr fontAlgn="base"/>
            <a:r>
              <a:rPr lang="en-US" sz="1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PARTIE THÉORIQUE</a:t>
            </a:r>
            <a:endParaRPr lang="en-IN" sz="1600" spc="300"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9C3275FC-A0E2-4462-B62E-526CF975CD32}"/>
              </a:ext>
            </a:extLst>
          </p:cNvPr>
          <p:cNvSpPr/>
          <p:nvPr/>
        </p:nvSpPr>
        <p:spPr>
          <a:xfrm>
            <a:off x="6454452" y="3306078"/>
            <a:ext cx="4464496" cy="338554"/>
          </a:xfrm>
          <a:prstGeom prst="rect">
            <a:avLst/>
          </a:prstGeom>
        </p:spPr>
        <p:txBody>
          <a:bodyPr wrap="square">
            <a:spAutoFit/>
          </a:bodyPr>
          <a:lstStyle/>
          <a:p>
            <a:pPr fontAlgn="base"/>
            <a:r>
              <a:rPr lang="en-US" sz="1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PARTIE EMPIRIQUE</a:t>
            </a:r>
            <a:endParaRPr lang="en-IN" sz="1600" spc="300" dirty="0">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2385D78C-C0BA-4D3C-BC91-F2D9E3A47C7D}"/>
              </a:ext>
            </a:extLst>
          </p:cNvPr>
          <p:cNvSpPr/>
          <p:nvPr/>
        </p:nvSpPr>
        <p:spPr>
          <a:xfrm>
            <a:off x="6454452" y="4432749"/>
            <a:ext cx="4464496" cy="338554"/>
          </a:xfrm>
          <a:prstGeom prst="rect">
            <a:avLst/>
          </a:prstGeom>
        </p:spPr>
        <p:txBody>
          <a:bodyPr wrap="square">
            <a:spAutoFit/>
          </a:bodyPr>
          <a:lstStyle/>
          <a:p>
            <a:pPr fontAlgn="base"/>
            <a:r>
              <a:rPr lang="en-US" sz="1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CONCLUSION</a:t>
            </a:r>
            <a:endParaRPr lang="en-IN" sz="1600" spc="300" dirty="0">
              <a:solidFill>
                <a:schemeClr val="bg1"/>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F1FE223A-20B8-480F-8366-49FC612517D0}"/>
              </a:ext>
            </a:extLst>
          </p:cNvPr>
          <p:cNvSpPr/>
          <p:nvPr/>
        </p:nvSpPr>
        <p:spPr>
          <a:xfrm>
            <a:off x="6454452" y="5559422"/>
            <a:ext cx="4464496" cy="338554"/>
          </a:xfrm>
          <a:prstGeom prst="rect">
            <a:avLst/>
          </a:prstGeom>
        </p:spPr>
        <p:txBody>
          <a:bodyPr wrap="square">
            <a:spAutoFit/>
          </a:bodyPr>
          <a:lstStyle/>
          <a:p>
            <a:pPr fontAlgn="base"/>
            <a:r>
              <a:rPr lang="en-US" sz="1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ANNEXES &amp; RÉFÉRENCES</a:t>
            </a:r>
            <a:endParaRPr lang="en-IN" sz="1600" spc="300"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A07518E-A7DF-4E84-8A2D-32782BE667EE}"/>
              </a:ext>
            </a:extLst>
          </p:cNvPr>
          <p:cNvSpPr txBox="1"/>
          <p:nvPr/>
        </p:nvSpPr>
        <p:spPr>
          <a:xfrm>
            <a:off x="473611" y="353556"/>
            <a:ext cx="3888432" cy="646331"/>
          </a:xfrm>
          <a:prstGeom prst="rect">
            <a:avLst/>
          </a:prstGeom>
          <a:noFill/>
        </p:spPr>
        <p:txBody>
          <a:bodyPr wrap="square" rtlCol="0">
            <a:spAutoFit/>
          </a:bodyPr>
          <a:lstStyle/>
          <a:p>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SOMMAIRE</a:t>
            </a:r>
          </a:p>
        </p:txBody>
      </p:sp>
    </p:spTree>
    <p:extLst>
      <p:ext uri="{BB962C8B-B14F-4D97-AF65-F5344CB8AC3E}">
        <p14:creationId xmlns:p14="http://schemas.microsoft.com/office/powerpoint/2010/main" val="7569455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C56D1-6E70-D5BF-8589-CE7C532F3A51}"/>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DF5C5BA-7ED4-0B51-D8B6-E991A66B6351}"/>
              </a:ext>
            </a:extLst>
          </p:cNvPr>
          <p:cNvSpPr>
            <a:spLocks noGrp="1"/>
          </p:cNvSpPr>
          <p:nvPr>
            <p:ph type="title"/>
          </p:nvPr>
        </p:nvSpPr>
        <p:spPr/>
        <p:txBody>
          <a:bodyPr/>
          <a:lstStyle/>
          <a:p>
            <a:r>
              <a:rPr lang="en-US" b="1" dirty="0"/>
              <a:t>VALIDATION DU MODELE (1) – Test de </a:t>
            </a:r>
            <a:r>
              <a:rPr lang="en-US" b="1" dirty="0" err="1"/>
              <a:t>stationnarité</a:t>
            </a:r>
            <a:endParaRPr lang="en-US" b="1"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A822637-AB6F-500F-DBED-7767EF63C839}"/>
                  </a:ext>
                </a:extLst>
              </p:cNvPr>
              <p:cNvSpPr>
                <a:spLocks noGrp="1"/>
              </p:cNvSpPr>
              <p:nvPr>
                <p:ph idx="1"/>
              </p:nvPr>
            </p:nvSpPr>
            <p:spPr>
              <a:xfrm>
                <a:off x="609441" y="1498465"/>
                <a:ext cx="10969943" cy="1210455"/>
              </a:xfrm>
            </p:spPr>
            <p:txBody>
              <a:bodyPr>
                <a:noAutofit/>
              </a:bodyPr>
              <a:lstStyle/>
              <a:p>
                <a:pPr marL="0" indent="0">
                  <a:spcAft>
                    <a:spcPts val="1800"/>
                  </a:spcAft>
                  <a:buNone/>
                </a:pPr>
                <a:r>
                  <a:rPr lang="en-US" sz="2400" dirty="0"/>
                  <a:t>On </a:t>
                </a:r>
                <a:r>
                  <a:rPr lang="en-US" sz="2400" dirty="0" err="1"/>
                  <a:t>avait</a:t>
                </a:r>
                <a:r>
                  <a:rPr lang="en-US" sz="2400" dirty="0"/>
                  <a:t> </a:t>
                </a:r>
                <a:r>
                  <a:rPr lang="en-US" sz="2400" dirty="0" err="1"/>
                  <a:t>utilisé</a:t>
                </a:r>
                <a:r>
                  <a:rPr lang="en-US" sz="2400" dirty="0"/>
                  <a:t> la </a:t>
                </a:r>
                <a:r>
                  <a:rPr lang="en-US" sz="2400" dirty="0" err="1"/>
                  <a:t>méthodologie</a:t>
                </a:r>
                <a:r>
                  <a:rPr lang="en-US" sz="2400" dirty="0"/>
                  <a:t> de Box et Jenkins avec les tests </a:t>
                </a:r>
                <a:r>
                  <a:rPr lang="en-US" sz="2400" dirty="0" err="1"/>
                  <a:t>séquentiels</a:t>
                </a:r>
                <a:r>
                  <a:rPr lang="en-US" sz="2400" dirty="0"/>
                  <a:t> pour tester la </a:t>
                </a:r>
                <a:r>
                  <a:rPr lang="en-US" sz="2400" dirty="0" err="1"/>
                  <a:t>stationnarité</a:t>
                </a:r>
                <a:r>
                  <a:rPr lang="en-US" sz="2400" dirty="0"/>
                  <a:t> et </a:t>
                </a:r>
                <a:r>
                  <a:rPr lang="en-US" sz="2400" dirty="0" err="1"/>
                  <a:t>déterminer</a:t>
                </a:r>
                <a:r>
                  <a:rPr lang="en-US" sz="2400" dirty="0"/>
                  <a:t> </a:t>
                </a:r>
                <a:r>
                  <a:rPr lang="en-US" sz="2400" dirty="0" err="1"/>
                  <a:t>l’ordre</a:t>
                </a:r>
                <a:r>
                  <a:rPr lang="en-US" sz="2400" dirty="0"/>
                  <a:t> </a:t>
                </a:r>
                <a:r>
                  <a:rPr lang="en-US" sz="2400" dirty="0" err="1"/>
                  <a:t>d’intégration</a:t>
                </a:r>
                <a:r>
                  <a:rPr lang="en-US" sz="2400" dirty="0"/>
                  <a:t> des </a:t>
                </a:r>
                <a:r>
                  <a:rPr lang="en-US" sz="2400" dirty="0" err="1"/>
                  <a:t>séries</a:t>
                </a:r>
                <a:r>
                  <a:rPr lang="en-US" sz="2400" dirty="0"/>
                  <a:t> </a:t>
                </a:r>
                <a:r>
                  <a:rPr lang="en-US" sz="2400" dirty="0" err="1"/>
                  <a:t>individuellement</a:t>
                </a:r>
                <a:r>
                  <a:rPr lang="en-US" sz="2400" dirty="0"/>
                  <a:t>. A </a:t>
                </a:r>
                <a:r>
                  <a:rPr lang="en-US" sz="2400" dirty="0" err="1"/>
                  <a:t>présent</a:t>
                </a:r>
                <a:r>
                  <a:rPr lang="en-US" sz="2400" dirty="0"/>
                  <a:t>, il </a:t>
                </a:r>
                <a:r>
                  <a:rPr lang="en-US" sz="2400" dirty="0" err="1"/>
                  <a:t>importe</a:t>
                </a:r>
                <a:r>
                  <a:rPr lang="en-US" sz="2400" dirty="0"/>
                  <a:t> de tester la </a:t>
                </a:r>
                <a:r>
                  <a:rPr lang="en-US" sz="2400" dirty="0" err="1"/>
                  <a:t>stationnarité</a:t>
                </a:r>
                <a:r>
                  <a:rPr lang="en-US" sz="2400" dirty="0"/>
                  <a:t> </a:t>
                </a:r>
                <a:r>
                  <a:rPr lang="en-US" sz="2400" dirty="0" err="1"/>
                  <a:t>globale</a:t>
                </a:r>
                <a:r>
                  <a:rPr lang="en-US" sz="2400" dirty="0"/>
                  <a:t> du </a:t>
                </a:r>
                <a:r>
                  <a:rPr lang="en-US" sz="2400" dirty="0" err="1"/>
                  <a:t>système</a:t>
                </a:r>
                <a:r>
                  <a:rPr lang="en-US" sz="2400" dirty="0"/>
                  <a:t> </a:t>
                </a:r>
                <a14:m>
                  <m:oMath xmlns:m="http://schemas.openxmlformats.org/officeDocument/2006/math">
                    <m:r>
                      <a:rPr lang="en-US" sz="2400" i="1" dirty="0" smtClean="0">
                        <a:latin typeface="Cambria Math" panose="02040503050406030204" pitchFamily="18" charset="0"/>
                      </a:rPr>
                      <m:t>𝑉𝐴𝑅</m:t>
                    </m:r>
                    <m:r>
                      <a:rPr lang="en-US" sz="2400" i="1" dirty="0" smtClean="0">
                        <a:latin typeface="Cambria Math" panose="02040503050406030204" pitchFamily="18" charset="0"/>
                      </a:rPr>
                      <m:t>(4)</m:t>
                    </m:r>
                  </m:oMath>
                </a14:m>
                <a:r>
                  <a:rPr lang="en-US" sz="2400" dirty="0"/>
                  <a:t>.</a:t>
                </a:r>
              </a:p>
            </p:txBody>
          </p:sp>
        </mc:Choice>
        <mc:Fallback xmlns="">
          <p:sp>
            <p:nvSpPr>
              <p:cNvPr id="2" name="Content Placeholder 1">
                <a:extLst>
                  <a:ext uri="{FF2B5EF4-FFF2-40B4-BE49-F238E27FC236}">
                    <a16:creationId xmlns:a16="http://schemas.microsoft.com/office/drawing/2014/main" id="{DA822637-AB6F-500F-DBED-7767EF63C839}"/>
                  </a:ext>
                </a:extLst>
              </p:cNvPr>
              <p:cNvSpPr>
                <a:spLocks noGrp="1" noRot="1" noChangeAspect="1" noMove="1" noResize="1" noEditPoints="1" noAdjustHandles="1" noChangeArrowheads="1" noChangeShapeType="1" noTextEdit="1"/>
              </p:cNvSpPr>
              <p:nvPr>
                <p:ph idx="1"/>
              </p:nvPr>
            </p:nvSpPr>
            <p:spPr>
              <a:xfrm>
                <a:off x="609441" y="1498465"/>
                <a:ext cx="10969943" cy="1210455"/>
              </a:xfrm>
              <a:blipFill>
                <a:blip r:embed="rId2"/>
                <a:stretch>
                  <a:fillRect l="-611" t="-3030" r="-1167" b="-1111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2064878-5189-DFD5-7466-2E0E2B5E3FE4}"/>
                  </a:ext>
                </a:extLst>
              </p:cNvPr>
              <p:cNvSpPr txBox="1"/>
              <p:nvPr/>
            </p:nvSpPr>
            <p:spPr>
              <a:xfrm>
                <a:off x="619534" y="3386023"/>
                <a:ext cx="10803470" cy="3139321"/>
              </a:xfrm>
              <a:prstGeom prst="rect">
                <a:avLst/>
              </a:prstGeom>
              <a:noFill/>
            </p:spPr>
            <p:txBody>
              <a:bodyPr wrap="square">
                <a:spAutoFit/>
              </a:bodyPr>
              <a:lstStyle/>
              <a:p>
                <a:pPr marL="742950" indent="-742950">
                  <a:spcAft>
                    <a:spcPts val="1800"/>
                  </a:spcAft>
                  <a:buFont typeface="+mj-lt"/>
                  <a:buAutoNum type="arabicPeriod" startAt="6"/>
                </a:pPr>
                <a:r>
                  <a:rPr lang="en-US" sz="2800" dirty="0"/>
                  <a:t>On transpose le </a:t>
                </a:r>
                <a:r>
                  <a:rPr lang="en-US" sz="2800" dirty="0" err="1"/>
                  <a:t>modèle</a:t>
                </a:r>
                <a:r>
                  <a:rPr lang="en-US" sz="2800" dirty="0"/>
                  <a:t> sous </a:t>
                </a:r>
                <a:r>
                  <a:rPr lang="en-US" sz="2800" dirty="0" err="1"/>
                  <a:t>forme</a:t>
                </a:r>
                <a:r>
                  <a:rPr lang="en-US" sz="2800" dirty="0"/>
                  <a:t> </a:t>
                </a:r>
                <a:r>
                  <a:rPr lang="en-US" sz="2800" dirty="0" err="1"/>
                  <a:t>polynômiale</a:t>
                </a:r>
                <a:r>
                  <a:rPr lang="en-US" sz="2800" dirty="0"/>
                  <a:t>: </a:t>
                </a:r>
                <a:endParaRPr lang="en-US" sz="2800" i="1" dirty="0">
                  <a:latin typeface="Cambria Math" panose="02040503050406030204" pitchFamily="18" charset="0"/>
                </a:endParaRPr>
              </a:p>
              <a:p>
                <a:pPr>
                  <a:spcAft>
                    <a:spcPts val="1800"/>
                  </a:spcAft>
                </a:pPr>
                <a14:m>
                  <m:oMathPara xmlns:m="http://schemas.openxmlformats.org/officeDocument/2006/math">
                    <m:oMathParaPr>
                      <m:jc m:val="centerGroup"/>
                    </m:oMathParaPr>
                    <m:oMath xmlns:m="http://schemas.openxmlformats.org/officeDocument/2006/math">
                      <m:r>
                        <a:rPr lang="fr-CA" sz="2800" i="1" dirty="0" smtClean="0">
                          <a:latin typeface="Cambria Math" panose="02040503050406030204" pitchFamily="18" charset="0"/>
                        </a:rPr>
                        <m:t>𝐴</m:t>
                      </m:r>
                      <m:d>
                        <m:dPr>
                          <m:ctrlPr>
                            <a:rPr lang="fr-CA" sz="2800" i="1" dirty="0" smtClean="0">
                              <a:latin typeface="Cambria Math" panose="02040503050406030204" pitchFamily="18" charset="0"/>
                            </a:rPr>
                          </m:ctrlPr>
                        </m:dPr>
                        <m:e>
                          <m:r>
                            <a:rPr lang="fr-CA" sz="2800" i="1" dirty="0" smtClean="0">
                              <a:latin typeface="Cambria Math" panose="02040503050406030204" pitchFamily="18" charset="0"/>
                            </a:rPr>
                            <m:t>𝐿</m:t>
                          </m:r>
                        </m:e>
                      </m:d>
                      <m:r>
                        <a:rPr lang="fr-CA" sz="2800" i="1" dirty="0" err="1">
                          <a:latin typeface="Cambria Math" panose="02040503050406030204" pitchFamily="18" charset="0"/>
                        </a:rPr>
                        <m:t>𝑦</m:t>
                      </m:r>
                      <m:r>
                        <a:rPr lang="fr-CA" sz="2800" i="1" baseline="-25000" dirty="0" err="1">
                          <a:latin typeface="Cambria Math" panose="02040503050406030204" pitchFamily="18" charset="0"/>
                        </a:rPr>
                        <m:t>𝑡</m:t>
                      </m:r>
                      <m:r>
                        <a:rPr lang="fr-CA" sz="2800" i="1" baseline="-25000" dirty="0">
                          <a:latin typeface="Cambria Math" panose="02040503050406030204" pitchFamily="18" charset="0"/>
                        </a:rPr>
                        <m:t> </m:t>
                      </m:r>
                      <m:r>
                        <a:rPr lang="fr-CA" sz="2800" i="1" dirty="0">
                          <a:latin typeface="Cambria Math" panose="02040503050406030204" pitchFamily="18" charset="0"/>
                        </a:rPr>
                        <m:t>= </m:t>
                      </m:r>
                      <m:r>
                        <a:rPr lang="fr-CA" sz="2800" i="1" dirty="0">
                          <a:latin typeface="Cambria Math" panose="02040503050406030204" pitchFamily="18" charset="0"/>
                        </a:rPr>
                        <m:t>𝐴</m:t>
                      </m:r>
                      <m:r>
                        <a:rPr lang="fr-CA" sz="2800" i="1" baseline="-25000" dirty="0">
                          <a:latin typeface="Cambria Math" panose="02040503050406030204" pitchFamily="18" charset="0"/>
                        </a:rPr>
                        <m:t>0</m:t>
                      </m:r>
                      <m:r>
                        <a:rPr lang="fr-CA" sz="2800" i="1" dirty="0">
                          <a:latin typeface="Cambria Math" panose="02040503050406030204" pitchFamily="18" charset="0"/>
                        </a:rPr>
                        <m:t>+</m:t>
                      </m:r>
                      <m:r>
                        <a:rPr lang="fr-CA" sz="2800" i="1" dirty="0">
                          <a:latin typeface="Cambria Math" panose="02040503050406030204" pitchFamily="18" charset="0"/>
                        </a:rPr>
                        <m:t>𝜀</m:t>
                      </m:r>
                      <m:r>
                        <a:rPr lang="fr-CA" sz="2800" i="1" baseline="-25000" dirty="0">
                          <a:latin typeface="Cambria Math" panose="02040503050406030204" pitchFamily="18" charset="0"/>
                        </a:rPr>
                        <m:t>𝑡</m:t>
                      </m:r>
                      <m:r>
                        <a:rPr lang="fr-CA" sz="2800" i="1" baseline="-25000" dirty="0">
                          <a:latin typeface="Cambria Math" panose="02040503050406030204" pitchFamily="18" charset="0"/>
                        </a:rPr>
                        <m:t> </m:t>
                      </m:r>
                      <m:r>
                        <a:rPr lang="fr-CA" sz="2800" i="1" dirty="0">
                          <a:latin typeface="Cambria Math" panose="02040503050406030204" pitchFamily="18" charset="0"/>
                        </a:rPr>
                        <m:t>𝑎𝑣𝑒𝑐</m:t>
                      </m:r>
                      <m:r>
                        <a:rPr lang="fr-CA" sz="2800" i="1" dirty="0">
                          <a:latin typeface="Cambria Math" panose="02040503050406030204" pitchFamily="18" charset="0"/>
                        </a:rPr>
                        <m:t> </m:t>
                      </m:r>
                      <m:r>
                        <a:rPr lang="fr-CA" sz="2800" i="1" dirty="0">
                          <a:latin typeface="Cambria Math" panose="02040503050406030204" pitchFamily="18" charset="0"/>
                        </a:rPr>
                        <m:t>𝐴</m:t>
                      </m:r>
                      <m:d>
                        <m:dPr>
                          <m:ctrlPr>
                            <a:rPr lang="fr-CA" sz="2800" i="1" dirty="0">
                              <a:latin typeface="Cambria Math" panose="02040503050406030204" pitchFamily="18" charset="0"/>
                            </a:rPr>
                          </m:ctrlPr>
                        </m:dPr>
                        <m:e>
                          <m:r>
                            <a:rPr lang="fr-CA" sz="2800" i="1" dirty="0">
                              <a:latin typeface="Cambria Math" panose="02040503050406030204" pitchFamily="18" charset="0"/>
                            </a:rPr>
                            <m:t>𝐿</m:t>
                          </m:r>
                        </m:e>
                      </m:d>
                      <m:r>
                        <a:rPr lang="fr-CA" sz="2800" i="1" dirty="0">
                          <a:latin typeface="Cambria Math" panose="02040503050406030204" pitchFamily="18" charset="0"/>
                        </a:rPr>
                        <m:t>= </m:t>
                      </m:r>
                      <m:sSub>
                        <m:sSubPr>
                          <m:ctrlPr>
                            <a:rPr lang="en-US" sz="2800" b="0" i="1" dirty="0" smtClean="0">
                              <a:latin typeface="Cambria Math" panose="02040503050406030204" pitchFamily="18" charset="0"/>
                            </a:rPr>
                          </m:ctrlPr>
                        </m:sSubPr>
                        <m:e>
                          <m:r>
                            <a:rPr lang="fr-CA" sz="2800" i="1" dirty="0">
                              <a:latin typeface="Cambria Math" panose="02040503050406030204" pitchFamily="18" charset="0"/>
                            </a:rPr>
                            <m:t>𝐼</m:t>
                          </m:r>
                        </m:e>
                        <m:sub>
                          <m:r>
                            <a:rPr lang="fr-CA" sz="2800" i="1" dirty="0">
                              <a:latin typeface="Cambria Math" panose="02040503050406030204" pitchFamily="18" charset="0"/>
                            </a:rPr>
                            <m:t>𝑛</m:t>
                          </m:r>
                        </m:sub>
                      </m:sSub>
                      <m:r>
                        <a:rPr lang="en-US" sz="2800" b="0" i="1" dirty="0" smtClean="0">
                          <a:latin typeface="Cambria Math" panose="02040503050406030204" pitchFamily="18" charset="0"/>
                        </a:rPr>
                        <m:t>−</m:t>
                      </m:r>
                      <m:r>
                        <a:rPr lang="fr-CA" sz="2800" i="1" dirty="0">
                          <a:latin typeface="Cambria Math" panose="02040503050406030204" pitchFamily="18" charset="0"/>
                        </a:rPr>
                        <m:t>𝐴</m:t>
                      </m:r>
                      <m:r>
                        <a:rPr lang="fr-CA" sz="2800" i="1" baseline="-25000" dirty="0">
                          <a:latin typeface="Cambria Math" panose="02040503050406030204" pitchFamily="18" charset="0"/>
                        </a:rPr>
                        <m:t>1</m:t>
                      </m:r>
                      <m:r>
                        <a:rPr lang="fr-CA" sz="2800" i="1" dirty="0">
                          <a:latin typeface="Cambria Math" panose="02040503050406030204" pitchFamily="18" charset="0"/>
                        </a:rPr>
                        <m:t>𝐿</m:t>
                      </m:r>
                      <m:r>
                        <a:rPr lang="fr-CA" sz="2800" i="1" dirty="0">
                          <a:latin typeface="Cambria Math" panose="02040503050406030204" pitchFamily="18" charset="0"/>
                        </a:rPr>
                        <m:t>−</m:t>
                      </m:r>
                      <m:r>
                        <a:rPr lang="fr-CA" sz="2800" i="1" dirty="0">
                          <a:latin typeface="Cambria Math" panose="02040503050406030204" pitchFamily="18" charset="0"/>
                        </a:rPr>
                        <m:t>𝐴𝐿</m:t>
                      </m:r>
                      <m:r>
                        <a:rPr lang="fr-CA" sz="2800" i="1" baseline="30000" dirty="0">
                          <a:latin typeface="Cambria Math" panose="02040503050406030204" pitchFamily="18" charset="0"/>
                        </a:rPr>
                        <m:t>2</m:t>
                      </m:r>
                      <m:r>
                        <a:rPr lang="fr-CA" sz="2800" i="1" dirty="0">
                          <a:latin typeface="Cambria Math" panose="02040503050406030204" pitchFamily="18" charset="0"/>
                        </a:rPr>
                        <m:t>−···−</m:t>
                      </m:r>
                      <m:r>
                        <a:rPr lang="fr-CA" sz="2800" i="1" dirty="0" err="1">
                          <a:latin typeface="Cambria Math" panose="02040503050406030204" pitchFamily="18" charset="0"/>
                        </a:rPr>
                        <m:t>𝐴</m:t>
                      </m:r>
                      <m:r>
                        <a:rPr lang="fr-CA" sz="2800" i="1" baseline="-25000" dirty="0" err="1">
                          <a:latin typeface="Cambria Math" panose="02040503050406030204" pitchFamily="18" charset="0"/>
                        </a:rPr>
                        <m:t>𝑝</m:t>
                      </m:r>
                      <m:r>
                        <a:rPr lang="fr-CA" sz="2800" i="1" dirty="0" err="1">
                          <a:latin typeface="Cambria Math" panose="02040503050406030204" pitchFamily="18" charset="0"/>
                        </a:rPr>
                        <m:t>𝐿</m:t>
                      </m:r>
                      <m:r>
                        <a:rPr lang="fr-CA" sz="2800" i="1" baseline="30000" dirty="0" err="1">
                          <a:latin typeface="Cambria Math" panose="02040503050406030204" pitchFamily="18" charset="0"/>
                        </a:rPr>
                        <m:t>𝑝</m:t>
                      </m:r>
                    </m:oMath>
                  </m:oMathPara>
                </a14:m>
                <a:br>
                  <a:rPr lang="fr-CA" sz="2800" dirty="0"/>
                </a:br>
                <a:endParaRPr lang="fr-CA" sz="2800" dirty="0"/>
              </a:p>
              <a:p>
                <a:pPr>
                  <a:spcAft>
                    <a:spcPts val="1800"/>
                  </a:spcAft>
                </a:pPr>
                <a:endParaRPr lang="fr-CA" sz="2800" dirty="0"/>
              </a:p>
              <a:p>
                <a:pPr>
                  <a:spcAft>
                    <a:spcPts val="1800"/>
                  </a:spcAft>
                </a:pPr>
                <a:r>
                  <a:rPr lang="fr-CA" sz="2800" dirty="0"/>
                  <a:t>L étant l’opérateur de retard, le VAR est stationnaire si |</a:t>
                </a:r>
                <a:r>
                  <a:rPr lang="fr-CA" sz="2800" i="1" dirty="0"/>
                  <a:t>L</a:t>
                </a:r>
                <a:r>
                  <a:rPr lang="fr-CA" sz="2800" dirty="0"/>
                  <a:t>| </a:t>
                </a:r>
                <a:r>
                  <a:rPr lang="fr-CA" sz="2800" i="1" dirty="0"/>
                  <a:t>&gt; </a:t>
                </a:r>
                <a:r>
                  <a:rPr lang="fr-CA" sz="2800" dirty="0"/>
                  <a:t>1 ou si |1</a:t>
                </a:r>
                <a:r>
                  <a:rPr lang="fr-CA" sz="2800" i="1" dirty="0"/>
                  <a:t>/L</a:t>
                </a:r>
                <a:r>
                  <a:rPr lang="fr-CA" sz="2800" dirty="0"/>
                  <a:t>| </a:t>
                </a:r>
                <a:r>
                  <a:rPr lang="fr-CA" sz="2800" i="1" dirty="0"/>
                  <a:t>&lt; </a:t>
                </a:r>
                <a:r>
                  <a:rPr lang="fr-CA" sz="2800" dirty="0"/>
                  <a:t>1, en d’autres termes : si l’inverse des racines L du polynôme </a:t>
                </a:r>
                <a:r>
                  <a:rPr lang="fr-CA" sz="2800" i="1" dirty="0"/>
                  <a:t>A</a:t>
                </a:r>
                <a:r>
                  <a:rPr lang="fr-CA" sz="2800" dirty="0"/>
                  <a:t>(</a:t>
                </a:r>
                <a:r>
                  <a:rPr lang="fr-CA" sz="2800" i="1" dirty="0"/>
                  <a:t>L</a:t>
                </a:r>
                <a:r>
                  <a:rPr lang="fr-CA" sz="2800" dirty="0"/>
                  <a:t>) sont situées à l’intérieur du cercle unité. </a:t>
                </a:r>
                <a:endParaRPr lang="fr-FR" sz="2800" dirty="0"/>
              </a:p>
            </p:txBody>
          </p:sp>
        </mc:Choice>
        <mc:Fallback xmlns="">
          <p:sp>
            <p:nvSpPr>
              <p:cNvPr id="4" name="TextBox 3">
                <a:extLst>
                  <a:ext uri="{FF2B5EF4-FFF2-40B4-BE49-F238E27FC236}">
                    <a16:creationId xmlns:a16="http://schemas.microsoft.com/office/drawing/2014/main" id="{B2064878-5189-DFD5-7466-2E0E2B5E3FE4}"/>
                  </a:ext>
                </a:extLst>
              </p:cNvPr>
              <p:cNvSpPr txBox="1">
                <a:spLocks noRot="1" noChangeAspect="1" noMove="1" noResize="1" noEditPoints="1" noAdjustHandles="1" noChangeArrowheads="1" noChangeShapeType="1" noTextEdit="1"/>
              </p:cNvSpPr>
              <p:nvPr/>
            </p:nvSpPr>
            <p:spPr>
              <a:xfrm>
                <a:off x="619534" y="3386023"/>
                <a:ext cx="10803470" cy="3139321"/>
              </a:xfrm>
              <a:prstGeom prst="rect">
                <a:avLst/>
              </a:prstGeom>
              <a:blipFill>
                <a:blip r:embed="rId3"/>
                <a:stretch>
                  <a:fillRect l="-1185" t="-1942" r="-677" b="-4660"/>
                </a:stretch>
              </a:blipFill>
            </p:spPr>
            <p:txBody>
              <a:bodyPr/>
              <a:lstStyle/>
              <a:p>
                <a:r>
                  <a:rPr lang="fr-FR">
                    <a:noFill/>
                  </a:rPr>
                  <a:t> </a:t>
                </a:r>
              </a:p>
            </p:txBody>
          </p:sp>
        </mc:Fallback>
      </mc:AlternateContent>
    </p:spTree>
    <p:extLst>
      <p:ext uri="{BB962C8B-B14F-4D97-AF65-F5344CB8AC3E}">
        <p14:creationId xmlns:p14="http://schemas.microsoft.com/office/powerpoint/2010/main" val="38354592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2D08A-FB3E-53D9-A810-2C71385BF4CD}"/>
            </a:ext>
          </a:extLst>
        </p:cNvPr>
        <p:cNvGrpSpPr/>
        <p:nvPr/>
      </p:nvGrpSpPr>
      <p:grpSpPr>
        <a:xfrm>
          <a:off x="0" y="0"/>
          <a:ext cx="0" cy="0"/>
          <a:chOff x="0" y="0"/>
          <a:chExt cx="0" cy="0"/>
        </a:xfrm>
      </p:grpSpPr>
      <p:pic>
        <p:nvPicPr>
          <p:cNvPr id="3" name="Picture 2">
            <a:hlinkClick r:id="rId2" action="ppaction://hlinksldjump"/>
            <a:extLst>
              <a:ext uri="{FF2B5EF4-FFF2-40B4-BE49-F238E27FC236}">
                <a16:creationId xmlns:a16="http://schemas.microsoft.com/office/drawing/2014/main" id="{4AF4FA33-D3F6-496C-1FD8-4115B57CBC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20870" y="332656"/>
            <a:ext cx="7541931" cy="6192688"/>
          </a:xfrm>
          <a:prstGeom prst="rect">
            <a:avLst/>
          </a:prstGeom>
          <a:noFill/>
        </p:spPr>
      </p:pic>
    </p:spTree>
    <p:extLst>
      <p:ext uri="{BB962C8B-B14F-4D97-AF65-F5344CB8AC3E}">
        <p14:creationId xmlns:p14="http://schemas.microsoft.com/office/powerpoint/2010/main" val="3992344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7694F-74E5-EE09-D8D8-C596EDF7DD1A}"/>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EBA33DC0-2A37-2156-99A7-4C70B884C5FA}"/>
              </a:ext>
            </a:extLst>
          </p:cNvPr>
          <p:cNvSpPr>
            <a:spLocks noGrp="1"/>
          </p:cNvSpPr>
          <p:nvPr>
            <p:ph type="title"/>
          </p:nvPr>
        </p:nvSpPr>
        <p:spPr/>
        <p:txBody>
          <a:bodyPr>
            <a:normAutofit/>
          </a:bodyPr>
          <a:lstStyle/>
          <a:p>
            <a:r>
              <a:rPr lang="en-US" b="1" dirty="0"/>
              <a:t>VALIDATION DU MODELE (2) – Test </a:t>
            </a:r>
            <a:r>
              <a:rPr lang="en-US" b="1" dirty="0" err="1"/>
              <a:t>Portemanteau</a:t>
            </a:r>
            <a:endParaRPr lang="en-US" b="1" dirty="0"/>
          </a:p>
        </p:txBody>
      </p:sp>
      <p:sp>
        <p:nvSpPr>
          <p:cNvPr id="2" name="Content Placeholder 1">
            <a:extLst>
              <a:ext uri="{FF2B5EF4-FFF2-40B4-BE49-F238E27FC236}">
                <a16:creationId xmlns:a16="http://schemas.microsoft.com/office/drawing/2014/main" id="{85ACB9CB-9605-0E4A-40E0-71A32DE81A4D}"/>
              </a:ext>
            </a:extLst>
          </p:cNvPr>
          <p:cNvSpPr>
            <a:spLocks noGrp="1"/>
          </p:cNvSpPr>
          <p:nvPr>
            <p:ph idx="1"/>
          </p:nvPr>
        </p:nvSpPr>
        <p:spPr>
          <a:xfrm>
            <a:off x="609441" y="1498465"/>
            <a:ext cx="10969943" cy="1210455"/>
          </a:xfrm>
        </p:spPr>
        <p:txBody>
          <a:bodyPr>
            <a:normAutofit fontScale="85000" lnSpcReduction="10000"/>
          </a:bodyPr>
          <a:lstStyle/>
          <a:p>
            <a:pPr marL="0" indent="0">
              <a:spcAft>
                <a:spcPts val="1800"/>
              </a:spcAft>
              <a:buNone/>
            </a:pPr>
            <a:r>
              <a:rPr lang="en-US" sz="3200" dirty="0"/>
              <a:t>Le </a:t>
            </a:r>
            <a:r>
              <a:rPr lang="en-US" sz="3200" dirty="0" err="1"/>
              <a:t>Portemanteau</a:t>
            </a:r>
            <a:r>
              <a:rPr lang="en-US" sz="3200" dirty="0"/>
              <a:t> test </a:t>
            </a:r>
            <a:r>
              <a:rPr lang="en-US" sz="3200" dirty="0" err="1"/>
              <a:t>ou</a:t>
            </a:r>
            <a:r>
              <a:rPr lang="en-US" sz="3200" dirty="0"/>
              <a:t> test </a:t>
            </a:r>
            <a:r>
              <a:rPr lang="en-US" sz="3200" dirty="0" err="1"/>
              <a:t>d’autocorrelation</a:t>
            </a:r>
            <a:r>
              <a:rPr lang="en-US" sz="3200" dirty="0"/>
              <a:t> des </a:t>
            </a:r>
            <a:r>
              <a:rPr lang="en-US" sz="3200" dirty="0" err="1"/>
              <a:t>erreurs</a:t>
            </a:r>
            <a:r>
              <a:rPr lang="en-US" sz="3200" dirty="0"/>
              <a:t> est </a:t>
            </a:r>
            <a:r>
              <a:rPr lang="en-US" sz="3200" dirty="0" err="1"/>
              <a:t>une</a:t>
            </a:r>
            <a:r>
              <a:rPr lang="en-US" sz="3200" dirty="0"/>
              <a:t> extension du test de Ljung-Box au </a:t>
            </a:r>
            <a:r>
              <a:rPr lang="en-US" sz="3200" dirty="0" err="1"/>
              <a:t>cas</a:t>
            </a:r>
            <a:r>
              <a:rPr lang="en-US" sz="3200" dirty="0"/>
              <a:t> </a:t>
            </a:r>
            <a:r>
              <a:rPr lang="en-US" sz="3200" dirty="0" err="1"/>
              <a:t>multivarié</a:t>
            </a:r>
            <a:r>
              <a:rPr lang="en-US" sz="3200" dirty="0"/>
              <a:t> </a:t>
            </a:r>
            <a:r>
              <a:rPr lang="en-US" sz="3200" dirty="0" err="1"/>
              <a:t>dont</a:t>
            </a:r>
            <a:r>
              <a:rPr lang="en-US" sz="3200" dirty="0"/>
              <a:t> les hypotheses </a:t>
            </a:r>
            <a:r>
              <a:rPr lang="en-US" sz="3200" dirty="0" err="1"/>
              <a:t>sont</a:t>
            </a:r>
            <a:r>
              <a:rPr lang="en-US" sz="3200" dirty="0"/>
              <a:t> les </a:t>
            </a:r>
            <a:r>
              <a:rPr lang="en-US" sz="3200" dirty="0" err="1"/>
              <a:t>suivantes</a:t>
            </a:r>
            <a:r>
              <a:rPr lang="en-US" sz="3200" dirty="0"/>
              <a:t>:</a:t>
            </a:r>
          </a:p>
        </p:txBody>
      </p:sp>
      <p:sp>
        <p:nvSpPr>
          <p:cNvPr id="7" name="Rectangle 3">
            <a:extLst>
              <a:ext uri="{FF2B5EF4-FFF2-40B4-BE49-F238E27FC236}">
                <a16:creationId xmlns:a16="http://schemas.microsoft.com/office/drawing/2014/main" id="{94B702EE-976F-B795-83F3-629BFCD02E58}"/>
              </a:ext>
            </a:extLst>
          </p:cNvPr>
          <p:cNvSpPr>
            <a:spLocks noChangeArrowheads="1"/>
          </p:cNvSpPr>
          <p:nvPr/>
        </p:nvSpPr>
        <p:spPr bwMode="auto">
          <a:xfrm>
            <a:off x="1197868" y="397126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altLang="fr-FR" sz="1200" b="0" i="0" u="none" strike="noStrike" cap="none" normalizeH="0" baseline="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fr-CA" altLang="fr-FR"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C1255971-AF5F-444F-04FE-BC1C873C9E22}"/>
              </a:ext>
            </a:extLst>
          </p:cNvPr>
          <p:cNvPicPr>
            <a:picLocks noChangeAspect="1"/>
          </p:cNvPicPr>
          <p:nvPr/>
        </p:nvPicPr>
        <p:blipFill>
          <a:blip r:embed="rId2"/>
          <a:stretch>
            <a:fillRect/>
          </a:stretch>
        </p:blipFill>
        <p:spPr>
          <a:xfrm>
            <a:off x="734537" y="2429577"/>
            <a:ext cx="4922553" cy="1406444"/>
          </a:xfrm>
          <a:prstGeom prst="rect">
            <a:avLst/>
          </a:prstGeom>
        </p:spPr>
      </p:pic>
      <p:pic>
        <p:nvPicPr>
          <p:cNvPr id="4" name="Picture 3">
            <a:extLst>
              <a:ext uri="{FF2B5EF4-FFF2-40B4-BE49-F238E27FC236}">
                <a16:creationId xmlns:a16="http://schemas.microsoft.com/office/drawing/2014/main" id="{F6373512-0B2F-2069-5147-CA3CACD0A70D}"/>
              </a:ext>
            </a:extLst>
          </p:cNvPr>
          <p:cNvPicPr>
            <a:picLocks noChangeAspect="1"/>
          </p:cNvPicPr>
          <p:nvPr/>
        </p:nvPicPr>
        <p:blipFill>
          <a:blip r:embed="rId3"/>
          <a:stretch>
            <a:fillRect/>
          </a:stretch>
        </p:blipFill>
        <p:spPr>
          <a:xfrm>
            <a:off x="5832702" y="2717615"/>
            <a:ext cx="5590302" cy="2511585"/>
          </a:xfrm>
          <a:prstGeom prst="rect">
            <a:avLst/>
          </a:prstGeom>
        </p:spPr>
      </p:pic>
      <p:pic>
        <p:nvPicPr>
          <p:cNvPr id="11" name="Picture 10">
            <a:extLst>
              <a:ext uri="{FF2B5EF4-FFF2-40B4-BE49-F238E27FC236}">
                <a16:creationId xmlns:a16="http://schemas.microsoft.com/office/drawing/2014/main" id="{D2FEF23F-D021-75BD-1FB9-A6D88F90E753}"/>
              </a:ext>
            </a:extLst>
          </p:cNvPr>
          <p:cNvPicPr>
            <a:picLocks noChangeAspect="1"/>
          </p:cNvPicPr>
          <p:nvPr/>
        </p:nvPicPr>
        <p:blipFill>
          <a:blip r:embed="rId4"/>
          <a:stretch>
            <a:fillRect/>
          </a:stretch>
        </p:blipFill>
        <p:spPr>
          <a:xfrm>
            <a:off x="726011" y="3861048"/>
            <a:ext cx="5035110" cy="1488083"/>
          </a:xfrm>
          <a:prstGeom prst="rect">
            <a:avLst/>
          </a:prstGeom>
        </p:spPr>
      </p:pic>
      <mc:AlternateContent xmlns:mc="http://schemas.openxmlformats.org/markup-compatibility/2006" xmlns:a14="http://schemas.microsoft.com/office/drawing/2010/main">
        <mc:Choice Requires="a14">
          <p:sp>
            <p:nvSpPr>
              <p:cNvPr id="12" name="Rectangle 2">
                <a:extLst>
                  <a:ext uri="{FF2B5EF4-FFF2-40B4-BE49-F238E27FC236}">
                    <a16:creationId xmlns:a16="http://schemas.microsoft.com/office/drawing/2014/main" id="{96710E02-3056-3F55-BF2B-410B6B69F246}"/>
                  </a:ext>
                </a:extLst>
              </p:cNvPr>
              <p:cNvSpPr>
                <a:spLocks noChangeArrowheads="1"/>
              </p:cNvSpPr>
              <p:nvPr/>
            </p:nvSpPr>
            <p:spPr bwMode="auto">
              <a:xfrm>
                <a:off x="642468" y="5305271"/>
                <a:ext cx="10903890" cy="150810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fr-CA" altLang="fr-FR" sz="2000" b="0" i="0" u="none" strike="noStrike" cap="none" normalizeH="0" baseline="0" dirty="0">
                    <a:ln>
                      <a:noFill/>
                    </a:ln>
                    <a:solidFill>
                      <a:srgbClr val="000000"/>
                    </a:solidFill>
                    <a:effectLst/>
                    <a:latin typeface="+mj-lt"/>
                    <a:ea typeface="Calibri" panose="020F0502020204030204" pitchFamily="34" charset="0"/>
                    <a:cs typeface="Times New Roman" panose="02020603050405020304" pitchFamily="18" charset="0"/>
                  </a:rPr>
                  <a:t>La règle de décision est telle que l’on ne rejette pas H0, si la statistique du test: </a:t>
                </a:r>
                <a14:m>
                  <m:oMath xmlns:m="http://schemas.openxmlformats.org/officeDocument/2006/math">
                    <m:r>
                      <a:rPr kumimoji="0" lang="fr-CA" altLang="fr-FR" sz="2000" b="0" i="1" u="none" strike="noStrike" cap="none" normalizeH="0" baseline="0" dirty="0" smtClean="0">
                        <a:ln>
                          <a:noFill/>
                        </a:ln>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𝐿𝐵</m:t>
                    </m:r>
                    <m:r>
                      <a:rPr kumimoji="0" lang="fr-CA" altLang="fr-FR" sz="2000" b="0" i="1" u="none" strike="noStrike" cap="none" normalizeH="0" baseline="0" dirty="0" smtClean="0">
                        <a:ln>
                          <a:noFill/>
                        </a:ln>
                        <a:solidFill>
                          <a:srgbClr val="000000"/>
                        </a:solidFill>
                        <a:effectLst/>
                        <a:latin typeface="Cambria Math" panose="02040503050406030204" pitchFamily="18" charset="0"/>
                        <a:ea typeface="Cambria" panose="02040503050406030204" pitchFamily="18" charset="0"/>
                        <a:cs typeface="Times New Roman" panose="02020603050405020304" pitchFamily="18" charset="0"/>
                      </a:rPr>
                      <m:t>(</m:t>
                    </m:r>
                    <m:r>
                      <a:rPr kumimoji="0" lang="fr-CA" altLang="fr-FR" sz="2000" b="0" i="1" u="none" strike="noStrike" cap="none" normalizeH="0" baseline="0" dirty="0" smtClean="0">
                        <a:ln>
                          <a:noFill/>
                        </a:ln>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𝐾</m:t>
                    </m:r>
                    <m:r>
                      <a:rPr kumimoji="0" lang="fr-CA" altLang="fr-FR" sz="2000" b="0" i="1" u="none" strike="noStrike" cap="none" normalizeH="0" baseline="0" dirty="0" smtClean="0">
                        <a:ln>
                          <a:noFill/>
                        </a:ln>
                        <a:solidFill>
                          <a:srgbClr val="000000"/>
                        </a:solidFill>
                        <a:effectLst/>
                        <a:latin typeface="Cambria Math" panose="02040503050406030204" pitchFamily="18" charset="0"/>
                        <a:ea typeface="Cambria" panose="02040503050406030204" pitchFamily="18" charset="0"/>
                        <a:cs typeface="Times New Roman" panose="02020603050405020304" pitchFamily="18" charset="0"/>
                      </a:rPr>
                      <m:t>) ≤</m:t>
                    </m:r>
                    <m:sSubSup>
                      <m:sSubSupPr>
                        <m:ctrlPr>
                          <a:rPr kumimoji="0" lang="fr-CA" altLang="fr-FR" sz="2000" b="0" i="1" u="none" strike="noStrike" cap="none" normalizeH="0" baseline="0" dirty="0" smtClean="0">
                            <a:ln>
                              <a:noFill/>
                            </a:ln>
                            <a:solidFill>
                              <a:srgbClr val="000000"/>
                            </a:solidFill>
                            <a:effectLst/>
                            <a:latin typeface="Cambria Math" panose="02040503050406030204" pitchFamily="18" charset="0"/>
                            <a:ea typeface="Cambria" panose="02040503050406030204" pitchFamily="18" charset="0"/>
                            <a:cs typeface="Times New Roman" panose="02020603050405020304" pitchFamily="18" charset="0"/>
                          </a:rPr>
                        </m:ctrlPr>
                      </m:sSubSupPr>
                      <m:e>
                        <m:r>
                          <a:rPr kumimoji="0" lang="fr-CA" altLang="fr-FR" sz="2000" b="0" i="1" u="none" strike="noStrike" cap="none" normalizeH="0" baseline="0" dirty="0" smtClean="0">
                            <a:ln>
                              <a:noFill/>
                            </a:ln>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𝜒</m:t>
                        </m:r>
                      </m:e>
                      <m:sub>
                        <m:sSup>
                          <m:sSupPr>
                            <m:ctrlPr>
                              <a:rPr kumimoji="0" lang="fr-CA" altLang="fr-FR" sz="2000" b="0" i="1" u="none" strike="noStrike" cap="none" normalizeH="0" baseline="0" dirty="0" smtClean="0">
                                <a:ln>
                                  <a:noFill/>
                                </a:ln>
                                <a:solidFill>
                                  <a:srgbClr val="000000"/>
                                </a:solidFill>
                                <a:effectLst/>
                                <a:latin typeface="Cambria Math" panose="02040503050406030204" pitchFamily="18" charset="0"/>
                                <a:ea typeface="Cambria" panose="02040503050406030204" pitchFamily="18" charset="0"/>
                                <a:cs typeface="Times New Roman" panose="02020603050405020304" pitchFamily="18" charset="0"/>
                              </a:rPr>
                            </m:ctrlPr>
                          </m:sSupPr>
                          <m:e>
                            <m:r>
                              <a:rPr kumimoji="0" lang="en-US" altLang="fr-FR" sz="2000" b="0" i="1" u="none" strike="noStrike" cap="none" normalizeH="0" baseline="0" dirty="0" smtClean="0">
                                <a:ln>
                                  <a:noFill/>
                                </a:ln>
                                <a:solidFill>
                                  <a:srgbClr val="000000"/>
                                </a:solidFill>
                                <a:effectLst/>
                                <a:latin typeface="Cambria Math" panose="02040503050406030204" pitchFamily="18" charset="0"/>
                                <a:ea typeface="Cambria" panose="02040503050406030204" pitchFamily="18" charset="0"/>
                                <a:cs typeface="Times New Roman" panose="02020603050405020304" pitchFamily="18" charset="0"/>
                              </a:rPr>
                              <m:t>𝑛</m:t>
                            </m:r>
                          </m:e>
                          <m:sup>
                            <m:r>
                              <a:rPr kumimoji="0" lang="en-US" altLang="fr-FR" sz="2000" b="0" i="1" u="none" strike="noStrike" cap="none" normalizeH="0" baseline="0" dirty="0" smtClean="0">
                                <a:ln>
                                  <a:noFill/>
                                </a:ln>
                                <a:solidFill>
                                  <a:srgbClr val="000000"/>
                                </a:solidFill>
                                <a:effectLst/>
                                <a:latin typeface="Cambria Math" panose="02040503050406030204" pitchFamily="18" charset="0"/>
                                <a:ea typeface="Cambria" panose="02040503050406030204" pitchFamily="18" charset="0"/>
                                <a:cs typeface="Times New Roman" panose="02020603050405020304" pitchFamily="18" charset="0"/>
                              </a:rPr>
                              <m:t>2</m:t>
                            </m:r>
                          </m:sup>
                        </m:sSup>
                        <m:d>
                          <m:dPr>
                            <m:ctrlPr>
                              <a:rPr kumimoji="0" lang="en-US" altLang="fr-FR" sz="2000" b="0" i="1" u="none" strike="noStrike" cap="none" normalizeH="0" baseline="0" dirty="0" smtClean="0">
                                <a:ln>
                                  <a:noFill/>
                                </a:ln>
                                <a:solidFill>
                                  <a:srgbClr val="000000"/>
                                </a:solidFill>
                                <a:effectLst/>
                                <a:latin typeface="Cambria Math" panose="02040503050406030204" pitchFamily="18" charset="0"/>
                                <a:ea typeface="Cambria" panose="02040503050406030204" pitchFamily="18" charset="0"/>
                                <a:cs typeface="Times New Roman" panose="02020603050405020304" pitchFamily="18" charset="0"/>
                              </a:rPr>
                            </m:ctrlPr>
                          </m:dPr>
                          <m:e>
                            <m:r>
                              <a:rPr kumimoji="0" lang="en-US" altLang="fr-FR" sz="2000" b="0" i="1" u="none" strike="noStrike" cap="none" normalizeH="0" baseline="0" dirty="0" smtClean="0">
                                <a:ln>
                                  <a:noFill/>
                                </a:ln>
                                <a:solidFill>
                                  <a:srgbClr val="000000"/>
                                </a:solidFill>
                                <a:effectLst/>
                                <a:latin typeface="Cambria Math" panose="02040503050406030204" pitchFamily="18" charset="0"/>
                                <a:ea typeface="Cambria" panose="02040503050406030204" pitchFamily="18" charset="0"/>
                                <a:cs typeface="Times New Roman" panose="02020603050405020304" pitchFamily="18" charset="0"/>
                              </a:rPr>
                              <m:t>𝐾</m:t>
                            </m:r>
                            <m:r>
                              <a:rPr kumimoji="0" lang="en-US" altLang="fr-FR" sz="2000" b="0" i="1" u="none" strike="noStrike" cap="none" normalizeH="0" baseline="0" dirty="0" smtClean="0">
                                <a:ln>
                                  <a:noFill/>
                                </a:ln>
                                <a:solidFill>
                                  <a:srgbClr val="000000"/>
                                </a:solidFill>
                                <a:effectLst/>
                                <a:latin typeface="Cambria Math" panose="02040503050406030204" pitchFamily="18" charset="0"/>
                                <a:ea typeface="Cambria" panose="02040503050406030204" pitchFamily="18" charset="0"/>
                                <a:cs typeface="Times New Roman" panose="02020603050405020304" pitchFamily="18" charset="0"/>
                              </a:rPr>
                              <m:t>−</m:t>
                            </m:r>
                            <m:r>
                              <a:rPr kumimoji="0" lang="en-US" altLang="fr-FR" sz="2000" b="0" i="1" u="none" strike="noStrike" cap="none" normalizeH="0" baseline="0" dirty="0" smtClean="0">
                                <a:ln>
                                  <a:noFill/>
                                </a:ln>
                                <a:solidFill>
                                  <a:srgbClr val="000000"/>
                                </a:solidFill>
                                <a:effectLst/>
                                <a:latin typeface="Cambria Math" panose="02040503050406030204" pitchFamily="18" charset="0"/>
                                <a:ea typeface="Cambria" panose="02040503050406030204" pitchFamily="18" charset="0"/>
                                <a:cs typeface="Times New Roman" panose="02020603050405020304" pitchFamily="18" charset="0"/>
                              </a:rPr>
                              <m:t>𝑝</m:t>
                            </m:r>
                          </m:e>
                        </m:d>
                        <m:r>
                          <a:rPr kumimoji="0" lang="en-US" altLang="fr-FR" sz="2000" b="0" i="1" u="none" strike="noStrike" cap="none" normalizeH="0" baseline="0" dirty="0" smtClean="0">
                            <a:ln>
                              <a:noFill/>
                            </a:ln>
                            <a:solidFill>
                              <a:srgbClr val="000000"/>
                            </a:solidFill>
                            <a:effectLst/>
                            <a:latin typeface="Cambria Math" panose="02040503050406030204" pitchFamily="18" charset="0"/>
                            <a:ea typeface="Cambria" panose="02040503050406030204" pitchFamily="18" charset="0"/>
                            <a:cs typeface="Times New Roman" panose="02020603050405020304" pitchFamily="18" charset="0"/>
                          </a:rPr>
                          <m:t>,</m:t>
                        </m:r>
                        <m:r>
                          <a:rPr kumimoji="0" lang="en-US" altLang="fr-FR" sz="2000" b="0" i="1" u="none" strike="noStrike" cap="none" normalizeH="0" baseline="0" dirty="0" smtClean="0">
                            <a:ln>
                              <a:noFill/>
                            </a:ln>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𝛼</m:t>
                        </m:r>
                      </m:sub>
                      <m:sup>
                        <m:r>
                          <a:rPr kumimoji="0" lang="en-US" altLang="fr-FR" sz="2000" b="0" i="1" u="none" strike="noStrike" cap="none" normalizeH="0" baseline="0" dirty="0" smtClean="0">
                            <a:ln>
                              <a:noFill/>
                            </a:ln>
                            <a:solidFill>
                              <a:srgbClr val="000000"/>
                            </a:solidFill>
                            <a:effectLst/>
                            <a:latin typeface="Cambria Math" panose="02040503050406030204" pitchFamily="18" charset="0"/>
                            <a:ea typeface="Cambria" panose="02040503050406030204" pitchFamily="18" charset="0"/>
                            <a:cs typeface="Times New Roman" panose="02020603050405020304" pitchFamily="18" charset="0"/>
                          </a:rPr>
                          <m:t>2</m:t>
                        </m:r>
                      </m:sup>
                    </m:sSubSup>
                  </m:oMath>
                </a14:m>
                <a:r>
                  <a:rPr kumimoji="0" lang="fr-CA" altLang="fr-FR" sz="3200" b="0" i="0" u="none" strike="noStrike" cap="none" normalizeH="0" baseline="0" dirty="0">
                    <a:ln>
                      <a:noFill/>
                    </a:ln>
                    <a:solidFill>
                      <a:schemeClr val="tx1"/>
                    </a:solidFill>
                    <a:effectLst/>
                    <a:latin typeface="+mj-lt"/>
                  </a:rPr>
                  <a:t> </a:t>
                </a:r>
                <a:r>
                  <a:rPr lang="fr-CA" altLang="fr-FR" sz="2000" dirty="0">
                    <a:solidFill>
                      <a:srgbClr val="000000"/>
                    </a:solidFill>
                    <a:ea typeface="Calibri" panose="020F0502020204030204" pitchFamily="34" charset="0"/>
                    <a:cs typeface="Times New Roman" panose="02020603050405020304" pitchFamily="18" charset="0"/>
                  </a:rPr>
                  <a:t>ou encore si la p-value de LB(K) est supérieure à 0.05. </a:t>
                </a:r>
                <a:r>
                  <a:rPr lang="fr-CA" altLang="fr-FR" sz="2000" dirty="0" err="1">
                    <a:solidFill>
                      <a:srgbClr val="000000"/>
                    </a:solidFill>
                    <a:ea typeface="Calibri" panose="020F0502020204030204" pitchFamily="34" charset="0"/>
                    <a:cs typeface="Times New Roman" panose="02020603050405020304" pitchFamily="18" charset="0"/>
                  </a:rPr>
                  <a:t>Eviews</a:t>
                </a:r>
                <a:r>
                  <a:rPr lang="fr-CA" altLang="fr-FR" sz="2000" dirty="0">
                    <a:solidFill>
                      <a:srgbClr val="000000"/>
                    </a:solidFill>
                    <a:ea typeface="Calibri" panose="020F0502020204030204" pitchFamily="34" charset="0"/>
                    <a:cs typeface="Times New Roman" panose="02020603050405020304" pitchFamily="18" charset="0"/>
                  </a:rPr>
                  <a:t> suggère de choisir le nombre de retards </a:t>
                </a:r>
                <a14:m>
                  <m:oMath xmlns:m="http://schemas.openxmlformats.org/officeDocument/2006/math">
                    <m:r>
                      <a:rPr lang="en-US" altLang="fr-FR" sz="20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𝐾</m:t>
                    </m:r>
                  </m:oMath>
                </a14:m>
                <a:r>
                  <a:rPr kumimoji="0" lang="fr-CA" altLang="fr-FR" sz="2000" b="0" i="0" u="none" strike="noStrike" cap="none" normalizeH="0" baseline="0" dirty="0">
                    <a:ln>
                      <a:noFill/>
                    </a:ln>
                    <a:solidFill>
                      <a:schemeClr val="tx1"/>
                    </a:solidFill>
                    <a:effectLst/>
                    <a:latin typeface="+mj-lt"/>
                  </a:rPr>
                  <a:t> du test tel que </a:t>
                </a:r>
                <a14:m>
                  <m:oMath xmlns:m="http://schemas.openxmlformats.org/officeDocument/2006/math">
                    <m:r>
                      <a:rPr kumimoji="0" lang="en-US" altLang="fr-FR" sz="2000" b="0" i="1" u="none" strike="noStrike" cap="none" normalizeH="0" baseline="0" smtClean="0">
                        <a:ln>
                          <a:noFill/>
                        </a:ln>
                        <a:solidFill>
                          <a:schemeClr val="tx1"/>
                        </a:solidFill>
                        <a:effectLst/>
                        <a:latin typeface="Cambria Math" panose="02040503050406030204" pitchFamily="18" charset="0"/>
                      </a:rPr>
                      <m:t>𝑝</m:t>
                    </m:r>
                    <m:r>
                      <a:rPr kumimoji="0" lang="en-US" altLang="fr-FR" sz="2000" b="0" i="1" u="none" strike="noStrike" cap="none" normalizeH="0" baseline="0" smtClean="0">
                        <a:ln>
                          <a:noFill/>
                        </a:ln>
                        <a:solidFill>
                          <a:schemeClr val="tx1"/>
                        </a:solidFill>
                        <a:effectLst/>
                        <a:latin typeface="Cambria Math" panose="02040503050406030204" pitchFamily="18" charset="0"/>
                      </a:rPr>
                      <m:t>&lt;</m:t>
                    </m:r>
                    <m:r>
                      <a:rPr kumimoji="0" lang="en-US" altLang="fr-FR" sz="2000" b="0" i="1" u="none" strike="noStrike" cap="none" normalizeH="0" baseline="0" smtClean="0">
                        <a:ln>
                          <a:noFill/>
                        </a:ln>
                        <a:solidFill>
                          <a:schemeClr val="tx1"/>
                        </a:solidFill>
                        <a:effectLst/>
                        <a:latin typeface="Cambria Math" panose="02040503050406030204" pitchFamily="18" charset="0"/>
                      </a:rPr>
                      <m:t>𝐾</m:t>
                    </m:r>
                    <m:r>
                      <a:rPr kumimoji="0" lang="en-US" altLang="fr-FR" sz="2000" b="0" i="1" u="none" strike="noStrike" cap="none" normalizeH="0" baseline="0" smtClean="0">
                        <a:ln>
                          <a:noFill/>
                        </a:ln>
                        <a:solidFill>
                          <a:schemeClr val="tx1"/>
                        </a:solidFill>
                        <a:effectLst/>
                        <a:latin typeface="Cambria Math" panose="02040503050406030204" pitchFamily="18" charset="0"/>
                      </a:rPr>
                      <m:t>&lt;</m:t>
                    </m:r>
                    <m:r>
                      <a:rPr kumimoji="0" lang="en-US" altLang="fr-FR" sz="2000" b="0" i="1" u="none" strike="noStrike" cap="none" normalizeH="0" baseline="0" smtClean="0">
                        <a:ln>
                          <a:noFill/>
                        </a:ln>
                        <a:solidFill>
                          <a:schemeClr val="tx1"/>
                        </a:solidFill>
                        <a:effectLst/>
                        <a:latin typeface="Cambria Math" panose="02040503050406030204" pitchFamily="18" charset="0"/>
                      </a:rPr>
                      <m:t>𝑁</m:t>
                    </m:r>
                  </m:oMath>
                </a14:m>
                <a:r>
                  <a:rPr kumimoji="0" lang="fr-CA" altLang="fr-FR" sz="2000" b="0" i="0" u="none" strike="noStrike" cap="none" normalizeH="0" baseline="0" dirty="0">
                    <a:ln>
                      <a:noFill/>
                    </a:ln>
                    <a:solidFill>
                      <a:schemeClr val="tx1"/>
                    </a:solidFill>
                    <a:effectLst/>
                    <a:latin typeface="+mj-lt"/>
                  </a:rPr>
                  <a:t>, avec </a:t>
                </a:r>
                <a14:m>
                  <m:oMath xmlns:m="http://schemas.openxmlformats.org/officeDocument/2006/math">
                    <m:r>
                      <a:rPr kumimoji="0" lang="en-US" altLang="fr-FR" sz="2000" b="0" i="1" u="none" strike="noStrike" cap="none" normalizeH="0" baseline="0" smtClean="0">
                        <a:ln>
                          <a:noFill/>
                        </a:ln>
                        <a:solidFill>
                          <a:schemeClr val="tx1"/>
                        </a:solidFill>
                        <a:effectLst/>
                        <a:latin typeface="Cambria Math" panose="02040503050406030204" pitchFamily="18" charset="0"/>
                      </a:rPr>
                      <m:t>𝑁</m:t>
                    </m:r>
                  </m:oMath>
                </a14:m>
                <a:r>
                  <a:rPr kumimoji="0" lang="fr-CA" altLang="fr-FR" sz="2000" b="0" i="0" u="none" strike="noStrike" cap="none" normalizeH="0" baseline="0" dirty="0">
                    <a:ln>
                      <a:noFill/>
                    </a:ln>
                    <a:solidFill>
                      <a:schemeClr val="tx1"/>
                    </a:solidFill>
                    <a:effectLst/>
                    <a:latin typeface="+mj-lt"/>
                  </a:rPr>
                  <a:t> le nombre d’observations,</a:t>
                </a:r>
                <a:r>
                  <a:rPr kumimoji="0" lang="fr-CA" altLang="fr-FR" sz="2000" b="0" i="0" u="none" strike="noStrike" cap="none" normalizeH="0" dirty="0">
                    <a:ln>
                      <a:noFill/>
                    </a:ln>
                    <a:solidFill>
                      <a:schemeClr val="tx1"/>
                    </a:solidFill>
                    <a:effectLst/>
                    <a:latin typeface="+mj-lt"/>
                  </a:rPr>
                  <a:t> </a:t>
                </a:r>
                <a14:m>
                  <m:oMath xmlns:m="http://schemas.openxmlformats.org/officeDocument/2006/math">
                    <m:r>
                      <a:rPr kumimoji="0" lang="en-US" altLang="fr-FR" sz="2000" b="0" i="1" u="none" strike="noStrike" cap="none" normalizeH="0" smtClean="0">
                        <a:ln>
                          <a:noFill/>
                        </a:ln>
                        <a:solidFill>
                          <a:schemeClr val="tx1"/>
                        </a:solidFill>
                        <a:effectLst/>
                        <a:latin typeface="Cambria Math" panose="02040503050406030204" pitchFamily="18" charset="0"/>
                      </a:rPr>
                      <m:t>𝑛</m:t>
                    </m:r>
                  </m:oMath>
                </a14:m>
                <a:r>
                  <a:rPr kumimoji="0" lang="fr-CA" altLang="fr-FR" sz="2000" b="0" i="0" u="none" strike="noStrike" cap="none" normalizeH="0" baseline="0" dirty="0">
                    <a:ln>
                      <a:noFill/>
                    </a:ln>
                    <a:solidFill>
                      <a:schemeClr val="tx1"/>
                    </a:solidFill>
                    <a:effectLst/>
                    <a:latin typeface="+mj-lt"/>
                  </a:rPr>
                  <a:t> le nombre de variables explicatives et </a:t>
                </a:r>
                <a14:m>
                  <m:oMath xmlns:m="http://schemas.openxmlformats.org/officeDocument/2006/math">
                    <m:r>
                      <a:rPr kumimoji="0" lang="en-US" altLang="fr-FR" sz="2000" b="0" i="1" u="none" strike="noStrike" cap="none" normalizeH="0" baseline="0" smtClean="0">
                        <a:ln>
                          <a:noFill/>
                        </a:ln>
                        <a:solidFill>
                          <a:schemeClr val="tx1"/>
                        </a:solidFill>
                        <a:effectLst/>
                        <a:latin typeface="Cambria Math" panose="02040503050406030204" pitchFamily="18" charset="0"/>
                      </a:rPr>
                      <m:t>𝑝</m:t>
                    </m:r>
                  </m:oMath>
                </a14:m>
                <a:r>
                  <a:rPr kumimoji="0" lang="fr-CA" altLang="fr-FR" sz="2000" b="0" i="0" u="none" strike="noStrike" cap="none" normalizeH="0" baseline="0" dirty="0">
                    <a:ln>
                      <a:noFill/>
                    </a:ln>
                    <a:solidFill>
                      <a:schemeClr val="tx1"/>
                    </a:solidFill>
                    <a:effectLst/>
                    <a:latin typeface="+mj-lt"/>
                  </a:rPr>
                  <a:t> l’ordre du VAR.</a:t>
                </a:r>
                <a:r>
                  <a:rPr kumimoji="0" lang="fr-CA" altLang="fr-FR" sz="2000" b="0" i="0" u="none" strike="noStrike" cap="none" normalizeH="0" dirty="0">
                    <a:ln>
                      <a:noFill/>
                    </a:ln>
                    <a:solidFill>
                      <a:schemeClr val="tx1"/>
                    </a:solidFill>
                    <a:effectLst/>
                    <a:latin typeface="+mj-lt"/>
                  </a:rPr>
                  <a:t> </a:t>
                </a:r>
              </a:p>
            </p:txBody>
          </p:sp>
        </mc:Choice>
        <mc:Fallback xmlns="">
          <p:sp>
            <p:nvSpPr>
              <p:cNvPr id="12" name="Rectangle 2">
                <a:extLst>
                  <a:ext uri="{FF2B5EF4-FFF2-40B4-BE49-F238E27FC236}">
                    <a16:creationId xmlns:a16="http://schemas.microsoft.com/office/drawing/2014/main" id="{96710E02-3056-3F55-BF2B-410B6B69F246}"/>
                  </a:ext>
                </a:extLst>
              </p:cNvPr>
              <p:cNvSpPr>
                <a:spLocks noRot="1" noChangeAspect="1" noMove="1" noResize="1" noEditPoints="1" noAdjustHandles="1" noChangeArrowheads="1" noChangeShapeType="1" noTextEdit="1"/>
              </p:cNvSpPr>
              <p:nvPr/>
            </p:nvSpPr>
            <p:spPr bwMode="auto">
              <a:xfrm>
                <a:off x="642468" y="5305271"/>
                <a:ext cx="10903890" cy="1508105"/>
              </a:xfrm>
              <a:prstGeom prst="rect">
                <a:avLst/>
              </a:prstGeom>
              <a:blipFill>
                <a:blip r:embed="rId5"/>
                <a:stretch>
                  <a:fillRect l="-559" r="-950" b="-645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noFill/>
                  </a:rPr>
                  <a:t> </a:t>
                </a:r>
              </a:p>
            </p:txBody>
          </p:sp>
        </mc:Fallback>
      </mc:AlternateContent>
    </p:spTree>
    <p:extLst>
      <p:ext uri="{BB962C8B-B14F-4D97-AF65-F5344CB8AC3E}">
        <p14:creationId xmlns:p14="http://schemas.microsoft.com/office/powerpoint/2010/main" val="8311775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AAE8C-42EF-C628-D645-FE9B518A376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B4CD25E-7D29-49FD-D1E7-7FCCBA216BF5}"/>
              </a:ext>
            </a:extLst>
          </p:cNvPr>
          <p:cNvSpPr>
            <a:spLocks noGrp="1"/>
          </p:cNvSpPr>
          <p:nvPr>
            <p:ph type="title"/>
          </p:nvPr>
        </p:nvSpPr>
        <p:spPr/>
        <p:txBody>
          <a:bodyPr>
            <a:normAutofit/>
          </a:bodyPr>
          <a:lstStyle/>
          <a:p>
            <a:r>
              <a:rPr lang="en-US" b="1" dirty="0"/>
              <a:t>VALIDATION DU MODELE (3) – Test de </a:t>
            </a:r>
            <a:r>
              <a:rPr lang="en-US" b="1" dirty="0" err="1"/>
              <a:t>Béra</a:t>
            </a:r>
            <a:r>
              <a:rPr lang="en-US" b="1" dirty="0"/>
              <a:t>-Jarque</a:t>
            </a:r>
          </a:p>
        </p:txBody>
      </p:sp>
      <p:sp>
        <p:nvSpPr>
          <p:cNvPr id="2" name="Content Placeholder 1">
            <a:extLst>
              <a:ext uri="{FF2B5EF4-FFF2-40B4-BE49-F238E27FC236}">
                <a16:creationId xmlns:a16="http://schemas.microsoft.com/office/drawing/2014/main" id="{8A084A82-46EE-95B0-9D09-A81C328548F5}"/>
              </a:ext>
            </a:extLst>
          </p:cNvPr>
          <p:cNvSpPr>
            <a:spLocks noGrp="1"/>
          </p:cNvSpPr>
          <p:nvPr>
            <p:ph idx="1"/>
          </p:nvPr>
        </p:nvSpPr>
        <p:spPr>
          <a:xfrm>
            <a:off x="609441" y="1498465"/>
            <a:ext cx="10969943" cy="2449083"/>
          </a:xfrm>
        </p:spPr>
        <p:txBody>
          <a:bodyPr>
            <a:noAutofit/>
          </a:bodyPr>
          <a:lstStyle/>
          <a:p>
            <a:pPr marL="0" indent="0">
              <a:spcAft>
                <a:spcPts val="1800"/>
              </a:spcAft>
              <a:buNone/>
            </a:pPr>
            <a:r>
              <a:rPr lang="en-US" sz="2400" dirty="0"/>
              <a:t>Le test de </a:t>
            </a:r>
            <a:r>
              <a:rPr lang="en-US" sz="2400" dirty="0" err="1"/>
              <a:t>normalité</a:t>
            </a:r>
            <a:r>
              <a:rPr lang="en-US" sz="2400" dirty="0"/>
              <a:t> de </a:t>
            </a:r>
            <a:r>
              <a:rPr lang="en-US" sz="2400" dirty="0" err="1"/>
              <a:t>Béra</a:t>
            </a:r>
            <a:r>
              <a:rPr lang="en-US" sz="2400" dirty="0"/>
              <a:t>-Jarque </a:t>
            </a:r>
            <a:r>
              <a:rPr lang="en-US" sz="2400" dirty="0" err="1"/>
              <a:t>multivarié</a:t>
            </a:r>
            <a:r>
              <a:rPr lang="en-US" sz="2400" dirty="0"/>
              <a:t> se base sur </a:t>
            </a:r>
            <a:r>
              <a:rPr lang="en-US" sz="2400" dirty="0" err="1"/>
              <a:t>l’évaluation</a:t>
            </a:r>
            <a:r>
              <a:rPr lang="en-US" sz="2400" dirty="0"/>
              <a:t> des </a:t>
            </a:r>
            <a:r>
              <a:rPr lang="en-US" sz="2400" dirty="0" err="1"/>
              <a:t>paramètres</a:t>
            </a:r>
            <a:r>
              <a:rPr lang="en-US" sz="2400" dirty="0"/>
              <a:t> </a:t>
            </a:r>
            <a:r>
              <a:rPr lang="en-US" sz="2400" dirty="0" err="1"/>
              <a:t>d’asymétrie</a:t>
            </a:r>
            <a:r>
              <a:rPr lang="en-US" sz="2400" dirty="0"/>
              <a:t> et </a:t>
            </a:r>
            <a:r>
              <a:rPr lang="en-US" sz="2400" dirty="0" err="1"/>
              <a:t>d’applatissement</a:t>
            </a:r>
            <a:r>
              <a:rPr lang="en-US" sz="2400" dirty="0"/>
              <a:t> qui </a:t>
            </a:r>
            <a:r>
              <a:rPr lang="en-US" sz="2400" dirty="0" err="1"/>
              <a:t>permettent</a:t>
            </a:r>
            <a:r>
              <a:rPr lang="en-US" sz="2400" dirty="0"/>
              <a:t> </a:t>
            </a:r>
            <a:r>
              <a:rPr lang="en-US" sz="2400" dirty="0" err="1"/>
              <a:t>d’identifier</a:t>
            </a:r>
            <a:r>
              <a:rPr lang="en-US" sz="2400" dirty="0"/>
              <a:t> </a:t>
            </a:r>
            <a:r>
              <a:rPr lang="en-US" sz="2400" dirty="0" err="1"/>
              <a:t>l’allure</a:t>
            </a:r>
            <a:r>
              <a:rPr lang="en-US" sz="2400" dirty="0"/>
              <a:t> </a:t>
            </a:r>
            <a:r>
              <a:rPr lang="en-US" sz="2400" dirty="0" err="1"/>
              <a:t>normale</a:t>
            </a:r>
            <a:r>
              <a:rPr lang="en-US" sz="2400" dirty="0"/>
              <a:t>. Elle pose les hypotheses </a:t>
            </a:r>
            <a:r>
              <a:rPr lang="en-US" sz="2400" dirty="0" err="1"/>
              <a:t>suivantes</a:t>
            </a:r>
            <a:r>
              <a:rPr lang="en-US" sz="2400" dirty="0"/>
              <a:t>:</a:t>
            </a:r>
          </a:p>
          <a:p>
            <a:r>
              <a:rPr lang="fr-CA" sz="2400" dirty="0"/>
              <a:t>H0 : </a:t>
            </a:r>
            <a:r>
              <a:rPr lang="fr-CA" sz="2400" i="1" dirty="0"/>
              <a:t>Les résidus du VAR sont normaux à moyenne nulle et variance unitaire</a:t>
            </a:r>
            <a:r>
              <a:rPr lang="fr-CA" sz="2400" dirty="0"/>
              <a:t>;</a:t>
            </a:r>
            <a:endParaRPr lang="fr-FR" sz="2400" dirty="0"/>
          </a:p>
          <a:p>
            <a:r>
              <a:rPr lang="fr-CA" sz="2400" dirty="0"/>
              <a:t>H1 : </a:t>
            </a:r>
            <a:r>
              <a:rPr lang="fr-CA" sz="2400" i="1" dirty="0"/>
              <a:t>Ils ne le sont pas</a:t>
            </a:r>
            <a:r>
              <a:rPr lang="fr-CA" sz="2400" dirty="0"/>
              <a:t>; </a:t>
            </a:r>
            <a:endParaRPr lang="fr-FR" sz="2400" dirty="0"/>
          </a:p>
          <a:p>
            <a:pPr marL="0" indent="0">
              <a:spcAft>
                <a:spcPts val="1800"/>
              </a:spcAft>
              <a:buNone/>
            </a:pPr>
            <a:endParaRPr lang="en-US" sz="2000" dirty="0"/>
          </a:p>
        </p:txBody>
      </p:sp>
      <p:sp>
        <p:nvSpPr>
          <p:cNvPr id="5" name="Rectangle 2">
            <a:extLst>
              <a:ext uri="{FF2B5EF4-FFF2-40B4-BE49-F238E27FC236}">
                <a16:creationId xmlns:a16="http://schemas.microsoft.com/office/drawing/2014/main" id="{AC8DD458-C8E0-A88A-8E0A-B029FBD643BC}"/>
              </a:ext>
            </a:extLst>
          </p:cNvPr>
          <p:cNvSpPr>
            <a:spLocks noChangeArrowheads="1"/>
          </p:cNvSpPr>
          <p:nvPr/>
        </p:nvSpPr>
        <p:spPr bwMode="auto">
          <a:xfrm>
            <a:off x="609441" y="6125234"/>
            <a:ext cx="109699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fr-CA" altLang="fr-FR" sz="2000" b="0" i="0" u="none" strike="noStrike" cap="none" normalizeH="0" baseline="0" dirty="0">
                <a:ln>
                  <a:noFill/>
                </a:ln>
                <a:solidFill>
                  <a:srgbClr val="000000"/>
                </a:solidFill>
                <a:effectLst/>
                <a:latin typeface="+mj-lt"/>
                <a:ea typeface="Calibri" panose="020F0502020204030204" pitchFamily="34" charset="0"/>
                <a:cs typeface="Times New Roman" panose="02020603050405020304" pitchFamily="18" charset="0"/>
              </a:rPr>
              <a:t>La règle de décision consiste à rejeter H0, si l</a:t>
            </a:r>
            <a:r>
              <a:rPr lang="fr-CA" altLang="fr-FR" sz="2000" dirty="0">
                <a:solidFill>
                  <a:srgbClr val="000000"/>
                </a:solidFill>
                <a:latin typeface="+mj-lt"/>
                <a:ea typeface="Calibri" panose="020F0502020204030204" pitchFamily="34" charset="0"/>
                <a:cs typeface="Times New Roman" panose="02020603050405020304" pitchFamily="18" charset="0"/>
              </a:rPr>
              <a:t>a probabilité calculée est inférieure aux 5% critiques.</a:t>
            </a:r>
            <a:endParaRPr kumimoji="0" lang="fr-CA" altLang="fr-FR" sz="2000" b="0" i="0" u="none" strike="noStrike" cap="none" normalizeH="0" dirty="0">
              <a:ln>
                <a:noFill/>
              </a:ln>
              <a:solidFill>
                <a:schemeClr val="tx1"/>
              </a:solidFill>
              <a:effectLst/>
              <a:latin typeface="+mj-lt"/>
            </a:endParaRPr>
          </a:p>
        </p:txBody>
      </p:sp>
      <p:sp>
        <p:nvSpPr>
          <p:cNvPr id="7" name="Rectangle 3">
            <a:extLst>
              <a:ext uri="{FF2B5EF4-FFF2-40B4-BE49-F238E27FC236}">
                <a16:creationId xmlns:a16="http://schemas.microsoft.com/office/drawing/2014/main" id="{7FA574E9-7F3E-70A4-5EE4-861BCECB087B}"/>
              </a:ext>
            </a:extLst>
          </p:cNvPr>
          <p:cNvSpPr>
            <a:spLocks noChangeArrowheads="1"/>
          </p:cNvSpPr>
          <p:nvPr/>
        </p:nvSpPr>
        <p:spPr bwMode="auto">
          <a:xfrm>
            <a:off x="1197868" y="397126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altLang="fr-FR" sz="1200" b="0" i="0" u="none" strike="noStrike" cap="none" normalizeH="0" baseline="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fr-CA" altLang="fr-FR"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0" name="Rectangle 2">
                <a:extLst>
                  <a:ext uri="{FF2B5EF4-FFF2-40B4-BE49-F238E27FC236}">
                    <a16:creationId xmlns:a16="http://schemas.microsoft.com/office/drawing/2014/main" id="{0A87715E-3CD2-2B93-F765-05FC206828F8}"/>
                  </a:ext>
                </a:extLst>
              </p:cNvPr>
              <p:cNvSpPr>
                <a:spLocks noChangeArrowheads="1"/>
              </p:cNvSpPr>
              <p:nvPr/>
            </p:nvSpPr>
            <p:spPr bwMode="auto">
              <a:xfrm>
                <a:off x="609441" y="3878942"/>
                <a:ext cx="10969943" cy="216392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fr-CA" dirty="0"/>
                  <a:t>Sous H</a:t>
                </a:r>
                <a:r>
                  <a:rPr lang="fr-CA" baseline="-25000" dirty="0"/>
                  <a:t>0</a:t>
                </a:r>
                <a:r>
                  <a:rPr lang="fr-CA" dirty="0"/>
                  <a:t>, </a:t>
                </a:r>
                <a14:m>
                  <m:oMath xmlns:m="http://schemas.openxmlformats.org/officeDocument/2006/math">
                    <m:sSub>
                      <m:sSubPr>
                        <m:ctrlPr>
                          <a:rPr lang="fr-FR" i="1">
                            <a:latin typeface="Cambria Math" panose="02040503050406030204" pitchFamily="18" charset="0"/>
                          </a:rPr>
                        </m:ctrlPr>
                      </m:sSubPr>
                      <m:e>
                        <m:r>
                          <a:rPr lang="fr-CA" i="1">
                            <a:latin typeface="Cambria Math" panose="02040503050406030204" pitchFamily="18" charset="0"/>
                          </a:rPr>
                          <m:t>𝑤</m:t>
                        </m:r>
                      </m:e>
                      <m:sub>
                        <m:r>
                          <a:rPr lang="fr-CA" i="1">
                            <a:latin typeface="Cambria Math" panose="02040503050406030204" pitchFamily="18" charset="0"/>
                          </a:rPr>
                          <m:t>𝑡</m:t>
                        </m:r>
                      </m:sub>
                    </m:sSub>
                  </m:oMath>
                </a14:m>
                <a:r>
                  <a:rPr lang="fr-CA" dirty="0"/>
                  <a:t> suit une normale multivariée : </a:t>
                </a:r>
                <a14:m>
                  <m:oMath xmlns:m="http://schemas.openxmlformats.org/officeDocument/2006/math">
                    <m:sSub>
                      <m:sSubPr>
                        <m:ctrlPr>
                          <a:rPr lang="fr-FR" i="1">
                            <a:latin typeface="Cambria Math" panose="02040503050406030204" pitchFamily="18" charset="0"/>
                          </a:rPr>
                        </m:ctrlPr>
                      </m:sSubPr>
                      <m:e>
                        <m:r>
                          <a:rPr lang="fr-CA" i="1">
                            <a:latin typeface="Cambria Math" panose="02040503050406030204" pitchFamily="18" charset="0"/>
                          </a:rPr>
                          <m:t>𝑤</m:t>
                        </m:r>
                      </m:e>
                      <m:sub>
                        <m:r>
                          <a:rPr lang="fr-CA" i="1">
                            <a:latin typeface="Cambria Math" panose="02040503050406030204" pitchFamily="18" charset="0"/>
                          </a:rPr>
                          <m:t>𝑡</m:t>
                        </m:r>
                      </m:sub>
                    </m:sSub>
                    <m:r>
                      <a:rPr lang="fr-CA" i="1">
                        <a:latin typeface="Cambria Math" panose="02040503050406030204" pitchFamily="18" charset="0"/>
                      </a:rPr>
                      <m:t>~</m:t>
                    </m:r>
                    <m:r>
                      <a:rPr lang="fr-CA" i="1">
                        <a:latin typeface="Cambria Math" panose="02040503050406030204" pitchFamily="18" charset="0"/>
                      </a:rPr>
                      <m:t>𝑁</m:t>
                    </m:r>
                    <m:d>
                      <m:dPr>
                        <m:ctrlPr>
                          <a:rPr lang="fr-FR" i="1">
                            <a:latin typeface="Cambria Math" panose="02040503050406030204" pitchFamily="18" charset="0"/>
                          </a:rPr>
                        </m:ctrlPr>
                      </m:dPr>
                      <m:e>
                        <m:r>
                          <a:rPr lang="fr-CA" b="1" i="1">
                            <a:latin typeface="Cambria Math" panose="02040503050406030204" pitchFamily="18" charset="0"/>
                          </a:rPr>
                          <m:t>𝟎</m:t>
                        </m:r>
                        <m:r>
                          <a:rPr lang="fr-CA" i="1">
                            <a:latin typeface="Cambria Math" panose="02040503050406030204" pitchFamily="18" charset="0"/>
                          </a:rPr>
                          <m:t>, </m:t>
                        </m:r>
                        <m:d>
                          <m:dPr>
                            <m:begChr m:val="["/>
                            <m:endChr m:val="]"/>
                            <m:ctrlPr>
                              <a:rPr lang="fr-FR" i="1">
                                <a:latin typeface="Cambria Math" panose="02040503050406030204" pitchFamily="18" charset="0"/>
                              </a:rPr>
                            </m:ctrlPr>
                          </m:dPr>
                          <m:e>
                            <m:m>
                              <m:mPr>
                                <m:mcs>
                                  <m:mc>
                                    <m:mcPr>
                                      <m:count m:val="2"/>
                                      <m:mcJc m:val="center"/>
                                    </m:mcPr>
                                  </m:mc>
                                </m:mcs>
                                <m:ctrlPr>
                                  <a:rPr lang="fr-FR" i="1">
                                    <a:latin typeface="Cambria Math" panose="02040503050406030204" pitchFamily="18" charset="0"/>
                                  </a:rPr>
                                </m:ctrlPr>
                              </m:mPr>
                              <m:mr>
                                <m:e>
                                  <m:r>
                                    <a:rPr lang="fr-CA" i="1">
                                      <a:latin typeface="Cambria Math" panose="02040503050406030204" pitchFamily="18" charset="0"/>
                                    </a:rPr>
                                    <m:t>6</m:t>
                                  </m:r>
                                  <m:sSub>
                                    <m:sSubPr>
                                      <m:ctrlPr>
                                        <a:rPr lang="fr-FR" i="1">
                                          <a:latin typeface="Cambria Math" panose="02040503050406030204" pitchFamily="18" charset="0"/>
                                        </a:rPr>
                                      </m:ctrlPr>
                                    </m:sSubPr>
                                    <m:e>
                                      <m:r>
                                        <a:rPr lang="fr-CA" i="1">
                                          <a:latin typeface="Cambria Math" panose="02040503050406030204" pitchFamily="18" charset="0"/>
                                        </a:rPr>
                                        <m:t>𝐼</m:t>
                                      </m:r>
                                    </m:e>
                                    <m:sub>
                                      <m:r>
                                        <a:rPr lang="fr-CA" i="1">
                                          <a:latin typeface="Cambria Math" panose="02040503050406030204" pitchFamily="18" charset="0"/>
                                        </a:rPr>
                                        <m:t>𝑘</m:t>
                                      </m:r>
                                    </m:sub>
                                  </m:sSub>
                                </m:e>
                                <m:e>
                                  <m:r>
                                    <a:rPr lang="fr-CA" b="1" i="1">
                                      <a:latin typeface="Cambria Math" panose="02040503050406030204" pitchFamily="18" charset="0"/>
                                    </a:rPr>
                                    <m:t>𝟎</m:t>
                                  </m:r>
                                </m:e>
                              </m:mr>
                              <m:mr>
                                <m:e>
                                  <m:r>
                                    <a:rPr lang="fr-CA" b="1" i="1">
                                      <a:latin typeface="Cambria Math" panose="02040503050406030204" pitchFamily="18" charset="0"/>
                                    </a:rPr>
                                    <m:t>𝟎</m:t>
                                  </m:r>
                                </m:e>
                                <m:e>
                                  <m:r>
                                    <a:rPr lang="fr-CA" i="1">
                                      <a:latin typeface="Cambria Math" panose="02040503050406030204" pitchFamily="18" charset="0"/>
                                    </a:rPr>
                                    <m:t>24</m:t>
                                  </m:r>
                                  <m:sSub>
                                    <m:sSubPr>
                                      <m:ctrlPr>
                                        <a:rPr lang="fr-FR" i="1">
                                          <a:latin typeface="Cambria Math" panose="02040503050406030204" pitchFamily="18" charset="0"/>
                                        </a:rPr>
                                      </m:ctrlPr>
                                    </m:sSubPr>
                                    <m:e>
                                      <m:r>
                                        <a:rPr lang="fr-CA" i="1">
                                          <a:latin typeface="Cambria Math" panose="02040503050406030204" pitchFamily="18" charset="0"/>
                                        </a:rPr>
                                        <m:t>𝐼</m:t>
                                      </m:r>
                                    </m:e>
                                    <m:sub>
                                      <m:r>
                                        <a:rPr lang="fr-CA" i="1">
                                          <a:latin typeface="Cambria Math" panose="02040503050406030204" pitchFamily="18" charset="0"/>
                                        </a:rPr>
                                        <m:t>𝑘</m:t>
                                      </m:r>
                                    </m:sub>
                                  </m:sSub>
                                </m:e>
                              </m:mr>
                            </m:m>
                          </m:e>
                        </m:d>
                      </m:e>
                    </m:d>
                  </m:oMath>
                </a14:m>
                <a:r>
                  <a:rPr kumimoji="0" lang="fr-CA" altLang="fr-FR" b="1" i="0" u="none" strike="noStrike" cap="none" normalizeH="0" dirty="0">
                    <a:ln>
                      <a:noFill/>
                    </a:ln>
                    <a:solidFill>
                      <a:schemeClr val="tx1"/>
                    </a:solidFill>
                    <a:effectLst/>
                    <a:latin typeface="+mj-lt"/>
                  </a:rPr>
                  <a:t>,</a:t>
                </a:r>
                <a:r>
                  <a:rPr kumimoji="0" lang="fr-CA" altLang="fr-FR" i="0" u="none" strike="noStrike" cap="none" normalizeH="0" dirty="0">
                    <a:ln>
                      <a:noFill/>
                    </a:ln>
                    <a:solidFill>
                      <a:schemeClr val="tx1"/>
                    </a:solidFill>
                    <a:effectLst/>
                    <a:latin typeface="+mj-lt"/>
                  </a:rPr>
                  <a:t> </a:t>
                </a:r>
                <a14:m>
                  <m:oMath xmlns:m="http://schemas.openxmlformats.org/officeDocument/2006/math">
                    <m:sSub>
                      <m:sSubPr>
                        <m:ctrlPr>
                          <a:rPr lang="fr-FR" i="1">
                            <a:latin typeface="Cambria Math" panose="02040503050406030204" pitchFamily="18" charset="0"/>
                          </a:rPr>
                        </m:ctrlPr>
                      </m:sSubPr>
                      <m:e>
                        <m:r>
                          <a:rPr lang="fr-CA" i="1">
                            <a:latin typeface="Cambria Math" panose="02040503050406030204" pitchFamily="18" charset="0"/>
                          </a:rPr>
                          <m:t>𝑤</m:t>
                        </m:r>
                      </m:e>
                      <m:sub>
                        <m:r>
                          <a:rPr lang="fr-CA" i="1">
                            <a:latin typeface="Cambria Math" panose="02040503050406030204" pitchFamily="18" charset="0"/>
                          </a:rPr>
                          <m:t>𝑡</m:t>
                        </m:r>
                      </m:sub>
                    </m:sSub>
                    <m:r>
                      <a:rPr lang="fr-CA" i="1">
                        <a:latin typeface="Cambria Math" panose="02040503050406030204" pitchFamily="18" charset="0"/>
                      </a:rPr>
                      <m:t>=</m:t>
                    </m:r>
                    <m:rad>
                      <m:radPr>
                        <m:degHide m:val="on"/>
                        <m:ctrlPr>
                          <a:rPr lang="fr-FR" i="1">
                            <a:latin typeface="Cambria Math" panose="02040503050406030204" pitchFamily="18" charset="0"/>
                          </a:rPr>
                        </m:ctrlPr>
                      </m:radPr>
                      <m:deg/>
                      <m:e>
                        <m:r>
                          <a:rPr lang="fr-CA" i="1">
                            <a:latin typeface="Cambria Math" panose="02040503050406030204" pitchFamily="18" charset="0"/>
                          </a:rPr>
                          <m:t>𝑇</m:t>
                        </m:r>
                      </m:e>
                    </m:rad>
                    <m:d>
                      <m:dPr>
                        <m:ctrlPr>
                          <a:rPr lang="fr-FR" i="1">
                            <a:latin typeface="Cambria Math" panose="02040503050406030204" pitchFamily="18" charset="0"/>
                          </a:rPr>
                        </m:ctrlPr>
                      </m:dPr>
                      <m:e>
                        <m:f>
                          <m:fPr>
                            <m:type m:val="noBa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CA" i="1">
                                    <a:latin typeface="Cambria Math" panose="02040503050406030204" pitchFamily="18" charset="0"/>
                                  </a:rPr>
                                  <m:t>𝑚</m:t>
                                </m:r>
                              </m:e>
                              <m:sub>
                                <m:r>
                                  <a:rPr lang="fr-CA" i="1">
                                    <a:latin typeface="Cambria Math" panose="02040503050406030204" pitchFamily="18" charset="0"/>
                                  </a:rPr>
                                  <m:t>3</m:t>
                                </m:r>
                              </m:sub>
                            </m:sSub>
                          </m:num>
                          <m:den>
                            <m:sSub>
                              <m:sSubPr>
                                <m:ctrlPr>
                                  <a:rPr lang="fr-FR" i="1">
                                    <a:latin typeface="Cambria Math" panose="02040503050406030204" pitchFamily="18" charset="0"/>
                                  </a:rPr>
                                </m:ctrlPr>
                              </m:sSubPr>
                              <m:e>
                                <m:r>
                                  <a:rPr lang="fr-CA" i="1">
                                    <a:latin typeface="Cambria Math" panose="02040503050406030204" pitchFamily="18" charset="0"/>
                                  </a:rPr>
                                  <m:t>𝑚</m:t>
                                </m:r>
                              </m:e>
                              <m:sub>
                                <m:r>
                                  <a:rPr lang="fr-CA" i="1">
                                    <a:latin typeface="Cambria Math" panose="02040503050406030204" pitchFamily="18" charset="0"/>
                                  </a:rPr>
                                  <m:t>4</m:t>
                                </m:r>
                              </m:sub>
                            </m:sSub>
                            <m:r>
                              <a:rPr lang="fr-CA" i="1">
                                <a:latin typeface="Cambria Math" panose="02040503050406030204" pitchFamily="18" charset="0"/>
                              </a:rPr>
                              <m:t>−3</m:t>
                            </m:r>
                          </m:den>
                        </m:f>
                      </m:e>
                    </m:d>
                  </m:oMath>
                </a14:m>
                <a:r>
                  <a:rPr lang="fr-CA" b="1" dirty="0">
                    <a:latin typeface="+mj-lt"/>
                  </a:rPr>
                  <a:t>, </a:t>
                </a:r>
                <a14:m>
                  <m:oMath xmlns:m="http://schemas.openxmlformats.org/officeDocument/2006/math">
                    <m:r>
                      <a:rPr lang="en-US" b="0" i="1" smtClean="0">
                        <a:latin typeface="Cambria Math" panose="02040503050406030204" pitchFamily="18" charset="0"/>
                      </a:rPr>
                      <m:t>𝑇</m:t>
                    </m:r>
                  </m:oMath>
                </a14:m>
                <a:r>
                  <a:rPr lang="fr-FR" dirty="0"/>
                  <a:t> le nombre d’observations, </a:t>
                </a:r>
                <a14:m>
                  <m:oMath xmlns:m="http://schemas.openxmlformats.org/officeDocument/2006/math">
                    <m:sSub>
                      <m:sSubPr>
                        <m:ctrlPr>
                          <a:rPr lang="fr-FR" i="1">
                            <a:latin typeface="Cambria Math" panose="02040503050406030204" pitchFamily="18" charset="0"/>
                          </a:rPr>
                        </m:ctrlPr>
                      </m:sSubPr>
                      <m:e>
                        <m:r>
                          <a:rPr lang="fr-CA" i="1">
                            <a:latin typeface="Cambria Math" panose="02040503050406030204" pitchFamily="18" charset="0"/>
                          </a:rPr>
                          <m:t>𝑚</m:t>
                        </m:r>
                      </m:e>
                      <m:sub>
                        <m:r>
                          <a:rPr lang="en-US" b="0" i="1" smtClean="0">
                            <a:latin typeface="Cambria Math" panose="02040503050406030204" pitchFamily="18" charset="0"/>
                          </a:rPr>
                          <m:t>𝑗</m:t>
                        </m:r>
                      </m:sub>
                    </m:sSub>
                    <m:r>
                      <a:rPr lang="en-US" b="0" i="1" smtClean="0">
                        <a:latin typeface="Cambria Math" panose="02040503050406030204" pitchFamily="18" charset="0"/>
                      </a:rPr>
                      <m:t>=</m:t>
                    </m:r>
                    <m:nary>
                      <m:naryPr>
                        <m:chr m:val="∑"/>
                        <m:limLoc m:val="undOvr"/>
                        <m:supHide m:val="on"/>
                        <m:ctrlPr>
                          <a:rPr lang="fr-FR" i="1">
                            <a:latin typeface="Cambria Math" panose="02040503050406030204" pitchFamily="18" charset="0"/>
                          </a:rPr>
                        </m:ctrlPr>
                      </m:naryPr>
                      <m:sub>
                        <m:r>
                          <a:rPr lang="fr-CA" i="1">
                            <a:latin typeface="Cambria Math" panose="02040503050406030204" pitchFamily="18" charset="0"/>
                          </a:rPr>
                          <m:t>𝑡</m:t>
                        </m:r>
                      </m:sub>
                      <m:sup/>
                      <m:e>
                        <m:f>
                          <m:fPr>
                            <m:ctrlPr>
                              <a:rPr lang="fr-FR" i="1">
                                <a:latin typeface="Cambria Math" panose="02040503050406030204" pitchFamily="18" charset="0"/>
                              </a:rPr>
                            </m:ctrlPr>
                          </m:fPr>
                          <m:num>
                            <m:sSubSup>
                              <m:sSubSupPr>
                                <m:ctrlPr>
                                  <a:rPr lang="fr-FR" i="1">
                                    <a:latin typeface="Cambria Math" panose="02040503050406030204" pitchFamily="18" charset="0"/>
                                  </a:rPr>
                                </m:ctrlPr>
                              </m:sSubSupPr>
                              <m:e>
                                <m:r>
                                  <a:rPr lang="fr-CA" i="1">
                                    <a:latin typeface="Cambria Math" panose="02040503050406030204" pitchFamily="18" charset="0"/>
                                  </a:rPr>
                                  <m:t>𝑣</m:t>
                                </m:r>
                              </m:e>
                              <m:sub>
                                <m:r>
                                  <a:rPr lang="fr-CA" i="1">
                                    <a:latin typeface="Cambria Math" panose="02040503050406030204" pitchFamily="18" charset="0"/>
                                  </a:rPr>
                                  <m:t>𝑡</m:t>
                                </m:r>
                              </m:sub>
                              <m:sup>
                                <m:r>
                                  <a:rPr lang="en-US" b="0" i="1" smtClean="0">
                                    <a:latin typeface="Cambria Math" panose="02040503050406030204" pitchFamily="18" charset="0"/>
                                  </a:rPr>
                                  <m:t>𝑗</m:t>
                                </m:r>
                              </m:sup>
                            </m:sSubSup>
                          </m:num>
                          <m:den>
                            <m:r>
                              <a:rPr lang="fr-CA" i="1">
                                <a:latin typeface="Cambria Math" panose="02040503050406030204" pitchFamily="18" charset="0"/>
                              </a:rPr>
                              <m:t>𝑇</m:t>
                            </m:r>
                          </m:den>
                        </m:f>
                      </m:e>
                    </m:nary>
                  </m:oMath>
                </a14:m>
                <a:r>
                  <a:rPr lang="fr-FR" dirty="0"/>
                  <a:t> le moment d’ordre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∈{3,4}</m:t>
                    </m:r>
                  </m:oMath>
                </a14:m>
                <a:r>
                  <a:rPr lang="fr-FR" dirty="0"/>
                  <a:t> et </a:t>
                </a:r>
                <a14:m>
                  <m:oMath xmlns:m="http://schemas.openxmlformats.org/officeDocument/2006/math">
                    <m:sSub>
                      <m:sSubPr>
                        <m:ctrlPr>
                          <a:rPr lang="fr-FR" i="1">
                            <a:latin typeface="Cambria Math" panose="02040503050406030204" pitchFamily="18" charset="0"/>
                          </a:rPr>
                        </m:ctrlPr>
                      </m:sSubPr>
                      <m:e>
                        <m:r>
                          <a:rPr lang="fr-CA" i="1">
                            <a:latin typeface="Cambria Math" panose="02040503050406030204" pitchFamily="18" charset="0"/>
                          </a:rPr>
                          <m:t>𝑣</m:t>
                        </m:r>
                      </m:e>
                      <m:sub>
                        <m:r>
                          <a:rPr lang="fr-CA" i="1">
                            <a:latin typeface="Cambria Math" panose="02040503050406030204" pitchFamily="18" charset="0"/>
                          </a:rPr>
                          <m:t>𝑡</m:t>
                        </m:r>
                      </m:sub>
                    </m:sSub>
                    <m:r>
                      <a:rPr lang="fr-CA" i="1">
                        <a:latin typeface="Cambria Math" panose="02040503050406030204" pitchFamily="18" charset="0"/>
                      </a:rPr>
                      <m:t>=</m:t>
                    </m:r>
                    <m:r>
                      <a:rPr lang="fr-CA" i="1">
                        <a:latin typeface="Cambria Math" panose="02040503050406030204" pitchFamily="18" charset="0"/>
                      </a:rPr>
                      <m:t>𝑃</m:t>
                    </m:r>
                    <m:sSub>
                      <m:sSubPr>
                        <m:ctrlPr>
                          <a:rPr lang="fr-FR" i="1">
                            <a:latin typeface="Cambria Math" panose="02040503050406030204" pitchFamily="18" charset="0"/>
                          </a:rPr>
                        </m:ctrlPr>
                      </m:sSubPr>
                      <m:e>
                        <m:r>
                          <a:rPr lang="fr-CA" i="1">
                            <a:latin typeface="Cambria Math" panose="02040503050406030204" pitchFamily="18" charset="0"/>
                          </a:rPr>
                          <m:t>𝑢</m:t>
                        </m:r>
                      </m:e>
                      <m:sub>
                        <m:r>
                          <a:rPr lang="fr-CA" i="1">
                            <a:latin typeface="Cambria Math" panose="02040503050406030204" pitchFamily="18" charset="0"/>
                          </a:rPr>
                          <m:t>𝑡</m:t>
                        </m:r>
                      </m:sub>
                    </m:sSub>
                    <m:r>
                      <a:rPr lang="fr-CA" i="1">
                        <a:latin typeface="Cambria Math" panose="02040503050406030204" pitchFamily="18" charset="0"/>
                      </a:rPr>
                      <m:t>~</m:t>
                    </m:r>
                    <m:r>
                      <a:rPr lang="fr-CA" i="1">
                        <a:latin typeface="Cambria Math" panose="02040503050406030204" pitchFamily="18" charset="0"/>
                      </a:rPr>
                      <m:t>𝑁</m:t>
                    </m:r>
                    <m:d>
                      <m:dPr>
                        <m:ctrlPr>
                          <a:rPr lang="fr-FR" i="1">
                            <a:latin typeface="Cambria Math" panose="02040503050406030204" pitchFamily="18" charset="0"/>
                          </a:rPr>
                        </m:ctrlPr>
                      </m:dPr>
                      <m:e>
                        <m:r>
                          <a:rPr lang="fr-CA" i="1">
                            <a:latin typeface="Cambria Math" panose="02040503050406030204" pitchFamily="18" charset="0"/>
                          </a:rPr>
                          <m:t>0, </m:t>
                        </m:r>
                        <m:sSub>
                          <m:sSubPr>
                            <m:ctrlPr>
                              <a:rPr lang="fr-FR" i="1">
                                <a:latin typeface="Cambria Math" panose="02040503050406030204" pitchFamily="18" charset="0"/>
                              </a:rPr>
                            </m:ctrlPr>
                          </m:sSubPr>
                          <m:e>
                            <m:r>
                              <a:rPr lang="fr-CA" i="1">
                                <a:latin typeface="Cambria Math" panose="02040503050406030204" pitchFamily="18" charset="0"/>
                              </a:rPr>
                              <m:t>𝐼</m:t>
                            </m:r>
                          </m:e>
                          <m:sub>
                            <m:r>
                              <a:rPr lang="fr-CA" i="1">
                                <a:latin typeface="Cambria Math" panose="02040503050406030204" pitchFamily="18" charset="0"/>
                              </a:rPr>
                              <m:t>𝑘</m:t>
                            </m:r>
                          </m:sub>
                        </m:sSub>
                      </m:e>
                    </m:d>
                  </m:oMath>
                </a14:m>
                <a:r>
                  <a:rPr lang="fr-FR" dirty="0"/>
                  <a:t> une factorisation du vecteur des k résidus qui soient orthogonaux entre eux et P une matrice carrée d’ordre </a:t>
                </a:r>
                <a14:m>
                  <m:oMath xmlns:m="http://schemas.openxmlformats.org/officeDocument/2006/math">
                    <m:r>
                      <a:rPr lang="en-US" b="0" i="1" smtClean="0">
                        <a:latin typeface="Cambria Math" panose="02040503050406030204" pitchFamily="18" charset="0"/>
                      </a:rPr>
                      <m:t>𝑘</m:t>
                    </m:r>
                  </m:oMath>
                </a14:m>
                <a:r>
                  <a:rPr lang="fr-FR" dirty="0"/>
                  <a:t> permettant cette factorisation.</a:t>
                </a:r>
              </a:p>
            </p:txBody>
          </p:sp>
        </mc:Choice>
        <mc:Fallback xmlns="">
          <p:sp>
            <p:nvSpPr>
              <p:cNvPr id="10" name="Rectangle 2">
                <a:extLst>
                  <a:ext uri="{FF2B5EF4-FFF2-40B4-BE49-F238E27FC236}">
                    <a16:creationId xmlns:a16="http://schemas.microsoft.com/office/drawing/2014/main" id="{0A87715E-3CD2-2B93-F765-05FC206828F8}"/>
                  </a:ext>
                </a:extLst>
              </p:cNvPr>
              <p:cNvSpPr>
                <a:spLocks noRot="1" noChangeAspect="1" noMove="1" noResize="1" noEditPoints="1" noAdjustHandles="1" noChangeArrowheads="1" noChangeShapeType="1" noTextEdit="1"/>
              </p:cNvSpPr>
              <p:nvPr/>
            </p:nvSpPr>
            <p:spPr bwMode="auto">
              <a:xfrm>
                <a:off x="609441" y="3878942"/>
                <a:ext cx="10969943" cy="2163926"/>
              </a:xfrm>
              <a:prstGeom prst="rect">
                <a:avLst/>
              </a:prstGeom>
              <a:blipFill>
                <a:blip r:embed="rId2"/>
                <a:stretch>
                  <a:fillRect l="-889" b="-619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noFill/>
                  </a:rPr>
                  <a:t> </a:t>
                </a:r>
              </a:p>
            </p:txBody>
          </p:sp>
        </mc:Fallback>
      </mc:AlternateContent>
    </p:spTree>
    <p:extLst>
      <p:ext uri="{BB962C8B-B14F-4D97-AF65-F5344CB8AC3E}">
        <p14:creationId xmlns:p14="http://schemas.microsoft.com/office/powerpoint/2010/main" val="1592165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A5A16-C117-70A9-42B5-E863321C17DF}"/>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C604673E-7CC9-D039-8233-570B3575E23C}"/>
              </a:ext>
            </a:extLst>
          </p:cNvPr>
          <p:cNvSpPr>
            <a:spLocks noGrp="1"/>
          </p:cNvSpPr>
          <p:nvPr>
            <p:ph type="title"/>
          </p:nvPr>
        </p:nvSpPr>
        <p:spPr/>
        <p:txBody>
          <a:bodyPr>
            <a:normAutofit/>
          </a:bodyPr>
          <a:lstStyle/>
          <a:p>
            <a:r>
              <a:rPr lang="en-US" b="1" dirty="0"/>
              <a:t>VALIDATION DU MODELE (4) – Bilan des tests</a:t>
            </a:r>
          </a:p>
        </p:txBody>
      </p:sp>
      <p:sp>
        <p:nvSpPr>
          <p:cNvPr id="7" name="Rectangle 3">
            <a:extLst>
              <a:ext uri="{FF2B5EF4-FFF2-40B4-BE49-F238E27FC236}">
                <a16:creationId xmlns:a16="http://schemas.microsoft.com/office/drawing/2014/main" id="{65313E99-842D-CA6D-8287-097CA8D24E4A}"/>
              </a:ext>
            </a:extLst>
          </p:cNvPr>
          <p:cNvSpPr>
            <a:spLocks noChangeArrowheads="1"/>
          </p:cNvSpPr>
          <p:nvPr/>
        </p:nvSpPr>
        <p:spPr bwMode="auto">
          <a:xfrm>
            <a:off x="1197868" y="397126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A" altLang="fr-FR" sz="1200" b="0" i="0" u="none" strike="noStrike" cap="none" normalizeH="0" baseline="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fr-CA" altLang="fr-FR"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9DCF7F0-B0B6-C7A3-C531-480685181400}"/>
                  </a:ext>
                </a:extLst>
              </p:cNvPr>
              <p:cNvSpPr>
                <a:spLocks noGrp="1"/>
              </p:cNvSpPr>
              <p:nvPr>
                <p:ph idx="1"/>
              </p:nvPr>
            </p:nvSpPr>
            <p:spPr>
              <a:xfrm>
                <a:off x="609441" y="1844824"/>
                <a:ext cx="10969943" cy="3921297"/>
              </a:xfrm>
            </p:spPr>
            <p:txBody>
              <a:bodyPr>
                <a:normAutofit fontScale="92500"/>
              </a:bodyPr>
              <a:lstStyle/>
              <a:p>
                <a:pPr marL="0" indent="0">
                  <a:spcAft>
                    <a:spcPts val="1800"/>
                  </a:spcAft>
                  <a:buNone/>
                </a:pPr>
                <a:r>
                  <a:rPr lang="fr-CA" altLang="fr-FR" sz="2800" dirty="0"/>
                  <a:t>Dans le cas de notre </a:t>
                </a:r>
                <a14:m>
                  <m:oMath xmlns:m="http://schemas.openxmlformats.org/officeDocument/2006/math">
                    <m:r>
                      <a:rPr lang="en-US" altLang="fr-FR" sz="2800" i="1">
                        <a:latin typeface="Cambria Math" panose="02040503050406030204" pitchFamily="18" charset="0"/>
                      </a:rPr>
                      <m:t>𝑉𝐴𝑅</m:t>
                    </m:r>
                    <m:r>
                      <a:rPr lang="en-US" altLang="fr-FR" sz="2800" i="1">
                        <a:latin typeface="Cambria Math" panose="02040503050406030204" pitchFamily="18" charset="0"/>
                      </a:rPr>
                      <m:t>(4)</m:t>
                    </m:r>
                  </m:oMath>
                </a14:m>
                <a:endParaRPr lang="fr-CA" altLang="fr-FR" sz="2800" dirty="0"/>
              </a:p>
              <a:p>
                <a:pPr>
                  <a:spcAft>
                    <a:spcPts val="1800"/>
                  </a:spcAft>
                </a:pPr>
                <a:r>
                  <a:rPr lang="fr-CA" altLang="fr-FR" sz="2800" dirty="0"/>
                  <a:t>K=60. Et nous basant sur le Q-statistique ajusté, la probabilité calculée est 0.72 &gt;&gt; 0.05: </a:t>
                </a:r>
                <a:r>
                  <a:rPr lang="fr-CA" altLang="fr-FR" sz="2800" b="1" dirty="0"/>
                  <a:t>les erreurs du VAR sont non-</a:t>
                </a:r>
                <a:r>
                  <a:rPr lang="fr-CA" altLang="fr-FR" sz="2800" b="1" dirty="0" err="1"/>
                  <a:t>autocorrélées</a:t>
                </a:r>
                <a:r>
                  <a:rPr lang="fr-CA" altLang="fr-FR" sz="2800" b="1" dirty="0"/>
                  <a:t>.</a:t>
                </a:r>
              </a:p>
              <a:p>
                <a:pPr>
                  <a:spcAft>
                    <a:spcPts val="1800"/>
                  </a:spcAft>
                </a:pPr>
                <a:r>
                  <a:rPr lang="fr-CA" altLang="fr-FR" sz="2800" dirty="0"/>
                  <a:t>La probabilité calculée du statistique de </a:t>
                </a:r>
                <a:r>
                  <a:rPr lang="fr-CA" altLang="fr-FR" sz="2800" dirty="0" err="1"/>
                  <a:t>Béra-Jarque</a:t>
                </a:r>
                <a:r>
                  <a:rPr lang="fr-CA" altLang="fr-FR" sz="2800" dirty="0"/>
                  <a:t> est de 0.87 &gt;&gt; 0.05: </a:t>
                </a:r>
                <a:r>
                  <a:rPr lang="fr-CA" altLang="fr-FR" sz="2800" b="1" dirty="0"/>
                  <a:t>les erreurs du VAR sont effectivement </a:t>
                </a:r>
                <a:r>
                  <a:rPr lang="fr-CA" altLang="fr-FR" sz="2800" b="1" dirty="0" err="1"/>
                  <a:t>multinormales</a:t>
                </a:r>
                <a:r>
                  <a:rPr lang="fr-CA" altLang="fr-FR" sz="2800" b="1" dirty="0"/>
                  <a:t> standard</a:t>
                </a:r>
                <a:r>
                  <a:rPr lang="fr-CA" altLang="fr-FR" sz="2800" dirty="0"/>
                  <a:t>.</a:t>
                </a:r>
              </a:p>
              <a:p>
                <a:pPr marL="0" indent="0">
                  <a:spcAft>
                    <a:spcPts val="1800"/>
                  </a:spcAft>
                  <a:buNone/>
                </a:pPr>
                <a:r>
                  <a:rPr lang="fr-CA" altLang="fr-FR" sz="2800" dirty="0"/>
                  <a:t>(Voir les annexes du document du mémoire pour le modèle finalement validé)</a:t>
                </a:r>
              </a:p>
              <a:p>
                <a:pPr marL="0" indent="0">
                  <a:spcAft>
                    <a:spcPts val="1800"/>
                  </a:spcAft>
                  <a:buNone/>
                </a:pPr>
                <a:endParaRPr lang="fr-CA" altLang="fr-FR" sz="2800" b="1" dirty="0"/>
              </a:p>
              <a:p>
                <a:endParaRPr lang="fr-FR" sz="2800" dirty="0"/>
              </a:p>
            </p:txBody>
          </p:sp>
        </mc:Choice>
        <mc:Fallback xmlns="">
          <p:sp>
            <p:nvSpPr>
              <p:cNvPr id="8" name="Content Placeholder 7">
                <a:extLst>
                  <a:ext uri="{FF2B5EF4-FFF2-40B4-BE49-F238E27FC236}">
                    <a16:creationId xmlns:a16="http://schemas.microsoft.com/office/drawing/2014/main" id="{79DCF7F0-B0B6-C7A3-C531-480685181400}"/>
                  </a:ext>
                </a:extLst>
              </p:cNvPr>
              <p:cNvSpPr>
                <a:spLocks noGrp="1" noRot="1" noChangeAspect="1" noMove="1" noResize="1" noEditPoints="1" noAdjustHandles="1" noChangeArrowheads="1" noChangeShapeType="1" noTextEdit="1"/>
              </p:cNvSpPr>
              <p:nvPr>
                <p:ph idx="1"/>
              </p:nvPr>
            </p:nvSpPr>
            <p:spPr>
              <a:xfrm>
                <a:off x="609441" y="1844824"/>
                <a:ext cx="10969943" cy="3921297"/>
              </a:xfrm>
              <a:blipFill>
                <a:blip r:embed="rId2"/>
                <a:stretch>
                  <a:fillRect l="-722" t="-933" r="-56"/>
                </a:stretch>
              </a:blipFill>
            </p:spPr>
            <p:txBody>
              <a:bodyPr/>
              <a:lstStyle/>
              <a:p>
                <a:r>
                  <a:rPr lang="fr-FR">
                    <a:noFill/>
                  </a:rPr>
                  <a:t> </a:t>
                </a:r>
              </a:p>
            </p:txBody>
          </p:sp>
        </mc:Fallback>
      </mc:AlternateContent>
    </p:spTree>
    <p:extLst>
      <p:ext uri="{BB962C8B-B14F-4D97-AF65-F5344CB8AC3E}">
        <p14:creationId xmlns:p14="http://schemas.microsoft.com/office/powerpoint/2010/main" val="26921640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F839B-794B-E24D-3F97-880F9104060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0BDA10C-30DD-59B4-100F-69A12F7BFA35}"/>
              </a:ext>
            </a:extLst>
          </p:cNvPr>
          <p:cNvSpPr>
            <a:spLocks noGrp="1"/>
          </p:cNvSpPr>
          <p:nvPr>
            <p:ph type="title"/>
          </p:nvPr>
        </p:nvSpPr>
        <p:spPr>
          <a:xfrm>
            <a:off x="3217834" y="2870633"/>
            <a:ext cx="5930678" cy="711081"/>
          </a:xfrm>
        </p:spPr>
        <p:txBody>
          <a:bodyPr/>
          <a:lstStyle/>
          <a:p>
            <a:r>
              <a:rPr lang="en-US" dirty="0" err="1"/>
              <a:t>Analyse</a:t>
            </a:r>
            <a:r>
              <a:rPr lang="en-US"/>
              <a:t> prescriptive</a:t>
            </a:r>
            <a:endParaRPr lang="en-US" dirty="0"/>
          </a:p>
        </p:txBody>
      </p:sp>
    </p:spTree>
    <p:extLst>
      <p:ext uri="{BB962C8B-B14F-4D97-AF65-F5344CB8AC3E}">
        <p14:creationId xmlns:p14="http://schemas.microsoft.com/office/powerpoint/2010/main" val="1680441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4000" t="-23000" b="-9000"/>
          </a:stretch>
        </a:blipFill>
        <a:effectLst/>
      </p:bgPr>
    </p:bg>
    <p:spTree>
      <p:nvGrpSpPr>
        <p:cNvPr id="1" name="">
          <a:extLst>
            <a:ext uri="{FF2B5EF4-FFF2-40B4-BE49-F238E27FC236}">
              <a16:creationId xmlns:a16="http://schemas.microsoft.com/office/drawing/2014/main" id="{0AD4031F-8F1A-92DD-0824-233826E1E19A}"/>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7304F44D-A6BF-10E3-BBE8-4B90BB5D1A03}"/>
              </a:ext>
            </a:extLst>
          </p:cNvPr>
          <p:cNvSpPr/>
          <p:nvPr/>
        </p:nvSpPr>
        <p:spPr>
          <a:xfrm>
            <a:off x="0" y="-17585"/>
            <a:ext cx="12188825" cy="6858000"/>
          </a:xfrm>
          <a:prstGeom prst="rect">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66C41DBE-0E2B-945E-47D8-4148F01720DF}"/>
              </a:ext>
            </a:extLst>
          </p:cNvPr>
          <p:cNvSpPr>
            <a:spLocks noGrp="1"/>
          </p:cNvSpPr>
          <p:nvPr>
            <p:ph type="title"/>
          </p:nvPr>
        </p:nvSpPr>
        <p:spPr/>
        <p:txBody>
          <a:bodyPr/>
          <a:lstStyle/>
          <a:p>
            <a:pPr algn="ct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VALIDATION</a:t>
            </a: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 DES </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HYPOTHESES</a:t>
            </a: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 &amp; </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OBJECTIFS</a:t>
            </a:r>
          </a:p>
        </p:txBody>
      </p:sp>
      <p:sp>
        <p:nvSpPr>
          <p:cNvPr id="3" name="Oval 2">
            <a:extLst>
              <a:ext uri="{FF2B5EF4-FFF2-40B4-BE49-F238E27FC236}">
                <a16:creationId xmlns:a16="http://schemas.microsoft.com/office/drawing/2014/main" id="{ED03E030-CA16-7006-823F-29C8162C0472}"/>
              </a:ext>
            </a:extLst>
          </p:cNvPr>
          <p:cNvSpPr/>
          <p:nvPr/>
        </p:nvSpPr>
        <p:spPr>
          <a:xfrm>
            <a:off x="5032095" y="1409705"/>
            <a:ext cx="2124634" cy="21246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86375AD9-3A59-A413-1923-C3C0C21229CA}"/>
              </a:ext>
            </a:extLst>
          </p:cNvPr>
          <p:cNvSpPr/>
          <p:nvPr/>
        </p:nvSpPr>
        <p:spPr>
          <a:xfrm>
            <a:off x="3070075" y="3958324"/>
            <a:ext cx="6192689" cy="2262158"/>
          </a:xfrm>
          <a:prstGeom prst="rect">
            <a:avLst/>
          </a:prstGeom>
        </p:spPr>
        <p:txBody>
          <a:bodyPr wrap="square">
            <a:spAutoFit/>
          </a:bodyPr>
          <a:lstStyle/>
          <a:p>
            <a:pPr fontAlgn="base">
              <a:spcAft>
                <a:spcPts val="1800"/>
              </a:spcAft>
            </a:pP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Mise </a:t>
            </a:r>
            <a:r>
              <a:rPr lang="en-IN" b="1" dirty="0" err="1">
                <a:solidFill>
                  <a:schemeClr val="accent4"/>
                </a:solidFill>
                <a:latin typeface="Open Sans" panose="020B0606030504020204" pitchFamily="34" charset="0"/>
                <a:ea typeface="Open Sans" panose="020B0606030504020204" pitchFamily="34" charset="0"/>
                <a:cs typeface="Open Sans" panose="020B0606030504020204" pitchFamily="34" charset="0"/>
              </a:rPr>
              <a:t>en</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 pratique des notions de: </a:t>
            </a:r>
          </a:p>
          <a:p>
            <a:pPr marL="285750" indent="-285750" fontAlgn="base">
              <a:spcAft>
                <a:spcPts val="1800"/>
              </a:spcAft>
              <a:buFont typeface="Arial" panose="020B0604020202020204" pitchFamily="34" charset="0"/>
              <a:buChar char="•"/>
            </a:pPr>
            <a:r>
              <a:rPr lang="en-IN"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Causalité</a:t>
            </a: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 et Corrélation</a:t>
            </a:r>
          </a:p>
          <a:p>
            <a:pPr marL="285750" indent="-285750" fontAlgn="base">
              <a:spcAft>
                <a:spcPts val="1800"/>
              </a:spcAft>
              <a:buFont typeface="Arial" panose="020B0604020202020204" pitchFamily="34" charset="0"/>
              <a:buChar char="•"/>
            </a:pPr>
            <a:r>
              <a:rPr lang="en-IN"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Décomposition</a:t>
            </a: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 de variance</a:t>
            </a:r>
          </a:p>
          <a:p>
            <a:pPr marL="285750" indent="-285750" fontAlgn="base">
              <a:spcAft>
                <a:spcPts val="1800"/>
              </a:spcAft>
              <a:buFont typeface="Arial" panose="020B0604020202020204" pitchFamily="34" charset="0"/>
              <a:buChar char="•"/>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Analyse des </a:t>
            </a:r>
            <a:r>
              <a:rPr lang="en-IN"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réponses</a:t>
            </a: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 aux chocs</a:t>
            </a:r>
            <a:endPar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 name="Group 9">
            <a:extLst>
              <a:ext uri="{FF2B5EF4-FFF2-40B4-BE49-F238E27FC236}">
                <a16:creationId xmlns:a16="http://schemas.microsoft.com/office/drawing/2014/main" id="{A564C4B5-BFF1-103B-0519-C66E84B9EEF6}"/>
              </a:ext>
            </a:extLst>
          </p:cNvPr>
          <p:cNvGrpSpPr/>
          <p:nvPr/>
        </p:nvGrpSpPr>
        <p:grpSpPr>
          <a:xfrm>
            <a:off x="5441022" y="2036902"/>
            <a:ext cx="1306779" cy="870239"/>
            <a:chOff x="-5224463" y="749300"/>
            <a:chExt cx="5840413" cy="3889375"/>
          </a:xfrm>
          <a:solidFill>
            <a:schemeClr val="bg1"/>
          </a:solidFill>
        </p:grpSpPr>
        <p:sp>
          <p:nvSpPr>
            <p:cNvPr id="8" name="Freeform 5">
              <a:extLst>
                <a:ext uri="{FF2B5EF4-FFF2-40B4-BE49-F238E27FC236}">
                  <a16:creationId xmlns:a16="http://schemas.microsoft.com/office/drawing/2014/main" id="{1A35AED3-0A42-8390-E05D-EF3375F380AE}"/>
                </a:ext>
              </a:extLst>
            </p:cNvPr>
            <p:cNvSpPr>
              <a:spLocks/>
            </p:cNvSpPr>
            <p:nvPr/>
          </p:nvSpPr>
          <p:spPr bwMode="auto">
            <a:xfrm>
              <a:off x="-3573463" y="2587625"/>
              <a:ext cx="762000" cy="365125"/>
            </a:xfrm>
            <a:custGeom>
              <a:avLst/>
              <a:gdLst>
                <a:gd name="T0" fmla="*/ 193 w 251"/>
                <a:gd name="T1" fmla="*/ 12 h 120"/>
                <a:gd name="T2" fmla="*/ 58 w 251"/>
                <a:gd name="T3" fmla="*/ 12 h 120"/>
                <a:gd name="T4" fmla="*/ 58 w 251"/>
                <a:gd name="T5" fmla="*/ 12 h 120"/>
                <a:gd name="T6" fmla="*/ 12 w 251"/>
                <a:gd name="T7" fmla="*/ 13 h 120"/>
                <a:gd name="T8" fmla="*/ 12 w 251"/>
                <a:gd name="T9" fmla="*/ 58 h 120"/>
                <a:gd name="T10" fmla="*/ 239 w 251"/>
                <a:gd name="T11" fmla="*/ 58 h 120"/>
                <a:gd name="T12" fmla="*/ 238 w 251"/>
                <a:gd name="T13" fmla="*/ 12 h 120"/>
                <a:gd name="T14" fmla="*/ 193 w 251"/>
                <a:gd name="T15" fmla="*/ 12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 h="120">
                  <a:moveTo>
                    <a:pt x="193" y="12"/>
                  </a:moveTo>
                  <a:cubicBezTo>
                    <a:pt x="156" y="50"/>
                    <a:pt x="95" y="50"/>
                    <a:pt x="58" y="12"/>
                  </a:cubicBezTo>
                  <a:cubicBezTo>
                    <a:pt x="58" y="12"/>
                    <a:pt x="58" y="12"/>
                    <a:pt x="58" y="12"/>
                  </a:cubicBezTo>
                  <a:cubicBezTo>
                    <a:pt x="45" y="0"/>
                    <a:pt x="25" y="0"/>
                    <a:pt x="12" y="13"/>
                  </a:cubicBezTo>
                  <a:cubicBezTo>
                    <a:pt x="0" y="26"/>
                    <a:pt x="0" y="45"/>
                    <a:pt x="12" y="58"/>
                  </a:cubicBezTo>
                  <a:cubicBezTo>
                    <a:pt x="75" y="120"/>
                    <a:pt x="176" y="120"/>
                    <a:pt x="239" y="58"/>
                  </a:cubicBezTo>
                  <a:cubicBezTo>
                    <a:pt x="251" y="45"/>
                    <a:pt x="251" y="25"/>
                    <a:pt x="238" y="12"/>
                  </a:cubicBezTo>
                  <a:cubicBezTo>
                    <a:pt x="225" y="0"/>
                    <a:pt x="206" y="0"/>
                    <a:pt x="193"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 name="Freeform 6">
              <a:extLst>
                <a:ext uri="{FF2B5EF4-FFF2-40B4-BE49-F238E27FC236}">
                  <a16:creationId xmlns:a16="http://schemas.microsoft.com/office/drawing/2014/main" id="{DC14D6F8-F26F-F87C-32D1-A1287FD6C611}"/>
                </a:ext>
              </a:extLst>
            </p:cNvPr>
            <p:cNvSpPr>
              <a:spLocks noEditPoints="1"/>
            </p:cNvSpPr>
            <p:nvPr/>
          </p:nvSpPr>
          <p:spPr bwMode="auto">
            <a:xfrm>
              <a:off x="-5224463" y="749300"/>
              <a:ext cx="5840413" cy="3889375"/>
            </a:xfrm>
            <a:custGeom>
              <a:avLst/>
              <a:gdLst>
                <a:gd name="T0" fmla="*/ 1505 w 1924"/>
                <a:gd name="T1" fmla="*/ 0 h 1280"/>
                <a:gd name="T2" fmla="*/ 1228 w 1924"/>
                <a:gd name="T3" fmla="*/ 311 h 1280"/>
                <a:gd name="T4" fmla="*/ 1111 w 1924"/>
                <a:gd name="T5" fmla="*/ 383 h 1280"/>
                <a:gd name="T6" fmla="*/ 730 w 1924"/>
                <a:gd name="T7" fmla="*/ 383 h 1280"/>
                <a:gd name="T8" fmla="*/ 698 w 1924"/>
                <a:gd name="T9" fmla="*/ 266 h 1280"/>
                <a:gd name="T10" fmla="*/ 420 w 1924"/>
                <a:gd name="T11" fmla="*/ 0 h 1280"/>
                <a:gd name="T12" fmla="*/ 12 w 1924"/>
                <a:gd name="T13" fmla="*/ 439 h 1280"/>
                <a:gd name="T14" fmla="*/ 314 w 1924"/>
                <a:gd name="T15" fmla="*/ 695 h 1280"/>
                <a:gd name="T16" fmla="*/ 471 w 1924"/>
                <a:gd name="T17" fmla="*/ 893 h 1280"/>
                <a:gd name="T18" fmla="*/ 565 w 1924"/>
                <a:gd name="T19" fmla="*/ 1003 h 1280"/>
                <a:gd name="T20" fmla="*/ 842 w 1924"/>
                <a:gd name="T21" fmla="*/ 1280 h 1280"/>
                <a:gd name="T22" fmla="*/ 940 w 1924"/>
                <a:gd name="T23" fmla="*/ 1222 h 1280"/>
                <a:gd name="T24" fmla="*/ 1095 w 1924"/>
                <a:gd name="T25" fmla="*/ 1252 h 1280"/>
                <a:gd name="T26" fmla="*/ 1588 w 1924"/>
                <a:gd name="T27" fmla="*/ 669 h 1280"/>
                <a:gd name="T28" fmla="*/ 1635 w 1924"/>
                <a:gd name="T29" fmla="*/ 704 h 1280"/>
                <a:gd name="T30" fmla="*/ 1912 w 1924"/>
                <a:gd name="T31" fmla="*/ 394 h 1280"/>
                <a:gd name="T32" fmla="*/ 80 w 1924"/>
                <a:gd name="T33" fmla="*/ 417 h 1280"/>
                <a:gd name="T34" fmla="*/ 291 w 1924"/>
                <a:gd name="T35" fmla="*/ 627 h 1280"/>
                <a:gd name="T36" fmla="*/ 423 w 1924"/>
                <a:gd name="T37" fmla="*/ 663 h 1280"/>
                <a:gd name="T38" fmla="*/ 694 w 1924"/>
                <a:gd name="T39" fmla="*/ 437 h 1280"/>
                <a:gd name="T40" fmla="*/ 1012 w 1924"/>
                <a:gd name="T41" fmla="*/ 529 h 1280"/>
                <a:gd name="T42" fmla="*/ 1123 w 1924"/>
                <a:gd name="T43" fmla="*/ 704 h 1280"/>
                <a:gd name="T44" fmla="*/ 986 w 1924"/>
                <a:gd name="T45" fmla="*/ 585 h 1280"/>
                <a:gd name="T46" fmla="*/ 981 w 1924"/>
                <a:gd name="T47" fmla="*/ 582 h 1280"/>
                <a:gd name="T48" fmla="*/ 963 w 1924"/>
                <a:gd name="T49" fmla="*/ 576 h 1280"/>
                <a:gd name="T50" fmla="*/ 946 w 1924"/>
                <a:gd name="T51" fmla="*/ 582 h 1280"/>
                <a:gd name="T52" fmla="*/ 517 w 1924"/>
                <a:gd name="T53" fmla="*/ 848 h 1280"/>
                <a:gd name="T54" fmla="*/ 1409 w 1924"/>
                <a:gd name="T55" fmla="*/ 848 h 1280"/>
                <a:gd name="T56" fmla="*/ 1028 w 1924"/>
                <a:gd name="T57" fmla="*/ 1216 h 1280"/>
                <a:gd name="T58" fmla="*/ 1026 w 1924"/>
                <a:gd name="T59" fmla="*/ 1141 h 1280"/>
                <a:gd name="T60" fmla="*/ 1115 w 1924"/>
                <a:gd name="T61" fmla="*/ 1003 h 1280"/>
                <a:gd name="T62" fmla="*/ 865 w 1924"/>
                <a:gd name="T63" fmla="*/ 1207 h 1280"/>
                <a:gd name="T64" fmla="*/ 811 w 1924"/>
                <a:gd name="T65" fmla="*/ 1184 h 1280"/>
                <a:gd name="T66" fmla="*/ 1023 w 1924"/>
                <a:gd name="T67" fmla="*/ 912 h 1280"/>
                <a:gd name="T68" fmla="*/ 752 w 1924"/>
                <a:gd name="T69" fmla="*/ 1126 h 1280"/>
                <a:gd name="T70" fmla="*/ 729 w 1924"/>
                <a:gd name="T71" fmla="*/ 1071 h 1280"/>
                <a:gd name="T72" fmla="*/ 887 w 1924"/>
                <a:gd name="T73" fmla="*/ 822 h 1280"/>
                <a:gd name="T74" fmla="*/ 661 w 1924"/>
                <a:gd name="T75" fmla="*/ 1035 h 1280"/>
                <a:gd name="T76" fmla="*/ 964 w 1924"/>
                <a:gd name="T77" fmla="*/ 653 h 1280"/>
                <a:gd name="T78" fmla="*/ 1123 w 1924"/>
                <a:gd name="T79" fmla="*/ 768 h 1280"/>
                <a:gd name="T80" fmla="*/ 1056 w 1924"/>
                <a:gd name="T81" fmla="*/ 482 h 1280"/>
                <a:gd name="T82" fmla="*/ 1209 w 1924"/>
                <a:gd name="T83" fmla="*/ 447 h 1280"/>
                <a:gd name="T84" fmla="*/ 1542 w 1924"/>
                <a:gd name="T85" fmla="*/ 624 h 1280"/>
                <a:gd name="T86" fmla="*/ 1296 w 1924"/>
                <a:gd name="T87" fmla="*/ 288 h 1280"/>
                <a:gd name="T88" fmla="*/ 1635 w 1924"/>
                <a:gd name="T89" fmla="*/ 627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24" h="1280">
                  <a:moveTo>
                    <a:pt x="1527" y="9"/>
                  </a:moveTo>
                  <a:cubicBezTo>
                    <a:pt x="1521" y="3"/>
                    <a:pt x="1513" y="0"/>
                    <a:pt x="1505" y="0"/>
                  </a:cubicBezTo>
                  <a:cubicBezTo>
                    <a:pt x="1505" y="0"/>
                    <a:pt x="1505" y="0"/>
                    <a:pt x="1505" y="0"/>
                  </a:cubicBezTo>
                  <a:cubicBezTo>
                    <a:pt x="1496" y="0"/>
                    <a:pt x="1488" y="4"/>
                    <a:pt x="1482" y="10"/>
                  </a:cubicBezTo>
                  <a:cubicBezTo>
                    <a:pt x="1228" y="266"/>
                    <a:pt x="1228" y="266"/>
                    <a:pt x="1228" y="266"/>
                  </a:cubicBezTo>
                  <a:cubicBezTo>
                    <a:pt x="1216" y="278"/>
                    <a:pt x="1216" y="298"/>
                    <a:pt x="1228" y="311"/>
                  </a:cubicBezTo>
                  <a:cubicBezTo>
                    <a:pt x="1248" y="330"/>
                    <a:pt x="1248" y="330"/>
                    <a:pt x="1248" y="330"/>
                  </a:cubicBezTo>
                  <a:cubicBezTo>
                    <a:pt x="1196" y="383"/>
                    <a:pt x="1196" y="383"/>
                    <a:pt x="1196" y="383"/>
                  </a:cubicBezTo>
                  <a:cubicBezTo>
                    <a:pt x="1111" y="383"/>
                    <a:pt x="1111" y="383"/>
                    <a:pt x="1111" y="383"/>
                  </a:cubicBezTo>
                  <a:cubicBezTo>
                    <a:pt x="1058" y="382"/>
                    <a:pt x="1007" y="392"/>
                    <a:pt x="959" y="415"/>
                  </a:cubicBezTo>
                  <a:cubicBezTo>
                    <a:pt x="914" y="394"/>
                    <a:pt x="865" y="383"/>
                    <a:pt x="815" y="383"/>
                  </a:cubicBezTo>
                  <a:cubicBezTo>
                    <a:pt x="730" y="383"/>
                    <a:pt x="730" y="383"/>
                    <a:pt x="730" y="383"/>
                  </a:cubicBezTo>
                  <a:cubicBezTo>
                    <a:pt x="678" y="330"/>
                    <a:pt x="678" y="330"/>
                    <a:pt x="678" y="330"/>
                  </a:cubicBezTo>
                  <a:cubicBezTo>
                    <a:pt x="698" y="311"/>
                    <a:pt x="698" y="311"/>
                    <a:pt x="698" y="311"/>
                  </a:cubicBezTo>
                  <a:cubicBezTo>
                    <a:pt x="710" y="298"/>
                    <a:pt x="710" y="278"/>
                    <a:pt x="698" y="266"/>
                  </a:cubicBezTo>
                  <a:cubicBezTo>
                    <a:pt x="442" y="10"/>
                    <a:pt x="442" y="10"/>
                    <a:pt x="442" y="10"/>
                  </a:cubicBezTo>
                  <a:cubicBezTo>
                    <a:pt x="436" y="3"/>
                    <a:pt x="428" y="0"/>
                    <a:pt x="420" y="0"/>
                  </a:cubicBezTo>
                  <a:cubicBezTo>
                    <a:pt x="420" y="0"/>
                    <a:pt x="420" y="0"/>
                    <a:pt x="420" y="0"/>
                  </a:cubicBezTo>
                  <a:cubicBezTo>
                    <a:pt x="411" y="0"/>
                    <a:pt x="403" y="3"/>
                    <a:pt x="397" y="9"/>
                  </a:cubicBezTo>
                  <a:cubicBezTo>
                    <a:pt x="12" y="394"/>
                    <a:pt x="12" y="394"/>
                    <a:pt x="12" y="394"/>
                  </a:cubicBezTo>
                  <a:cubicBezTo>
                    <a:pt x="0" y="406"/>
                    <a:pt x="0" y="427"/>
                    <a:pt x="12" y="439"/>
                  </a:cubicBezTo>
                  <a:cubicBezTo>
                    <a:pt x="12" y="439"/>
                    <a:pt x="12" y="439"/>
                    <a:pt x="12" y="439"/>
                  </a:cubicBezTo>
                  <a:cubicBezTo>
                    <a:pt x="268" y="695"/>
                    <a:pt x="268" y="695"/>
                    <a:pt x="268" y="695"/>
                  </a:cubicBezTo>
                  <a:cubicBezTo>
                    <a:pt x="281" y="707"/>
                    <a:pt x="301" y="707"/>
                    <a:pt x="314" y="695"/>
                  </a:cubicBezTo>
                  <a:cubicBezTo>
                    <a:pt x="339" y="670"/>
                    <a:pt x="339" y="670"/>
                    <a:pt x="339" y="670"/>
                  </a:cubicBezTo>
                  <a:cubicBezTo>
                    <a:pt x="371" y="702"/>
                    <a:pt x="371" y="702"/>
                    <a:pt x="371" y="702"/>
                  </a:cubicBezTo>
                  <a:cubicBezTo>
                    <a:pt x="384" y="774"/>
                    <a:pt x="419" y="841"/>
                    <a:pt x="471" y="893"/>
                  </a:cubicBezTo>
                  <a:cubicBezTo>
                    <a:pt x="556" y="982"/>
                    <a:pt x="556" y="982"/>
                    <a:pt x="556" y="982"/>
                  </a:cubicBezTo>
                  <a:cubicBezTo>
                    <a:pt x="559" y="985"/>
                    <a:pt x="562" y="988"/>
                    <a:pt x="566" y="989"/>
                  </a:cubicBezTo>
                  <a:cubicBezTo>
                    <a:pt x="566" y="994"/>
                    <a:pt x="565" y="999"/>
                    <a:pt x="565" y="1003"/>
                  </a:cubicBezTo>
                  <a:cubicBezTo>
                    <a:pt x="565" y="1054"/>
                    <a:pt x="605" y="1096"/>
                    <a:pt x="656" y="1099"/>
                  </a:cubicBezTo>
                  <a:cubicBezTo>
                    <a:pt x="659" y="1147"/>
                    <a:pt x="698" y="1186"/>
                    <a:pt x="747" y="1189"/>
                  </a:cubicBezTo>
                  <a:cubicBezTo>
                    <a:pt x="749" y="1240"/>
                    <a:pt x="791" y="1280"/>
                    <a:pt x="842" y="1280"/>
                  </a:cubicBezTo>
                  <a:cubicBezTo>
                    <a:pt x="842" y="1280"/>
                    <a:pt x="842" y="1280"/>
                    <a:pt x="842" y="1280"/>
                  </a:cubicBezTo>
                  <a:cubicBezTo>
                    <a:pt x="868" y="1280"/>
                    <a:pt x="892" y="1270"/>
                    <a:pt x="910" y="1252"/>
                  </a:cubicBezTo>
                  <a:cubicBezTo>
                    <a:pt x="940" y="1222"/>
                    <a:pt x="940" y="1222"/>
                    <a:pt x="940" y="1222"/>
                  </a:cubicBezTo>
                  <a:cubicBezTo>
                    <a:pt x="955" y="1257"/>
                    <a:pt x="990" y="1280"/>
                    <a:pt x="1028" y="1280"/>
                  </a:cubicBezTo>
                  <a:cubicBezTo>
                    <a:pt x="1028" y="1280"/>
                    <a:pt x="1028" y="1280"/>
                    <a:pt x="1028" y="1280"/>
                  </a:cubicBezTo>
                  <a:cubicBezTo>
                    <a:pt x="1053" y="1280"/>
                    <a:pt x="1078" y="1270"/>
                    <a:pt x="1095" y="1252"/>
                  </a:cubicBezTo>
                  <a:cubicBezTo>
                    <a:pt x="1454" y="893"/>
                    <a:pt x="1454" y="893"/>
                    <a:pt x="1454" y="893"/>
                  </a:cubicBezTo>
                  <a:cubicBezTo>
                    <a:pt x="1507" y="841"/>
                    <a:pt x="1542" y="774"/>
                    <a:pt x="1556" y="701"/>
                  </a:cubicBezTo>
                  <a:cubicBezTo>
                    <a:pt x="1588" y="669"/>
                    <a:pt x="1588" y="669"/>
                    <a:pt x="1588" y="669"/>
                  </a:cubicBezTo>
                  <a:cubicBezTo>
                    <a:pt x="1613" y="694"/>
                    <a:pt x="1613" y="694"/>
                    <a:pt x="1613" y="694"/>
                  </a:cubicBezTo>
                  <a:cubicBezTo>
                    <a:pt x="1618" y="700"/>
                    <a:pt x="1627" y="704"/>
                    <a:pt x="1635" y="704"/>
                  </a:cubicBezTo>
                  <a:cubicBezTo>
                    <a:pt x="1635" y="704"/>
                    <a:pt x="1635" y="704"/>
                    <a:pt x="1635" y="704"/>
                  </a:cubicBezTo>
                  <a:cubicBezTo>
                    <a:pt x="1644" y="704"/>
                    <a:pt x="1652" y="700"/>
                    <a:pt x="1658" y="694"/>
                  </a:cubicBezTo>
                  <a:cubicBezTo>
                    <a:pt x="1912" y="439"/>
                    <a:pt x="1912" y="439"/>
                    <a:pt x="1912" y="439"/>
                  </a:cubicBezTo>
                  <a:cubicBezTo>
                    <a:pt x="1924" y="427"/>
                    <a:pt x="1924" y="406"/>
                    <a:pt x="1912" y="394"/>
                  </a:cubicBezTo>
                  <a:lnTo>
                    <a:pt x="1527" y="9"/>
                  </a:lnTo>
                  <a:close/>
                  <a:moveTo>
                    <a:pt x="291" y="627"/>
                  </a:moveTo>
                  <a:cubicBezTo>
                    <a:pt x="80" y="417"/>
                    <a:pt x="80" y="417"/>
                    <a:pt x="80" y="417"/>
                  </a:cubicBezTo>
                  <a:cubicBezTo>
                    <a:pt x="420" y="77"/>
                    <a:pt x="420" y="77"/>
                    <a:pt x="420" y="77"/>
                  </a:cubicBezTo>
                  <a:cubicBezTo>
                    <a:pt x="630" y="288"/>
                    <a:pt x="630" y="288"/>
                    <a:pt x="630" y="288"/>
                  </a:cubicBezTo>
                  <a:lnTo>
                    <a:pt x="291" y="627"/>
                  </a:lnTo>
                  <a:close/>
                  <a:moveTo>
                    <a:pt x="517" y="848"/>
                  </a:moveTo>
                  <a:cubicBezTo>
                    <a:pt x="472" y="803"/>
                    <a:pt x="442" y="744"/>
                    <a:pt x="432" y="681"/>
                  </a:cubicBezTo>
                  <a:cubicBezTo>
                    <a:pt x="431" y="674"/>
                    <a:pt x="428" y="668"/>
                    <a:pt x="423" y="663"/>
                  </a:cubicBezTo>
                  <a:cubicBezTo>
                    <a:pt x="384" y="624"/>
                    <a:pt x="384" y="624"/>
                    <a:pt x="384" y="624"/>
                  </a:cubicBezTo>
                  <a:cubicBezTo>
                    <a:pt x="633" y="376"/>
                    <a:pt x="633" y="376"/>
                    <a:pt x="633" y="376"/>
                  </a:cubicBezTo>
                  <a:cubicBezTo>
                    <a:pt x="694" y="437"/>
                    <a:pt x="694" y="437"/>
                    <a:pt x="694" y="437"/>
                  </a:cubicBezTo>
                  <a:cubicBezTo>
                    <a:pt x="700" y="443"/>
                    <a:pt x="708" y="447"/>
                    <a:pt x="717" y="447"/>
                  </a:cubicBezTo>
                  <a:cubicBezTo>
                    <a:pt x="815" y="447"/>
                    <a:pt x="815" y="447"/>
                    <a:pt x="815" y="447"/>
                  </a:cubicBezTo>
                  <a:cubicBezTo>
                    <a:pt x="889" y="446"/>
                    <a:pt x="960" y="476"/>
                    <a:pt x="1012" y="529"/>
                  </a:cubicBezTo>
                  <a:cubicBezTo>
                    <a:pt x="1146" y="650"/>
                    <a:pt x="1146" y="650"/>
                    <a:pt x="1146" y="650"/>
                  </a:cubicBezTo>
                  <a:cubicBezTo>
                    <a:pt x="1152" y="655"/>
                    <a:pt x="1155" y="663"/>
                    <a:pt x="1155" y="672"/>
                  </a:cubicBezTo>
                  <a:cubicBezTo>
                    <a:pt x="1155" y="689"/>
                    <a:pt x="1141" y="704"/>
                    <a:pt x="1123" y="704"/>
                  </a:cubicBezTo>
                  <a:cubicBezTo>
                    <a:pt x="1123" y="704"/>
                    <a:pt x="1123" y="704"/>
                    <a:pt x="1123" y="704"/>
                  </a:cubicBezTo>
                  <a:cubicBezTo>
                    <a:pt x="1114" y="704"/>
                    <a:pt x="1106" y="701"/>
                    <a:pt x="1100" y="694"/>
                  </a:cubicBezTo>
                  <a:cubicBezTo>
                    <a:pt x="986" y="585"/>
                    <a:pt x="986" y="585"/>
                    <a:pt x="986" y="585"/>
                  </a:cubicBezTo>
                  <a:cubicBezTo>
                    <a:pt x="986" y="585"/>
                    <a:pt x="986" y="585"/>
                    <a:pt x="986" y="585"/>
                  </a:cubicBezTo>
                  <a:cubicBezTo>
                    <a:pt x="985" y="585"/>
                    <a:pt x="985" y="585"/>
                    <a:pt x="985" y="585"/>
                  </a:cubicBezTo>
                  <a:cubicBezTo>
                    <a:pt x="984" y="584"/>
                    <a:pt x="982" y="583"/>
                    <a:pt x="981" y="582"/>
                  </a:cubicBezTo>
                  <a:cubicBezTo>
                    <a:pt x="979" y="581"/>
                    <a:pt x="977" y="579"/>
                    <a:pt x="975" y="578"/>
                  </a:cubicBezTo>
                  <a:cubicBezTo>
                    <a:pt x="973" y="578"/>
                    <a:pt x="971" y="578"/>
                    <a:pt x="970" y="577"/>
                  </a:cubicBezTo>
                  <a:cubicBezTo>
                    <a:pt x="967" y="577"/>
                    <a:pt x="965" y="576"/>
                    <a:pt x="963" y="576"/>
                  </a:cubicBezTo>
                  <a:cubicBezTo>
                    <a:pt x="961" y="576"/>
                    <a:pt x="959" y="577"/>
                    <a:pt x="957" y="577"/>
                  </a:cubicBezTo>
                  <a:cubicBezTo>
                    <a:pt x="955" y="577"/>
                    <a:pt x="953" y="578"/>
                    <a:pt x="951" y="578"/>
                  </a:cubicBezTo>
                  <a:cubicBezTo>
                    <a:pt x="949" y="579"/>
                    <a:pt x="947" y="581"/>
                    <a:pt x="946" y="582"/>
                  </a:cubicBezTo>
                  <a:cubicBezTo>
                    <a:pt x="944" y="583"/>
                    <a:pt x="942" y="584"/>
                    <a:pt x="940" y="585"/>
                  </a:cubicBezTo>
                  <a:cubicBezTo>
                    <a:pt x="596" y="932"/>
                    <a:pt x="596" y="932"/>
                    <a:pt x="596" y="932"/>
                  </a:cubicBezTo>
                  <a:lnTo>
                    <a:pt x="517" y="848"/>
                  </a:lnTo>
                  <a:close/>
                  <a:moveTo>
                    <a:pt x="1503" y="663"/>
                  </a:moveTo>
                  <a:cubicBezTo>
                    <a:pt x="1498" y="668"/>
                    <a:pt x="1495" y="674"/>
                    <a:pt x="1494" y="681"/>
                  </a:cubicBezTo>
                  <a:cubicBezTo>
                    <a:pt x="1484" y="744"/>
                    <a:pt x="1454" y="803"/>
                    <a:pt x="1409" y="848"/>
                  </a:cubicBezTo>
                  <a:cubicBezTo>
                    <a:pt x="1050" y="1207"/>
                    <a:pt x="1050" y="1207"/>
                    <a:pt x="1050" y="1207"/>
                  </a:cubicBezTo>
                  <a:cubicBezTo>
                    <a:pt x="1044" y="1213"/>
                    <a:pt x="1036" y="1216"/>
                    <a:pt x="1028" y="1216"/>
                  </a:cubicBezTo>
                  <a:cubicBezTo>
                    <a:pt x="1028" y="1216"/>
                    <a:pt x="1028" y="1216"/>
                    <a:pt x="1028" y="1216"/>
                  </a:cubicBezTo>
                  <a:cubicBezTo>
                    <a:pt x="1010" y="1216"/>
                    <a:pt x="996" y="1202"/>
                    <a:pt x="996" y="1184"/>
                  </a:cubicBezTo>
                  <a:cubicBezTo>
                    <a:pt x="996" y="1176"/>
                    <a:pt x="999" y="1168"/>
                    <a:pt x="1005" y="1162"/>
                  </a:cubicBezTo>
                  <a:cubicBezTo>
                    <a:pt x="1026" y="1141"/>
                    <a:pt x="1026" y="1141"/>
                    <a:pt x="1026" y="1141"/>
                  </a:cubicBezTo>
                  <a:cubicBezTo>
                    <a:pt x="1029" y="1137"/>
                    <a:pt x="1032" y="1133"/>
                    <a:pt x="1033" y="1129"/>
                  </a:cubicBezTo>
                  <a:cubicBezTo>
                    <a:pt x="1114" y="1048"/>
                    <a:pt x="1114" y="1048"/>
                    <a:pt x="1114" y="1048"/>
                  </a:cubicBezTo>
                  <a:cubicBezTo>
                    <a:pt x="1127" y="1036"/>
                    <a:pt x="1127" y="1016"/>
                    <a:pt x="1115" y="1003"/>
                  </a:cubicBezTo>
                  <a:cubicBezTo>
                    <a:pt x="1102" y="990"/>
                    <a:pt x="1082" y="990"/>
                    <a:pt x="1069" y="1002"/>
                  </a:cubicBezTo>
                  <a:cubicBezTo>
                    <a:pt x="1069" y="1002"/>
                    <a:pt x="1069" y="1003"/>
                    <a:pt x="1069" y="1003"/>
                  </a:cubicBezTo>
                  <a:cubicBezTo>
                    <a:pt x="865" y="1207"/>
                    <a:pt x="865" y="1207"/>
                    <a:pt x="865" y="1207"/>
                  </a:cubicBezTo>
                  <a:cubicBezTo>
                    <a:pt x="859" y="1213"/>
                    <a:pt x="851" y="1216"/>
                    <a:pt x="843" y="1216"/>
                  </a:cubicBezTo>
                  <a:cubicBezTo>
                    <a:pt x="843" y="1216"/>
                    <a:pt x="843" y="1216"/>
                    <a:pt x="843" y="1216"/>
                  </a:cubicBezTo>
                  <a:cubicBezTo>
                    <a:pt x="825" y="1216"/>
                    <a:pt x="811" y="1202"/>
                    <a:pt x="811" y="1184"/>
                  </a:cubicBezTo>
                  <a:cubicBezTo>
                    <a:pt x="810" y="1176"/>
                    <a:pt x="814" y="1168"/>
                    <a:pt x="820" y="1162"/>
                  </a:cubicBezTo>
                  <a:cubicBezTo>
                    <a:pt x="1024" y="958"/>
                    <a:pt x="1024" y="958"/>
                    <a:pt x="1024" y="958"/>
                  </a:cubicBezTo>
                  <a:cubicBezTo>
                    <a:pt x="1036" y="945"/>
                    <a:pt x="1036" y="925"/>
                    <a:pt x="1023" y="912"/>
                  </a:cubicBezTo>
                  <a:cubicBezTo>
                    <a:pt x="1010" y="901"/>
                    <a:pt x="991" y="901"/>
                    <a:pt x="978" y="912"/>
                  </a:cubicBezTo>
                  <a:cubicBezTo>
                    <a:pt x="774" y="1116"/>
                    <a:pt x="774" y="1116"/>
                    <a:pt x="774" y="1116"/>
                  </a:cubicBezTo>
                  <a:cubicBezTo>
                    <a:pt x="768" y="1122"/>
                    <a:pt x="761" y="1126"/>
                    <a:pt x="752" y="1126"/>
                  </a:cubicBezTo>
                  <a:cubicBezTo>
                    <a:pt x="752" y="1126"/>
                    <a:pt x="752" y="1126"/>
                    <a:pt x="752" y="1126"/>
                  </a:cubicBezTo>
                  <a:cubicBezTo>
                    <a:pt x="735" y="1125"/>
                    <a:pt x="720" y="1111"/>
                    <a:pt x="720" y="1094"/>
                  </a:cubicBezTo>
                  <a:cubicBezTo>
                    <a:pt x="720" y="1085"/>
                    <a:pt x="723" y="1077"/>
                    <a:pt x="729" y="1071"/>
                  </a:cubicBezTo>
                  <a:cubicBezTo>
                    <a:pt x="933" y="867"/>
                    <a:pt x="933" y="867"/>
                    <a:pt x="933" y="867"/>
                  </a:cubicBezTo>
                  <a:cubicBezTo>
                    <a:pt x="945" y="854"/>
                    <a:pt x="945" y="834"/>
                    <a:pt x="932" y="822"/>
                  </a:cubicBezTo>
                  <a:cubicBezTo>
                    <a:pt x="919" y="810"/>
                    <a:pt x="900" y="810"/>
                    <a:pt x="887" y="822"/>
                  </a:cubicBezTo>
                  <a:cubicBezTo>
                    <a:pt x="683" y="1026"/>
                    <a:pt x="683" y="1026"/>
                    <a:pt x="683" y="1026"/>
                  </a:cubicBezTo>
                  <a:cubicBezTo>
                    <a:pt x="677" y="1032"/>
                    <a:pt x="670" y="1035"/>
                    <a:pt x="661" y="1035"/>
                  </a:cubicBezTo>
                  <a:cubicBezTo>
                    <a:pt x="661" y="1035"/>
                    <a:pt x="661" y="1035"/>
                    <a:pt x="661" y="1035"/>
                  </a:cubicBezTo>
                  <a:cubicBezTo>
                    <a:pt x="644" y="1035"/>
                    <a:pt x="629" y="1021"/>
                    <a:pt x="629" y="1003"/>
                  </a:cubicBezTo>
                  <a:cubicBezTo>
                    <a:pt x="629" y="995"/>
                    <a:pt x="632" y="987"/>
                    <a:pt x="638" y="981"/>
                  </a:cubicBezTo>
                  <a:cubicBezTo>
                    <a:pt x="964" y="653"/>
                    <a:pt x="964" y="653"/>
                    <a:pt x="964" y="653"/>
                  </a:cubicBezTo>
                  <a:cubicBezTo>
                    <a:pt x="1055" y="740"/>
                    <a:pt x="1055" y="740"/>
                    <a:pt x="1055" y="740"/>
                  </a:cubicBezTo>
                  <a:cubicBezTo>
                    <a:pt x="1073" y="758"/>
                    <a:pt x="1097" y="768"/>
                    <a:pt x="1123" y="768"/>
                  </a:cubicBezTo>
                  <a:cubicBezTo>
                    <a:pt x="1123" y="768"/>
                    <a:pt x="1123" y="768"/>
                    <a:pt x="1123" y="768"/>
                  </a:cubicBezTo>
                  <a:cubicBezTo>
                    <a:pt x="1176" y="768"/>
                    <a:pt x="1219" y="725"/>
                    <a:pt x="1219" y="672"/>
                  </a:cubicBezTo>
                  <a:cubicBezTo>
                    <a:pt x="1219" y="646"/>
                    <a:pt x="1209" y="621"/>
                    <a:pt x="1190" y="603"/>
                  </a:cubicBezTo>
                  <a:cubicBezTo>
                    <a:pt x="1056" y="482"/>
                    <a:pt x="1056" y="482"/>
                    <a:pt x="1056" y="482"/>
                  </a:cubicBezTo>
                  <a:cubicBezTo>
                    <a:pt x="1047" y="473"/>
                    <a:pt x="1038" y="465"/>
                    <a:pt x="1028" y="457"/>
                  </a:cubicBezTo>
                  <a:cubicBezTo>
                    <a:pt x="1055" y="450"/>
                    <a:pt x="1083" y="446"/>
                    <a:pt x="1111" y="447"/>
                  </a:cubicBezTo>
                  <a:cubicBezTo>
                    <a:pt x="1209" y="447"/>
                    <a:pt x="1209" y="447"/>
                    <a:pt x="1209" y="447"/>
                  </a:cubicBezTo>
                  <a:cubicBezTo>
                    <a:pt x="1217" y="447"/>
                    <a:pt x="1225" y="443"/>
                    <a:pt x="1231" y="437"/>
                  </a:cubicBezTo>
                  <a:cubicBezTo>
                    <a:pt x="1293" y="376"/>
                    <a:pt x="1293" y="376"/>
                    <a:pt x="1293" y="376"/>
                  </a:cubicBezTo>
                  <a:cubicBezTo>
                    <a:pt x="1542" y="624"/>
                    <a:pt x="1542" y="624"/>
                    <a:pt x="1542" y="624"/>
                  </a:cubicBezTo>
                  <a:lnTo>
                    <a:pt x="1503" y="663"/>
                  </a:lnTo>
                  <a:close/>
                  <a:moveTo>
                    <a:pt x="1635" y="627"/>
                  </a:moveTo>
                  <a:cubicBezTo>
                    <a:pt x="1296" y="288"/>
                    <a:pt x="1296" y="288"/>
                    <a:pt x="1296" y="288"/>
                  </a:cubicBezTo>
                  <a:cubicBezTo>
                    <a:pt x="1505" y="77"/>
                    <a:pt x="1505" y="77"/>
                    <a:pt x="1505" y="77"/>
                  </a:cubicBezTo>
                  <a:cubicBezTo>
                    <a:pt x="1844" y="417"/>
                    <a:pt x="1844" y="417"/>
                    <a:pt x="1844" y="417"/>
                  </a:cubicBezTo>
                  <a:lnTo>
                    <a:pt x="1635" y="6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944293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7E74E-D0C3-E06A-4CE9-0AE41EAE9EE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4109DDD-397B-AEBF-0EEA-198B5410D539}"/>
              </a:ext>
            </a:extLst>
          </p:cNvPr>
          <p:cNvSpPr>
            <a:spLocks noGrp="1"/>
          </p:cNvSpPr>
          <p:nvPr>
            <p:ph type="title"/>
          </p:nvPr>
        </p:nvSpPr>
        <p:spPr/>
        <p:txBody>
          <a:bodyPr/>
          <a:lstStyle/>
          <a:p>
            <a:r>
              <a:rPr lang="en-US" b="1" dirty="0"/>
              <a:t>CAUSALITÉ (1) : </a:t>
            </a:r>
            <a:r>
              <a:rPr lang="en-US" b="1" dirty="0" err="1"/>
              <a:t>Définition</a:t>
            </a:r>
            <a:endParaRPr lang="en-US" b="1"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88EEC52-2706-A2A0-2469-2AED492A9BA6}"/>
                  </a:ext>
                </a:extLst>
              </p:cNvPr>
              <p:cNvSpPr>
                <a:spLocks noGrp="1"/>
              </p:cNvSpPr>
              <p:nvPr>
                <p:ph idx="1"/>
              </p:nvPr>
            </p:nvSpPr>
            <p:spPr>
              <a:xfrm>
                <a:off x="609441" y="1412776"/>
                <a:ext cx="10969943" cy="5098887"/>
              </a:xfrm>
            </p:spPr>
            <p:txBody>
              <a:bodyPr>
                <a:normAutofit fontScale="77500" lnSpcReduction="20000"/>
              </a:bodyPr>
              <a:lstStyle/>
              <a:p>
                <a:pPr>
                  <a:spcAft>
                    <a:spcPts val="1800"/>
                  </a:spcAft>
                </a:pPr>
                <a:r>
                  <a:rPr lang="fr-CA" b="1" dirty="0"/>
                  <a:t>Définition de Granger: </a:t>
                </a:r>
                <a:r>
                  <a:rPr lang="fr-CA" i="1" dirty="0"/>
                  <a:t>« La variable y</a:t>
                </a:r>
                <a:r>
                  <a:rPr lang="fr-CA" baseline="-25000" dirty="0"/>
                  <a:t>2</a:t>
                </a:r>
                <a:r>
                  <a:rPr lang="fr-CA" i="1" baseline="-25000" dirty="0"/>
                  <a:t>t </a:t>
                </a:r>
                <a:r>
                  <a:rPr lang="fr-CA" i="1" dirty="0"/>
                  <a:t>est la cause de y</a:t>
                </a:r>
                <a:r>
                  <a:rPr lang="fr-CA" baseline="-25000" dirty="0"/>
                  <a:t>1</a:t>
                </a:r>
                <a:r>
                  <a:rPr lang="fr-CA" i="1" baseline="-25000" dirty="0"/>
                  <a:t>t </a:t>
                </a:r>
                <a:r>
                  <a:rPr lang="fr-CA" i="1" dirty="0"/>
                  <a:t>(y</a:t>
                </a:r>
                <a:r>
                  <a:rPr lang="fr-CA" baseline="-25000" dirty="0"/>
                  <a:t>2</a:t>
                </a:r>
                <a:r>
                  <a:rPr lang="fr-CA" i="1" baseline="-25000" dirty="0"/>
                  <a:t>t </a:t>
                </a:r>
                <a:r>
                  <a:rPr lang="fr-CA" i="1" dirty="0"/>
                  <a:t>cause y</a:t>
                </a:r>
                <a:r>
                  <a:rPr lang="fr-CA" baseline="-25000" dirty="0"/>
                  <a:t>1</a:t>
                </a:r>
                <a:r>
                  <a:rPr lang="fr-CA" i="1" baseline="-25000" dirty="0"/>
                  <a:t>t</a:t>
                </a:r>
                <a:r>
                  <a:rPr lang="fr-CA" i="1" dirty="0"/>
                  <a:t>), si la prédictibilité de y</a:t>
                </a:r>
                <a:r>
                  <a:rPr lang="fr-CA" baseline="-25000" dirty="0"/>
                  <a:t>1</a:t>
                </a:r>
                <a:r>
                  <a:rPr lang="fr-CA" i="1" baseline="-25000" dirty="0"/>
                  <a:t>t </a:t>
                </a:r>
                <a:r>
                  <a:rPr lang="fr-CA" i="1" dirty="0"/>
                  <a:t>est améliorée lorsque l’information relative à y</a:t>
                </a:r>
                <a:r>
                  <a:rPr lang="fr-CA" baseline="-25000" dirty="0"/>
                  <a:t>2</a:t>
                </a:r>
                <a:r>
                  <a:rPr lang="fr-CA" i="1" baseline="-25000" dirty="0"/>
                  <a:t>t </a:t>
                </a:r>
                <a:r>
                  <a:rPr lang="fr-CA" i="1" dirty="0"/>
                  <a:t>est incorporée dans l’analyse, vice-versa. » </a:t>
                </a:r>
              </a:p>
              <a:p>
                <a:pPr>
                  <a:spcAft>
                    <a:spcPts val="1800"/>
                  </a:spcAft>
                </a:pPr>
                <a:r>
                  <a:rPr lang="fr-FR" b="1" dirty="0"/>
                  <a:t>Block-</a:t>
                </a:r>
                <a:r>
                  <a:rPr lang="fr-FR" b="1" dirty="0" err="1"/>
                  <a:t>causality</a:t>
                </a:r>
                <a:r>
                  <a:rPr lang="fr-FR" b="1" dirty="0"/>
                  <a:t>: </a:t>
                </a:r>
                <a:r>
                  <a:rPr lang="fr-CA" i="1" dirty="0"/>
                  <a:t>le bloc de variables (</a:t>
                </a:r>
                <a14:m>
                  <m:oMath xmlns:m="http://schemas.openxmlformats.org/officeDocument/2006/math">
                    <m:r>
                      <a:rPr lang="fr-CA" i="1" dirty="0">
                        <a:latin typeface="Cambria Math" panose="02040503050406030204" pitchFamily="18" charset="0"/>
                      </a:rPr>
                      <m:t>𝑦</m:t>
                    </m:r>
                    <m:r>
                      <a:rPr lang="fr-CA" i="1" baseline="-25000" dirty="0">
                        <a:latin typeface="Cambria Math" panose="02040503050406030204" pitchFamily="18" charset="0"/>
                      </a:rPr>
                      <m:t>2</m:t>
                    </m:r>
                    <m:r>
                      <a:rPr lang="en-US" i="1" baseline="-25000" dirty="0">
                        <a:latin typeface="Cambria Math" panose="02040503050406030204" pitchFamily="18" charset="0"/>
                      </a:rPr>
                      <m:t>,</m:t>
                    </m:r>
                    <m:r>
                      <a:rPr lang="en-US" i="1" baseline="-25000" dirty="0">
                        <a:latin typeface="Cambria Math" panose="02040503050406030204" pitchFamily="18" charset="0"/>
                      </a:rPr>
                      <m:t>𝑡</m:t>
                    </m:r>
                    <m:r>
                      <a:rPr lang="en-US" i="1" baseline="-25000" dirty="0">
                        <a:latin typeface="Cambria Math" panose="02040503050406030204" pitchFamily="18" charset="0"/>
                        <a:ea typeface="Cambria Math" panose="02040503050406030204" pitchFamily="18" charset="0"/>
                      </a:rPr>
                      <m:t>−1</m:t>
                    </m:r>
                    <m:r>
                      <a:rPr lang="fr-CA" i="1" dirty="0">
                        <a:latin typeface="Cambria Math" panose="02040503050406030204" pitchFamily="18" charset="0"/>
                      </a:rPr>
                      <m:t>,</m:t>
                    </m:r>
                    <m:r>
                      <a:rPr lang="fr-CA" i="1" dirty="0">
                        <a:latin typeface="Cambria Math" panose="02040503050406030204" pitchFamily="18" charset="0"/>
                      </a:rPr>
                      <m:t>𝑦</m:t>
                    </m:r>
                    <m:r>
                      <a:rPr lang="fr-CA" i="1" baseline="-25000" dirty="0">
                        <a:latin typeface="Cambria Math" panose="02040503050406030204" pitchFamily="18" charset="0"/>
                      </a:rPr>
                      <m:t>2,</m:t>
                    </m:r>
                    <m:r>
                      <a:rPr lang="fr-CA" i="1" baseline="-25000" dirty="0">
                        <a:latin typeface="Cambria Math" panose="02040503050406030204" pitchFamily="18" charset="0"/>
                      </a:rPr>
                      <m:t>𝑡</m:t>
                    </m:r>
                    <m:r>
                      <a:rPr lang="fr-CA" i="1" dirty="0">
                        <a:latin typeface="Cambria Math" panose="02040503050406030204" pitchFamily="18" charset="0"/>
                      </a:rPr>
                      <m:t>−</m:t>
                    </m:r>
                    <m:r>
                      <a:rPr lang="fr-CA" i="1" baseline="-25000" dirty="0">
                        <a:latin typeface="Cambria Math" panose="02040503050406030204" pitchFamily="18" charset="0"/>
                      </a:rPr>
                      <m:t>2</m:t>
                    </m:r>
                    <m:r>
                      <a:rPr lang="fr-CA" i="1" dirty="0">
                        <a:latin typeface="Cambria Math" panose="02040503050406030204" pitchFamily="18" charset="0"/>
                      </a:rPr>
                      <m:t>,…,</m:t>
                    </m:r>
                    <m:r>
                      <a:rPr lang="fr-CA" i="1" dirty="0">
                        <a:latin typeface="Cambria Math" panose="02040503050406030204" pitchFamily="18" charset="0"/>
                      </a:rPr>
                      <m:t>𝑦</m:t>
                    </m:r>
                    <m:r>
                      <a:rPr lang="fr-CA" i="1" baseline="-25000" dirty="0">
                        <a:latin typeface="Cambria Math" panose="02040503050406030204" pitchFamily="18" charset="0"/>
                      </a:rPr>
                      <m:t>2,</m:t>
                    </m:r>
                    <m:r>
                      <a:rPr lang="fr-CA" i="1" baseline="-25000" dirty="0">
                        <a:latin typeface="Cambria Math" panose="02040503050406030204" pitchFamily="18" charset="0"/>
                      </a:rPr>
                      <m:t>𝑡</m:t>
                    </m:r>
                    <m:r>
                      <a:rPr lang="fr-CA" i="1" dirty="0">
                        <a:latin typeface="Cambria Math" panose="02040503050406030204" pitchFamily="18" charset="0"/>
                      </a:rPr>
                      <m:t>−</m:t>
                    </m:r>
                    <m:r>
                      <a:rPr lang="fr-CA" i="1" baseline="-25000" dirty="0">
                        <a:latin typeface="Cambria Math" panose="02040503050406030204" pitchFamily="18" charset="0"/>
                      </a:rPr>
                      <m:t>𝑝</m:t>
                    </m:r>
                  </m:oMath>
                </a14:m>
                <a:r>
                  <a:rPr lang="fr-CA" i="1" dirty="0"/>
                  <a:t>) est considéré comme exogène par rapport au bloc de variables (</a:t>
                </a:r>
                <a14:m>
                  <m:oMath xmlns:m="http://schemas.openxmlformats.org/officeDocument/2006/math">
                    <m:r>
                      <a:rPr lang="fr-CA" i="1" dirty="0">
                        <a:latin typeface="Cambria Math" panose="02040503050406030204" pitchFamily="18" charset="0"/>
                      </a:rPr>
                      <m:t>𝑦</m:t>
                    </m:r>
                    <m:r>
                      <a:rPr lang="fr-CA" i="1" baseline="-25000" dirty="0">
                        <a:latin typeface="Cambria Math" panose="02040503050406030204" pitchFamily="18" charset="0"/>
                      </a:rPr>
                      <m:t>1,</m:t>
                    </m:r>
                    <m:r>
                      <a:rPr lang="fr-CA" i="1" baseline="-25000" dirty="0">
                        <a:latin typeface="Cambria Math" panose="02040503050406030204" pitchFamily="18" charset="0"/>
                      </a:rPr>
                      <m:t>𝑡</m:t>
                    </m:r>
                    <m:r>
                      <a:rPr lang="fr-CA" i="1" dirty="0">
                        <a:latin typeface="Cambria Math" panose="02040503050406030204" pitchFamily="18" charset="0"/>
                      </a:rPr>
                      <m:t>−</m:t>
                    </m:r>
                    <m:r>
                      <a:rPr lang="fr-CA" i="1" baseline="-25000" dirty="0">
                        <a:latin typeface="Cambria Math" panose="02040503050406030204" pitchFamily="18" charset="0"/>
                      </a:rPr>
                      <m:t>1</m:t>
                    </m:r>
                    <m:r>
                      <a:rPr lang="fr-CA" i="1" dirty="0">
                        <a:latin typeface="Cambria Math" panose="02040503050406030204" pitchFamily="18" charset="0"/>
                      </a:rPr>
                      <m:t>,</m:t>
                    </m:r>
                    <m:r>
                      <a:rPr lang="fr-CA" i="1" dirty="0">
                        <a:latin typeface="Cambria Math" panose="02040503050406030204" pitchFamily="18" charset="0"/>
                      </a:rPr>
                      <m:t>𝑦</m:t>
                    </m:r>
                    <m:r>
                      <a:rPr lang="fr-CA" i="1" baseline="-25000" dirty="0">
                        <a:latin typeface="Cambria Math" panose="02040503050406030204" pitchFamily="18" charset="0"/>
                      </a:rPr>
                      <m:t>1,</m:t>
                    </m:r>
                    <m:r>
                      <a:rPr lang="fr-CA" i="1" baseline="-25000" dirty="0">
                        <a:latin typeface="Cambria Math" panose="02040503050406030204" pitchFamily="18" charset="0"/>
                      </a:rPr>
                      <m:t>𝑡</m:t>
                    </m:r>
                    <m:r>
                      <a:rPr lang="fr-CA" i="1" dirty="0">
                        <a:latin typeface="Cambria Math" panose="02040503050406030204" pitchFamily="18" charset="0"/>
                      </a:rPr>
                      <m:t>−</m:t>
                    </m:r>
                    <m:r>
                      <a:rPr lang="fr-CA" i="1" baseline="-25000" dirty="0">
                        <a:latin typeface="Cambria Math" panose="02040503050406030204" pitchFamily="18" charset="0"/>
                      </a:rPr>
                      <m:t>2</m:t>
                    </m:r>
                    <m:r>
                      <a:rPr lang="fr-CA" i="1" dirty="0">
                        <a:latin typeface="Cambria Math" panose="02040503050406030204" pitchFamily="18" charset="0"/>
                      </a:rPr>
                      <m:t>,…,</m:t>
                    </m:r>
                    <m:r>
                      <a:rPr lang="fr-CA" i="1" dirty="0">
                        <a:latin typeface="Cambria Math" panose="02040503050406030204" pitchFamily="18" charset="0"/>
                      </a:rPr>
                      <m:t>𝑦</m:t>
                    </m:r>
                    <m:r>
                      <a:rPr lang="fr-CA" i="1" baseline="-25000" dirty="0">
                        <a:latin typeface="Cambria Math" panose="02040503050406030204" pitchFamily="18" charset="0"/>
                      </a:rPr>
                      <m:t>1,</m:t>
                    </m:r>
                    <m:r>
                      <a:rPr lang="fr-CA" i="1" baseline="-25000" dirty="0">
                        <a:latin typeface="Cambria Math" panose="02040503050406030204" pitchFamily="18" charset="0"/>
                      </a:rPr>
                      <m:t>𝑡</m:t>
                    </m:r>
                    <m:r>
                      <a:rPr lang="fr-CA" i="1" dirty="0">
                        <a:latin typeface="Cambria Math" panose="02040503050406030204" pitchFamily="18" charset="0"/>
                      </a:rPr>
                      <m:t>−</m:t>
                    </m:r>
                    <m:r>
                      <a:rPr lang="fr-CA" i="1" baseline="-25000" dirty="0">
                        <a:latin typeface="Cambria Math" panose="02040503050406030204" pitchFamily="18" charset="0"/>
                      </a:rPr>
                      <m:t>𝑝</m:t>
                    </m:r>
                  </m:oMath>
                </a14:m>
                <a:r>
                  <a:rPr lang="fr-CA" i="1" dirty="0"/>
                  <a:t>) si le fait de rajouter le bloc y</a:t>
                </a:r>
                <a:r>
                  <a:rPr lang="fr-CA" i="1" baseline="-25000" dirty="0"/>
                  <a:t>2t </a:t>
                </a:r>
                <a:r>
                  <a:rPr lang="fr-CA" i="1" dirty="0"/>
                  <a:t>n’améliore pas significativement la détermination des variables y</a:t>
                </a:r>
                <a:r>
                  <a:rPr lang="fr-CA" i="1" baseline="-25000" dirty="0"/>
                  <a:t>1t</a:t>
                </a:r>
                <a:r>
                  <a:rPr lang="fr-CA" i="1" dirty="0"/>
                  <a:t>, en d’autres termes si y</a:t>
                </a:r>
                <a:r>
                  <a:rPr lang="fr-CA" i="1" baseline="-25000" dirty="0"/>
                  <a:t>2t </a:t>
                </a:r>
                <a:r>
                  <a:rPr lang="fr-CA" i="1" dirty="0"/>
                  <a:t>ne cause pas y</a:t>
                </a:r>
                <a:r>
                  <a:rPr lang="fr-CA" i="1" baseline="-25000" dirty="0"/>
                  <a:t>1t</a:t>
                </a:r>
                <a:r>
                  <a:rPr lang="fr-CA" i="1" dirty="0"/>
                  <a:t>. </a:t>
                </a:r>
              </a:p>
              <a:p>
                <a:pPr>
                  <a:spcAft>
                    <a:spcPts val="1800"/>
                  </a:spcAft>
                </a:pPr>
                <a:r>
                  <a:rPr lang="fr-CA" b="1" dirty="0"/>
                  <a:t>Formulation de l’hypothèse nulle du test de causalité: </a:t>
                </a:r>
                <a:r>
                  <a:rPr lang="fr-CA" i="1" dirty="0"/>
                  <a:t>« La variable y</a:t>
                </a:r>
                <a:r>
                  <a:rPr lang="fr-CA" baseline="-25000" dirty="0"/>
                  <a:t>2</a:t>
                </a:r>
                <a:r>
                  <a:rPr lang="fr-CA" i="1" baseline="-25000" dirty="0"/>
                  <a:t>t </a:t>
                </a:r>
                <a:r>
                  <a:rPr lang="fr-CA" i="1" dirty="0"/>
                  <a:t>ne cause guère y</a:t>
                </a:r>
                <a:r>
                  <a:rPr lang="fr-CA" baseline="-25000" dirty="0"/>
                  <a:t>1</a:t>
                </a:r>
                <a:r>
                  <a:rPr lang="fr-CA" i="1" baseline="-25000" dirty="0"/>
                  <a:t>t </a:t>
                </a:r>
                <a:r>
                  <a:rPr lang="fr-CA" i="1" dirty="0"/>
                  <a:t>au sens de Granger, si la prédictibilité de y</a:t>
                </a:r>
                <a:r>
                  <a:rPr lang="fr-CA" baseline="-25000" dirty="0"/>
                  <a:t>1</a:t>
                </a:r>
                <a:r>
                  <a:rPr lang="fr-CA" i="1" baseline="-25000" dirty="0"/>
                  <a:t>t </a:t>
                </a:r>
                <a:r>
                  <a:rPr lang="fr-CA" i="1" dirty="0"/>
                  <a:t>est déplorable lorsque l’information relative à y</a:t>
                </a:r>
                <a:r>
                  <a:rPr lang="fr-CA" baseline="-25000" dirty="0"/>
                  <a:t>2</a:t>
                </a:r>
                <a:r>
                  <a:rPr lang="fr-CA" i="1" baseline="-25000" dirty="0"/>
                  <a:t>t </a:t>
                </a:r>
                <a:r>
                  <a:rPr lang="fr-CA" i="1" dirty="0"/>
                  <a:t>est exclue de l’analyse, et vice-versa. » </a:t>
                </a:r>
              </a:p>
            </p:txBody>
          </p:sp>
        </mc:Choice>
        <mc:Fallback xmlns="">
          <p:sp>
            <p:nvSpPr>
              <p:cNvPr id="2" name="Content Placeholder 1">
                <a:extLst>
                  <a:ext uri="{FF2B5EF4-FFF2-40B4-BE49-F238E27FC236}">
                    <a16:creationId xmlns:a16="http://schemas.microsoft.com/office/drawing/2014/main" id="{688EEC52-2706-A2A0-2469-2AED492A9BA6}"/>
                  </a:ext>
                </a:extLst>
              </p:cNvPr>
              <p:cNvSpPr>
                <a:spLocks noGrp="1" noRot="1" noChangeAspect="1" noMove="1" noResize="1" noEditPoints="1" noAdjustHandles="1" noChangeArrowheads="1" noChangeShapeType="1" noTextEdit="1"/>
              </p:cNvSpPr>
              <p:nvPr>
                <p:ph idx="1"/>
              </p:nvPr>
            </p:nvSpPr>
            <p:spPr>
              <a:xfrm>
                <a:off x="609441" y="1412776"/>
                <a:ext cx="10969943" cy="5098887"/>
              </a:xfrm>
              <a:blipFill>
                <a:blip r:embed="rId2"/>
                <a:stretch>
                  <a:fillRect l="-722" t="-2392" r="-1500"/>
                </a:stretch>
              </a:blipFill>
            </p:spPr>
            <p:txBody>
              <a:bodyPr/>
              <a:lstStyle/>
              <a:p>
                <a:r>
                  <a:rPr lang="fr-FR">
                    <a:noFill/>
                  </a:rPr>
                  <a:t> </a:t>
                </a:r>
              </a:p>
            </p:txBody>
          </p:sp>
        </mc:Fallback>
      </mc:AlternateContent>
    </p:spTree>
    <p:extLst>
      <p:ext uri="{BB962C8B-B14F-4D97-AF65-F5344CB8AC3E}">
        <p14:creationId xmlns:p14="http://schemas.microsoft.com/office/powerpoint/2010/main" val="2369963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B5678-A1E2-C8F9-E915-9E3C142363E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9904E7E-9C15-E89E-69D7-093CEB2EA759}"/>
              </a:ext>
            </a:extLst>
          </p:cNvPr>
          <p:cNvSpPr>
            <a:spLocks noGrp="1"/>
          </p:cNvSpPr>
          <p:nvPr>
            <p:ph type="title"/>
          </p:nvPr>
        </p:nvSpPr>
        <p:spPr/>
        <p:txBody>
          <a:bodyPr/>
          <a:lstStyle/>
          <a:p>
            <a:r>
              <a:rPr lang="en-US" b="1" dirty="0"/>
              <a:t>CAUSALITÉ (2): Tests </a:t>
            </a:r>
            <a:r>
              <a:rPr lang="en-US" b="1" dirty="0" err="1"/>
              <a:t>d’hypothèses</a:t>
            </a:r>
            <a:r>
              <a:rPr lang="en-US" b="1" dirty="0"/>
              <a:t>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6840EBD-7A7C-747D-8031-BD6B17A77668}"/>
                  </a:ext>
                </a:extLst>
              </p:cNvPr>
              <p:cNvSpPr>
                <a:spLocks noGrp="1"/>
              </p:cNvSpPr>
              <p:nvPr>
                <p:ph idx="1"/>
              </p:nvPr>
            </p:nvSpPr>
            <p:spPr>
              <a:xfrm>
                <a:off x="609441" y="1498465"/>
                <a:ext cx="10969943" cy="5098887"/>
              </a:xfrm>
            </p:spPr>
            <p:txBody>
              <a:bodyPr>
                <a:normAutofit fontScale="70000" lnSpcReduction="20000"/>
              </a:bodyPr>
              <a:lstStyle/>
              <a:p>
                <a:pPr>
                  <a:spcAft>
                    <a:spcPts val="1800"/>
                  </a:spcAft>
                </a:pPr>
                <a:r>
                  <a:rPr lang="fr-CA" b="1" dirty="0"/>
                  <a:t>Hypothèses:</a:t>
                </a:r>
              </a:p>
              <a:p>
                <a:pPr marL="466725" indent="0">
                  <a:spcAft>
                    <a:spcPts val="1800"/>
                  </a:spcAft>
                  <a:buNone/>
                </a:pPr>
                <a:r>
                  <a:rPr lang="fr-CA" b="1" dirty="0"/>
                  <a:t>H0 :</a:t>
                </a:r>
                <a:r>
                  <a:rPr lang="fr-CA" dirty="0"/>
                  <a:t> </a:t>
                </a:r>
                <a:r>
                  <a:rPr lang="fr-CA" i="1" dirty="0"/>
                  <a:t>Le bloc</a:t>
                </a:r>
                <a:r>
                  <a:rPr lang="fr-CA" dirty="0"/>
                  <a:t> </a:t>
                </a:r>
                <a:r>
                  <a:rPr lang="fr-CA" i="1" dirty="0"/>
                  <a:t>y</a:t>
                </a:r>
                <a:r>
                  <a:rPr lang="fr-CA" baseline="-25000" dirty="0"/>
                  <a:t>2</a:t>
                </a:r>
                <a:r>
                  <a:rPr lang="fr-CA" i="1" baseline="-25000" dirty="0"/>
                  <a:t>t </a:t>
                </a:r>
                <a:r>
                  <a:rPr lang="fr-CA" i="1" dirty="0"/>
                  <a:t>"ne cause pas" y</a:t>
                </a:r>
                <a:r>
                  <a:rPr lang="fr-CA" i="1" baseline="-25000" dirty="0"/>
                  <a:t>1t</a:t>
                </a:r>
                <a:r>
                  <a:rPr lang="fr-CA" i="1" dirty="0"/>
                  <a:t> </a:t>
                </a:r>
                <a:r>
                  <a:rPr lang="fr-CA" dirty="0"/>
                  <a:t> </a:t>
                </a:r>
              </a:p>
              <a:p>
                <a:pPr marL="466725" indent="0">
                  <a:spcAft>
                    <a:spcPts val="1800"/>
                  </a:spcAft>
                  <a:buNone/>
                </a:pPr>
                <a:r>
                  <a:rPr lang="fr-CA" b="1" dirty="0"/>
                  <a:t>H1 :</a:t>
                </a:r>
                <a:r>
                  <a:rPr lang="fr-CA" dirty="0"/>
                  <a:t> </a:t>
                </a:r>
                <a:r>
                  <a:rPr lang="fr-CA" i="1" dirty="0"/>
                  <a:t>y</a:t>
                </a:r>
                <a:r>
                  <a:rPr lang="fr-CA" baseline="-25000" dirty="0"/>
                  <a:t>2</a:t>
                </a:r>
                <a:r>
                  <a:rPr lang="fr-CA" i="1" baseline="-25000" dirty="0"/>
                  <a:t>t </a:t>
                </a:r>
                <a:r>
                  <a:rPr lang="fr-CA" i="1" dirty="0"/>
                  <a:t>"block-cause" y</a:t>
                </a:r>
                <a:r>
                  <a:rPr lang="fr-CA" i="1" baseline="-25000" dirty="0"/>
                  <a:t>1t</a:t>
                </a:r>
                <a:endParaRPr lang="fr-CA" i="1" dirty="0"/>
              </a:p>
              <a:p>
                <a:pPr>
                  <a:spcAft>
                    <a:spcPts val="1800"/>
                  </a:spcAft>
                </a:pPr>
                <a:r>
                  <a:rPr lang="en-US" b="1" dirty="0" err="1"/>
                  <a:t>Statistique</a:t>
                </a:r>
                <a:r>
                  <a:rPr lang="en-US" b="1" dirty="0"/>
                  <a:t> du test:</a:t>
                </a:r>
              </a:p>
              <a:p>
                <a:pPr marL="0" indent="0">
                  <a:spcAft>
                    <a:spcPts val="1800"/>
                  </a:spcAft>
                  <a:buNone/>
                </a:pPr>
                <a:endParaRPr lang="fr-CA" i="1" dirty="0"/>
              </a:p>
              <a:p>
                <a:pPr marL="0" indent="0">
                  <a:spcAft>
                    <a:spcPts val="1800"/>
                  </a:spcAft>
                  <a:buNone/>
                </a:pPr>
                <a:endParaRPr lang="fr-CA" i="1" dirty="0"/>
              </a:p>
              <a:p>
                <a:pPr marL="0" indent="0">
                  <a:spcAft>
                    <a:spcPts val="1800"/>
                  </a:spcAft>
                  <a:buNone/>
                </a:pPr>
                <a:endParaRPr lang="fr-CA" i="1" dirty="0"/>
              </a:p>
              <a:p>
                <a:pPr>
                  <a:spcAft>
                    <a:spcPts val="1800"/>
                  </a:spcAft>
                </a:pPr>
                <a:r>
                  <a:rPr lang="fr-CA" b="1" dirty="0"/>
                  <a:t>Règle de décision: </a:t>
                </a:r>
                <a:r>
                  <a:rPr lang="fr-CA" dirty="0"/>
                  <a:t>Si </a:t>
                </a:r>
                <a14:m>
                  <m:oMath xmlns:m="http://schemas.openxmlformats.org/officeDocument/2006/math">
                    <m:sSup>
                      <m:sSupPr>
                        <m:ctrlPr>
                          <a:rPr lang="fr-FR" i="1">
                            <a:latin typeface="Cambria Math" panose="02040503050406030204" pitchFamily="18" charset="0"/>
                          </a:rPr>
                        </m:ctrlPr>
                      </m:sSupPr>
                      <m:e>
                        <m:r>
                          <a:rPr lang="fr-CA" i="1">
                            <a:latin typeface="Cambria Math" panose="02040503050406030204" pitchFamily="18" charset="0"/>
                          </a:rPr>
                          <m:t>𝐿</m:t>
                        </m:r>
                      </m:e>
                      <m:sup>
                        <m:r>
                          <a:rPr lang="fr-CA" i="1">
                            <a:latin typeface="Cambria Math" panose="02040503050406030204" pitchFamily="18" charset="0"/>
                          </a:rPr>
                          <m:t>∗</m:t>
                        </m:r>
                      </m:sup>
                    </m:sSup>
                    <m:r>
                      <a:rPr lang="fr-CA" i="1">
                        <a:latin typeface="Cambria Math" panose="02040503050406030204" pitchFamily="18" charset="0"/>
                      </a:rPr>
                      <m:t>&gt;</m:t>
                    </m:r>
                    <m:sSubSup>
                      <m:sSubSupPr>
                        <m:ctrlPr>
                          <a:rPr lang="fr-FR" i="1">
                            <a:latin typeface="Cambria Math" panose="02040503050406030204" pitchFamily="18" charset="0"/>
                          </a:rPr>
                        </m:ctrlPr>
                      </m:sSubSupPr>
                      <m:e>
                        <m:r>
                          <a:rPr lang="fr-CA" i="1">
                            <a:latin typeface="Cambria Math" panose="02040503050406030204" pitchFamily="18" charset="0"/>
                          </a:rPr>
                          <m:t>𝜒</m:t>
                        </m:r>
                      </m:e>
                      <m:sub>
                        <m:r>
                          <a:rPr lang="fr-CA" i="1">
                            <a:latin typeface="Cambria Math" panose="02040503050406030204" pitchFamily="18" charset="0"/>
                          </a:rPr>
                          <m:t>2</m:t>
                        </m:r>
                        <m:r>
                          <a:rPr lang="fr-CA" i="1">
                            <a:latin typeface="Cambria Math" panose="02040503050406030204" pitchFamily="18" charset="0"/>
                          </a:rPr>
                          <m:t>𝑝</m:t>
                        </m:r>
                        <m:r>
                          <a:rPr lang="fr-CA" i="1">
                            <a:latin typeface="Cambria Math" panose="02040503050406030204" pitchFamily="18" charset="0"/>
                          </a:rPr>
                          <m:t>,</m:t>
                        </m:r>
                        <m:r>
                          <a:rPr lang="fr-CA" i="1">
                            <a:latin typeface="Cambria Math" panose="02040503050406030204" pitchFamily="18" charset="0"/>
                          </a:rPr>
                          <m:t>𝛼</m:t>
                        </m:r>
                      </m:sub>
                      <m:sup>
                        <m:r>
                          <a:rPr lang="fr-CA" i="1">
                            <a:latin typeface="Cambria Math" panose="02040503050406030204" pitchFamily="18" charset="0"/>
                          </a:rPr>
                          <m:t>2</m:t>
                        </m:r>
                      </m:sup>
                    </m:sSubSup>
                  </m:oMath>
                </a14:m>
                <a:r>
                  <a:rPr lang="fr-CA" i="1" dirty="0"/>
                  <a:t> </a:t>
                </a:r>
                <a:r>
                  <a:rPr lang="fr-CA" dirty="0"/>
                  <a:t>ou si le p-value est inférieur à </a:t>
                </a:r>
                <a14:m>
                  <m:oMath xmlns:m="http://schemas.openxmlformats.org/officeDocument/2006/math">
                    <m:r>
                      <a:rPr lang="fr-CA" i="1">
                        <a:latin typeface="Cambria Math" panose="02040503050406030204" pitchFamily="18" charset="0"/>
                      </a:rPr>
                      <m:t>𝛼</m:t>
                    </m:r>
                  </m:oMath>
                </a14:m>
                <a:r>
                  <a:rPr lang="fr-CA" i="1" dirty="0"/>
                  <a:t>=0.05, </a:t>
                </a:r>
                <a:r>
                  <a:rPr lang="fr-CA" dirty="0"/>
                  <a:t>alors on rejette H0</a:t>
                </a:r>
                <a:endParaRPr lang="fr-CA" b="1" dirty="0"/>
              </a:p>
            </p:txBody>
          </p:sp>
        </mc:Choice>
        <mc:Fallback xmlns="">
          <p:sp>
            <p:nvSpPr>
              <p:cNvPr id="2" name="Content Placeholder 1">
                <a:extLst>
                  <a:ext uri="{FF2B5EF4-FFF2-40B4-BE49-F238E27FC236}">
                    <a16:creationId xmlns:a16="http://schemas.microsoft.com/office/drawing/2014/main" id="{06840EBD-7A7C-747D-8031-BD6B17A77668}"/>
                  </a:ext>
                </a:extLst>
              </p:cNvPr>
              <p:cNvSpPr>
                <a:spLocks noGrp="1" noRot="1" noChangeAspect="1" noMove="1" noResize="1" noEditPoints="1" noAdjustHandles="1" noChangeArrowheads="1" noChangeShapeType="1" noTextEdit="1"/>
              </p:cNvSpPr>
              <p:nvPr>
                <p:ph idx="1"/>
              </p:nvPr>
            </p:nvSpPr>
            <p:spPr>
              <a:xfrm>
                <a:off x="609441" y="1498465"/>
                <a:ext cx="10969943" cy="5098887"/>
              </a:xfrm>
              <a:blipFill>
                <a:blip r:embed="rId2"/>
                <a:stretch>
                  <a:fillRect l="-556" t="-1914" b="-2273"/>
                </a:stretch>
              </a:blipFill>
            </p:spPr>
            <p:txBody>
              <a:bodyPr/>
              <a:lstStyle/>
              <a:p>
                <a:r>
                  <a:rPr lang="fr-FR">
                    <a:noFill/>
                  </a:rPr>
                  <a:t> </a:t>
                </a:r>
              </a:p>
            </p:txBody>
          </p:sp>
        </mc:Fallback>
      </mc:AlternateContent>
      <p:sp>
        <p:nvSpPr>
          <p:cNvPr id="3" name="Title 1">
            <a:extLst>
              <a:ext uri="{FF2B5EF4-FFF2-40B4-BE49-F238E27FC236}">
                <a16:creationId xmlns:a16="http://schemas.microsoft.com/office/drawing/2014/main" id="{B42B8F11-DFE8-E8F0-786B-3DA1CE0100E0}"/>
              </a:ext>
            </a:extLst>
          </p:cNvPr>
          <p:cNvSpPr txBox="1">
            <a:spLocks/>
          </p:cNvSpPr>
          <p:nvPr/>
        </p:nvSpPr>
        <p:spPr>
          <a:xfrm>
            <a:off x="609441" y="907647"/>
            <a:ext cx="10969943"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400" dirty="0"/>
              <a:t>“</a:t>
            </a:r>
            <a:r>
              <a:rPr lang="en-US" sz="2400" dirty="0" err="1"/>
              <a:t>Corrélation</a:t>
            </a:r>
            <a:r>
              <a:rPr lang="en-US" sz="2400" dirty="0"/>
              <a:t> </a:t>
            </a:r>
            <a:r>
              <a:rPr lang="en-US" sz="2400" dirty="0" err="1"/>
              <a:t>n’est</a:t>
            </a:r>
            <a:r>
              <a:rPr lang="en-US" sz="2400" dirty="0"/>
              <a:t> pas </a:t>
            </a:r>
            <a:r>
              <a:rPr lang="en-US" sz="2400" dirty="0" err="1"/>
              <a:t>causalité</a:t>
            </a:r>
            <a:r>
              <a:rPr lang="en-US" sz="2400" dirty="0"/>
              <a:t>!”</a:t>
            </a:r>
          </a:p>
        </p:txBody>
      </p:sp>
      <p:pic>
        <p:nvPicPr>
          <p:cNvPr id="5" name="Picture 4">
            <a:extLst>
              <a:ext uri="{FF2B5EF4-FFF2-40B4-BE49-F238E27FC236}">
                <a16:creationId xmlns:a16="http://schemas.microsoft.com/office/drawing/2014/main" id="{E8CE3241-6CA6-4828-3742-EFC4ECECF379}"/>
              </a:ext>
            </a:extLst>
          </p:cNvPr>
          <p:cNvPicPr>
            <a:picLocks noChangeAspect="1"/>
          </p:cNvPicPr>
          <p:nvPr/>
        </p:nvPicPr>
        <p:blipFill>
          <a:blip r:embed="rId3"/>
          <a:stretch>
            <a:fillRect/>
          </a:stretch>
        </p:blipFill>
        <p:spPr>
          <a:xfrm>
            <a:off x="1197868" y="3742248"/>
            <a:ext cx="8784976" cy="1793717"/>
          </a:xfrm>
          <a:prstGeom prst="rect">
            <a:avLst/>
          </a:prstGeom>
        </p:spPr>
      </p:pic>
    </p:spTree>
    <p:extLst>
      <p:ext uri="{BB962C8B-B14F-4D97-AF65-F5344CB8AC3E}">
        <p14:creationId xmlns:p14="http://schemas.microsoft.com/office/powerpoint/2010/main" val="42756713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AFB7B-A298-C619-4FA5-071D6FBD7595}"/>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EFC359AE-7B25-7BEB-D704-5FE2968CC8E7}"/>
              </a:ext>
            </a:extLst>
          </p:cNvPr>
          <p:cNvSpPr>
            <a:spLocks noGrp="1"/>
          </p:cNvSpPr>
          <p:nvPr>
            <p:ph type="title"/>
          </p:nvPr>
        </p:nvSpPr>
        <p:spPr/>
        <p:txBody>
          <a:bodyPr/>
          <a:lstStyle/>
          <a:p>
            <a:r>
              <a:rPr lang="en-US" b="1" dirty="0"/>
              <a:t>CAUSALITÉ (3) : Bilan des tests</a:t>
            </a:r>
          </a:p>
        </p:txBody>
      </p:sp>
      <p:pic>
        <p:nvPicPr>
          <p:cNvPr id="9" name="Picture 8">
            <a:extLst>
              <a:ext uri="{FF2B5EF4-FFF2-40B4-BE49-F238E27FC236}">
                <a16:creationId xmlns:a16="http://schemas.microsoft.com/office/drawing/2014/main" id="{BD87B3CB-5A6E-6C40-4C10-46C3DB676B4A}"/>
              </a:ext>
            </a:extLst>
          </p:cNvPr>
          <p:cNvPicPr>
            <a:picLocks noChangeAspect="1"/>
          </p:cNvPicPr>
          <p:nvPr/>
        </p:nvPicPr>
        <p:blipFill>
          <a:blip r:embed="rId2"/>
          <a:stretch>
            <a:fillRect/>
          </a:stretch>
        </p:blipFill>
        <p:spPr>
          <a:xfrm>
            <a:off x="765821" y="980728"/>
            <a:ext cx="6608187" cy="3600400"/>
          </a:xfrm>
          <a:prstGeom prst="rect">
            <a:avLst/>
          </a:prstGeom>
        </p:spPr>
      </p:pic>
      <p:sp>
        <p:nvSpPr>
          <p:cNvPr id="10" name="Title 1">
            <a:extLst>
              <a:ext uri="{FF2B5EF4-FFF2-40B4-BE49-F238E27FC236}">
                <a16:creationId xmlns:a16="http://schemas.microsoft.com/office/drawing/2014/main" id="{C6F9A3B8-1589-DF14-B5A1-B7FD682E1604}"/>
              </a:ext>
            </a:extLst>
          </p:cNvPr>
          <p:cNvSpPr txBox="1">
            <a:spLocks/>
          </p:cNvSpPr>
          <p:nvPr/>
        </p:nvSpPr>
        <p:spPr>
          <a:xfrm>
            <a:off x="7678588" y="274639"/>
            <a:ext cx="4248472" cy="4530530"/>
          </a:xfrm>
          <a:prstGeom prst="rect">
            <a:avLst/>
          </a:prstGeom>
        </p:spPr>
        <p:txBody>
          <a:bodyPr vert="horz" lIns="121899" tIns="60949" rIns="121899" bIns="60949" rtlCol="0" anchor="ctr">
            <a:normAutofit fontScale="92500"/>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342900" indent="-342900">
              <a:spcAft>
                <a:spcPts val="1800"/>
              </a:spcAft>
              <a:buFont typeface="Arial" panose="020B0604020202020204" pitchFamily="34" charset="0"/>
              <a:buChar char="•"/>
            </a:pPr>
            <a:r>
              <a:rPr lang="en-US" sz="2400" dirty="0"/>
              <a:t>Les variables </a:t>
            </a:r>
            <a:r>
              <a:rPr lang="en-US" sz="2400" b="1" dirty="0">
                <a:solidFill>
                  <a:schemeClr val="accent4"/>
                </a:solidFill>
              </a:rPr>
              <a:t>INT_REG_DEB</a:t>
            </a:r>
            <a:r>
              <a:rPr lang="en-US" sz="2400" b="1" dirty="0"/>
              <a:t>, </a:t>
            </a:r>
            <a:r>
              <a:rPr lang="en-US" sz="2400" b="1" dirty="0">
                <a:solidFill>
                  <a:schemeClr val="accent4"/>
                </a:solidFill>
              </a:rPr>
              <a:t>INT_REG_EMB </a:t>
            </a:r>
            <a:r>
              <a:rPr lang="en-US" sz="2400" dirty="0"/>
              <a:t>et </a:t>
            </a:r>
            <a:r>
              <a:rPr lang="en-US" sz="2400" b="1" dirty="0">
                <a:solidFill>
                  <a:schemeClr val="accent4"/>
                </a:solidFill>
              </a:rPr>
              <a:t>US_EXP_HT </a:t>
            </a:r>
            <a:r>
              <a:rPr lang="en-US" sz="2400" dirty="0" err="1"/>
              <a:t>causent</a:t>
            </a:r>
            <a:r>
              <a:rPr lang="en-US" sz="2400" dirty="0"/>
              <a:t> </a:t>
            </a:r>
            <a:r>
              <a:rPr lang="en-US" sz="2400" b="1" dirty="0">
                <a:solidFill>
                  <a:srgbClr val="0070C0"/>
                </a:solidFill>
              </a:rPr>
              <a:t>REC_REM </a:t>
            </a:r>
            <a:r>
              <a:rPr lang="en-US" sz="2400" dirty="0"/>
              <a:t>et il est </a:t>
            </a:r>
            <a:r>
              <a:rPr lang="en-US" sz="2400" dirty="0" err="1"/>
              <a:t>donc</a:t>
            </a:r>
            <a:r>
              <a:rPr lang="en-US" sz="2400" dirty="0"/>
              <a:t> </a:t>
            </a:r>
            <a:r>
              <a:rPr lang="en-US" sz="2400" dirty="0" err="1"/>
              <a:t>préférable</a:t>
            </a:r>
            <a:r>
              <a:rPr lang="en-US" sz="2400" dirty="0"/>
              <a:t> de les </a:t>
            </a:r>
            <a:r>
              <a:rPr lang="en-US" sz="2400" dirty="0" err="1"/>
              <a:t>inclure</a:t>
            </a:r>
            <a:r>
              <a:rPr lang="en-US" sz="2400" dirty="0"/>
              <a:t> dans </a:t>
            </a:r>
            <a:r>
              <a:rPr lang="en-US" sz="2400" dirty="0" err="1"/>
              <a:t>l’équation</a:t>
            </a:r>
            <a:r>
              <a:rPr lang="en-US" sz="2400" dirty="0"/>
              <a:t> </a:t>
            </a:r>
            <a:r>
              <a:rPr lang="en-US" sz="2400" dirty="0" err="1"/>
              <a:t>ou</a:t>
            </a:r>
            <a:r>
              <a:rPr lang="en-US" sz="2400" dirty="0"/>
              <a:t> REC_REM est variable </a:t>
            </a:r>
            <a:r>
              <a:rPr lang="en-US" sz="2400" dirty="0" err="1"/>
              <a:t>dépendante</a:t>
            </a:r>
            <a:r>
              <a:rPr lang="en-US" sz="2400" dirty="0"/>
              <a:t>;</a:t>
            </a:r>
          </a:p>
          <a:p>
            <a:pPr marL="342900" indent="-342900">
              <a:spcAft>
                <a:spcPts val="1800"/>
              </a:spcAft>
              <a:buFont typeface="Arial" panose="020B0604020202020204" pitchFamily="34" charset="0"/>
              <a:buChar char="•"/>
            </a:pPr>
            <a:r>
              <a:rPr lang="en-US" sz="2400" dirty="0"/>
              <a:t>Il </a:t>
            </a:r>
            <a:r>
              <a:rPr lang="en-US" sz="2400" dirty="0" err="1"/>
              <a:t>existe</a:t>
            </a:r>
            <a:r>
              <a:rPr lang="en-US" sz="2400" dirty="0"/>
              <a:t> par </a:t>
            </a:r>
            <a:r>
              <a:rPr lang="en-US" sz="2400" dirty="0" err="1"/>
              <a:t>ailleurs</a:t>
            </a:r>
            <a:r>
              <a:rPr lang="en-US" sz="2400" dirty="0"/>
              <a:t> </a:t>
            </a:r>
            <a:r>
              <a:rPr lang="en-US" sz="2400" dirty="0" err="1"/>
              <a:t>une</a:t>
            </a:r>
            <a:r>
              <a:rPr lang="en-US" sz="2400" dirty="0"/>
              <a:t> relation </a:t>
            </a:r>
            <a:r>
              <a:rPr lang="en-US" sz="2400" dirty="0" err="1"/>
              <a:t>bidirectionnelle</a:t>
            </a:r>
            <a:r>
              <a:rPr lang="en-US" sz="2400" dirty="0"/>
              <a:t> </a:t>
            </a:r>
            <a:r>
              <a:rPr lang="en-US" sz="2400" dirty="0" err="1"/>
              <a:t>ou</a:t>
            </a:r>
            <a:r>
              <a:rPr lang="en-US" sz="2400" dirty="0"/>
              <a:t>  “</a:t>
            </a:r>
            <a:r>
              <a:rPr lang="en-US" sz="2400" b="1" dirty="0"/>
              <a:t>feedback effect</a:t>
            </a:r>
            <a:r>
              <a:rPr lang="en-US" sz="2400" dirty="0"/>
              <a:t>” entre les </a:t>
            </a:r>
            <a:r>
              <a:rPr lang="en-US" sz="2400" dirty="0" err="1"/>
              <a:t>transferts</a:t>
            </a:r>
            <a:r>
              <a:rPr lang="en-US" sz="2400" dirty="0"/>
              <a:t> </a:t>
            </a:r>
            <a:r>
              <a:rPr lang="en-US" sz="2400" b="1" dirty="0">
                <a:solidFill>
                  <a:srgbClr val="0070C0"/>
                </a:solidFill>
              </a:rPr>
              <a:t>REC_REM </a:t>
            </a:r>
            <a:r>
              <a:rPr lang="en-US" sz="2400" dirty="0"/>
              <a:t>et les variables </a:t>
            </a:r>
            <a:r>
              <a:rPr lang="en-US" sz="2400" dirty="0" err="1"/>
              <a:t>suivantes</a:t>
            </a:r>
            <a:r>
              <a:rPr lang="en-US" sz="2400" dirty="0"/>
              <a:t>: </a:t>
            </a:r>
            <a:r>
              <a:rPr lang="en-US" sz="2400" b="1" dirty="0">
                <a:solidFill>
                  <a:schemeClr val="accent4"/>
                </a:solidFill>
              </a:rPr>
              <a:t>INT_REG_DEB, INT_REG_EMB et US_IMP_HT</a:t>
            </a:r>
          </a:p>
        </p:txBody>
      </p:sp>
      <p:sp>
        <p:nvSpPr>
          <p:cNvPr id="11" name="Title 1">
            <a:extLst>
              <a:ext uri="{FF2B5EF4-FFF2-40B4-BE49-F238E27FC236}">
                <a16:creationId xmlns:a16="http://schemas.microsoft.com/office/drawing/2014/main" id="{86D8A16C-88BB-255B-DBA4-9B5ECBBAC522}"/>
              </a:ext>
            </a:extLst>
          </p:cNvPr>
          <p:cNvSpPr txBox="1">
            <a:spLocks/>
          </p:cNvSpPr>
          <p:nvPr/>
        </p:nvSpPr>
        <p:spPr>
          <a:xfrm>
            <a:off x="609440" y="4805169"/>
            <a:ext cx="11317619" cy="1778192"/>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342900" indent="-342900">
              <a:spcAft>
                <a:spcPts val="1800"/>
              </a:spcAft>
              <a:buFont typeface="Arial" panose="020B0604020202020204" pitchFamily="34" charset="0"/>
              <a:buChar char="•"/>
            </a:pPr>
            <a:r>
              <a:rPr lang="en-US" sz="2400" dirty="0">
                <a:hlinkClick r:id="rId3" action="ppaction://hlinksldjump"/>
              </a:rPr>
              <a:t>Rappel</a:t>
            </a:r>
            <a:r>
              <a:rPr lang="en-US" sz="2400" dirty="0"/>
              <a:t> des </a:t>
            </a:r>
            <a:r>
              <a:rPr lang="en-US" sz="2400" dirty="0" err="1"/>
              <a:t>Hypothèses</a:t>
            </a:r>
            <a:r>
              <a:rPr lang="en-US" sz="2400" dirty="0"/>
              <a:t> H1 et H2 et des </a:t>
            </a:r>
            <a:r>
              <a:rPr lang="en-US" sz="2400" dirty="0" err="1"/>
              <a:t>Objectifs</a:t>
            </a:r>
            <a:r>
              <a:rPr lang="en-US" sz="2400" dirty="0"/>
              <a:t> O1 et O2;</a:t>
            </a:r>
          </a:p>
          <a:p>
            <a:pPr marL="342900" indent="-342900">
              <a:spcAft>
                <a:spcPts val="1800"/>
              </a:spcAft>
              <a:buFont typeface="Arial" panose="020B0604020202020204" pitchFamily="34" charset="0"/>
              <a:buChar char="•"/>
            </a:pPr>
            <a:r>
              <a:rPr lang="en-US" sz="2400" b="1" dirty="0"/>
              <a:t>Les hypotheses H1 et H2 </a:t>
            </a:r>
            <a:r>
              <a:rPr lang="en-US" sz="2400" b="1" dirty="0" err="1"/>
              <a:t>étant</a:t>
            </a:r>
            <a:r>
              <a:rPr lang="en-US" sz="2400" b="1" dirty="0"/>
              <a:t> </a:t>
            </a:r>
            <a:r>
              <a:rPr lang="en-US" sz="2400" b="1" dirty="0" err="1"/>
              <a:t>validés</a:t>
            </a:r>
            <a:r>
              <a:rPr lang="en-US" sz="2400" b="1" dirty="0"/>
              <a:t>, les </a:t>
            </a:r>
            <a:r>
              <a:rPr lang="en-US" sz="2400" b="1" dirty="0" err="1"/>
              <a:t>objectifs</a:t>
            </a:r>
            <a:r>
              <a:rPr lang="en-US" sz="2400" b="1" dirty="0"/>
              <a:t> O1 et O2 </a:t>
            </a:r>
            <a:r>
              <a:rPr lang="en-US" sz="2400" b="1" dirty="0" err="1"/>
              <a:t>sont</a:t>
            </a:r>
            <a:r>
              <a:rPr lang="en-US" sz="2400" b="1" dirty="0"/>
              <a:t> </a:t>
            </a:r>
            <a:r>
              <a:rPr lang="en-US" sz="2400" b="1" dirty="0" err="1"/>
              <a:t>donc</a:t>
            </a:r>
            <a:r>
              <a:rPr lang="en-US" sz="2400" b="1" dirty="0"/>
              <a:t> </a:t>
            </a:r>
            <a:r>
              <a:rPr lang="en-US" sz="2400" b="1" dirty="0" err="1"/>
              <a:t>atteints</a:t>
            </a:r>
            <a:r>
              <a:rPr lang="en-US" sz="2400" b="1" dirty="0"/>
              <a:t>.</a:t>
            </a:r>
            <a:endParaRPr lang="en-US" sz="2400" b="1" dirty="0">
              <a:solidFill>
                <a:schemeClr val="accent4"/>
              </a:solidFill>
            </a:endParaRPr>
          </a:p>
        </p:txBody>
      </p:sp>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FD5B583C-F425-AEE5-E2D1-CD3959479B7F}"/>
                  </a:ext>
                </a:extLst>
              </p:cNvPr>
              <p:cNvGraphicFramePr>
                <a:graphicFrameLocks noChangeAspect="1"/>
              </p:cNvGraphicFramePr>
              <p:nvPr>
                <p:extLst>
                  <p:ext uri="{D42A27DB-BD31-4B8C-83A1-F6EECF244321}">
                    <p14:modId xmlns:p14="http://schemas.microsoft.com/office/powerpoint/2010/main" val="3356180356"/>
                  </p:ext>
                </p:extLst>
              </p:nvPr>
            </p:nvGraphicFramePr>
            <p:xfrm>
              <a:off x="0" y="-1944066"/>
              <a:ext cx="3047206" cy="1714500"/>
            </p:xfrm>
            <a:graphic>
              <a:graphicData uri="http://schemas.microsoft.com/office/powerpoint/2016/slidezoom">
                <pslz:sldZm>
                  <pslz:sldZmObj sldId="308" cId="1932064016">
                    <pslz:zmPr id="{38499485-BB9B-4AFC-9B2B-77ED47AEBD5D}" returnToParent="0" transitionDur="1000">
                      <p166:blipFill xmlns:p166="http://schemas.microsoft.com/office/powerpoint/2016/6/main">
                        <a:blip r:embed="rId4"/>
                        <a:stretch>
                          <a:fillRect/>
                        </a:stretch>
                      </p166:blipFill>
                      <p166:spPr xmlns:p166="http://schemas.microsoft.com/office/powerpoint/2016/6/main">
                        <a:xfrm>
                          <a:off x="0" y="0"/>
                          <a:ext cx="3047206" cy="1714500"/>
                        </a:xfrm>
                        <a:prstGeom prst="rect">
                          <a:avLst/>
                        </a:prstGeom>
                        <a:ln w="3175">
                          <a:solidFill>
                            <a:prstClr val="ltGray"/>
                          </a:solidFill>
                        </a:ln>
                      </p166:spPr>
                    </pslz:zmPr>
                  </pslz:sldZmObj>
                </pslz:sldZm>
              </a:graphicData>
            </a:graphic>
          </p:graphicFrame>
        </mc:Choice>
        <mc:Fallback xmlns="">
          <p:pic>
            <p:nvPicPr>
              <p:cNvPr id="13" name="Slide Zoom 12">
                <a:hlinkClick r:id="rId5" action="ppaction://hlinksldjump"/>
                <a:extLst>
                  <a:ext uri="{FF2B5EF4-FFF2-40B4-BE49-F238E27FC236}">
                    <a16:creationId xmlns:a16="http://schemas.microsoft.com/office/drawing/2014/main" id="{FD5B583C-F425-AEE5-E2D1-CD3959479B7F}"/>
                  </a:ext>
                </a:extLst>
              </p:cNvPr>
              <p:cNvPicPr>
                <a:picLocks noGrp="1" noRot="1" noChangeAspect="1" noMove="1" noResize="1" noEditPoints="1" noAdjustHandles="1" noChangeArrowheads="1" noChangeShapeType="1"/>
              </p:cNvPicPr>
              <p:nvPr/>
            </p:nvPicPr>
            <p:blipFill>
              <a:blip r:embed="rId6"/>
              <a:stretch>
                <a:fillRect/>
              </a:stretch>
            </p:blipFill>
            <p:spPr>
              <a:xfrm>
                <a:off x="0" y="-1944066"/>
                <a:ext cx="3047206" cy="1714500"/>
              </a:xfrm>
              <a:prstGeom prst="rect">
                <a:avLst/>
              </a:prstGeom>
              <a:ln w="3175">
                <a:solidFill>
                  <a:prstClr val="ltGray"/>
                </a:solidFill>
              </a:ln>
            </p:spPr>
          </p:pic>
        </mc:Fallback>
      </mc:AlternateContent>
    </p:spTree>
    <p:extLst>
      <p:ext uri="{BB962C8B-B14F-4D97-AF65-F5344CB8AC3E}">
        <p14:creationId xmlns:p14="http://schemas.microsoft.com/office/powerpoint/2010/main" val="695250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F1A91-F309-AFB1-A633-64057DCA4FCA}"/>
              </a:ext>
            </a:extLst>
          </p:cNvPr>
          <p:cNvSpPr>
            <a:spLocks noGrp="1"/>
          </p:cNvSpPr>
          <p:nvPr>
            <p:ph type="title"/>
          </p:nvPr>
        </p:nvSpPr>
        <p:spPr>
          <a:xfrm>
            <a:off x="3217834" y="2870633"/>
            <a:ext cx="5930678" cy="711081"/>
          </a:xfrm>
        </p:spPr>
        <p:txBody>
          <a:bodyPr/>
          <a:lstStyle/>
          <a:p>
            <a:r>
              <a:rPr lang="en-US" dirty="0"/>
              <a:t>INTRODUCTION</a:t>
            </a:r>
          </a:p>
        </p:txBody>
      </p:sp>
    </p:spTree>
    <p:extLst>
      <p:ext uri="{BB962C8B-B14F-4D97-AF65-F5344CB8AC3E}">
        <p14:creationId xmlns:p14="http://schemas.microsoft.com/office/powerpoint/2010/main" val="22885582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3F802-6D83-4C97-7C77-03D416B9BDE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40E8DF4-4F9A-57C7-CC57-EB9EF42D18A6}"/>
              </a:ext>
            </a:extLst>
          </p:cNvPr>
          <p:cNvSpPr>
            <a:spLocks noGrp="1"/>
          </p:cNvSpPr>
          <p:nvPr>
            <p:ph type="title"/>
          </p:nvPr>
        </p:nvSpPr>
        <p:spPr/>
        <p:txBody>
          <a:bodyPr/>
          <a:lstStyle/>
          <a:p>
            <a:r>
              <a:rPr lang="en-US" b="1" dirty="0"/>
              <a:t>CORRELATION ≠ CAUSALITÉ</a:t>
            </a:r>
          </a:p>
        </p:txBody>
      </p:sp>
      <p:sp>
        <p:nvSpPr>
          <p:cNvPr id="2" name="Content Placeholder 1">
            <a:extLst>
              <a:ext uri="{FF2B5EF4-FFF2-40B4-BE49-F238E27FC236}">
                <a16:creationId xmlns:a16="http://schemas.microsoft.com/office/drawing/2014/main" id="{E07CB851-36E4-ADB4-8169-657FD4E56721}"/>
              </a:ext>
            </a:extLst>
          </p:cNvPr>
          <p:cNvSpPr>
            <a:spLocks noGrp="1"/>
          </p:cNvSpPr>
          <p:nvPr>
            <p:ph idx="1"/>
          </p:nvPr>
        </p:nvSpPr>
        <p:spPr>
          <a:xfrm>
            <a:off x="609441" y="1412776"/>
            <a:ext cx="10969943" cy="5170585"/>
          </a:xfrm>
        </p:spPr>
        <p:txBody>
          <a:bodyPr>
            <a:normAutofit fontScale="77500" lnSpcReduction="20000"/>
          </a:bodyPr>
          <a:lstStyle/>
          <a:p>
            <a:pPr>
              <a:spcAft>
                <a:spcPts val="1800"/>
              </a:spcAft>
            </a:pPr>
            <a:r>
              <a:rPr lang="fr-CA" b="1" dirty="0"/>
              <a:t>Définition de la </a:t>
            </a:r>
            <a:r>
              <a:rPr lang="fr-CA" b="1" dirty="0" err="1"/>
              <a:t>Corrélaltion</a:t>
            </a:r>
            <a:r>
              <a:rPr lang="fr-CA" b="1" dirty="0"/>
              <a:t>: </a:t>
            </a:r>
            <a:r>
              <a:rPr lang="fr-CA" i="1" dirty="0"/>
              <a:t>Degré de liaison entre deux variables ou deux blocs de variables.</a:t>
            </a:r>
          </a:p>
          <a:p>
            <a:pPr>
              <a:spcAft>
                <a:spcPts val="1800"/>
              </a:spcAft>
            </a:pPr>
            <a:r>
              <a:rPr lang="en-US" b="1" dirty="0"/>
              <a:t>Application: </a:t>
            </a:r>
            <a:r>
              <a:rPr lang="en-US" dirty="0"/>
              <a:t>En pratique, on </a:t>
            </a:r>
            <a:r>
              <a:rPr lang="en-US" dirty="0" err="1"/>
              <a:t>utilise</a:t>
            </a:r>
            <a:r>
              <a:rPr lang="en-US" dirty="0"/>
              <a:t>:</a:t>
            </a:r>
          </a:p>
          <a:p>
            <a:pPr lvl="1">
              <a:spcAft>
                <a:spcPts val="1800"/>
              </a:spcAft>
            </a:pPr>
            <a:r>
              <a:rPr lang="en-US" dirty="0"/>
              <a:t> Le coefficient de Pearson </a:t>
            </a:r>
            <a:r>
              <a:rPr lang="en-US" dirty="0" err="1"/>
              <a:t>défini</a:t>
            </a:r>
            <a:r>
              <a:rPr lang="en-US" dirty="0"/>
              <a:t> par le rapport entre la covariance et le </a:t>
            </a:r>
            <a:r>
              <a:rPr lang="en-US" dirty="0" err="1"/>
              <a:t>produit</a:t>
            </a:r>
            <a:r>
              <a:rPr lang="en-US" dirty="0"/>
              <a:t> des </a:t>
            </a:r>
            <a:r>
              <a:rPr lang="en-US" dirty="0" err="1"/>
              <a:t>écart</a:t>
            </a:r>
            <a:r>
              <a:rPr lang="en-US" dirty="0"/>
              <a:t>-types pour </a:t>
            </a:r>
            <a:r>
              <a:rPr lang="en-US" dirty="0" err="1"/>
              <a:t>mesurer</a:t>
            </a:r>
            <a:r>
              <a:rPr lang="en-US" dirty="0"/>
              <a:t> la </a:t>
            </a:r>
            <a:r>
              <a:rPr lang="en-US" dirty="0" err="1"/>
              <a:t>corrélation</a:t>
            </a:r>
            <a:r>
              <a:rPr lang="en-US" dirty="0"/>
              <a:t> entre deux variables (</a:t>
            </a:r>
            <a:r>
              <a:rPr lang="en-US" dirty="0" err="1"/>
              <a:t>compris</a:t>
            </a:r>
            <a:r>
              <a:rPr lang="en-US" dirty="0"/>
              <a:t> entre -1 et 1, 0 </a:t>
            </a:r>
            <a:r>
              <a:rPr lang="en-US" dirty="0" err="1"/>
              <a:t>étant</a:t>
            </a:r>
            <a:r>
              <a:rPr lang="en-US" dirty="0"/>
              <a:t> le </a:t>
            </a:r>
            <a:r>
              <a:rPr lang="en-US" dirty="0" err="1"/>
              <a:t>signe</a:t>
            </a:r>
            <a:r>
              <a:rPr lang="en-US" dirty="0"/>
              <a:t> </a:t>
            </a:r>
            <a:r>
              <a:rPr lang="en-US" dirty="0" err="1"/>
              <a:t>d’absence</a:t>
            </a:r>
            <a:r>
              <a:rPr lang="en-US" dirty="0"/>
              <a:t> de correlation)</a:t>
            </a:r>
          </a:p>
          <a:p>
            <a:pPr lvl="1">
              <a:spcAft>
                <a:spcPts val="1800"/>
              </a:spcAft>
            </a:pPr>
            <a:r>
              <a:rPr lang="en-US" dirty="0"/>
              <a:t>Ou bien le </a:t>
            </a:r>
            <a:r>
              <a:rPr lang="en-US" dirty="0" err="1"/>
              <a:t>nuage</a:t>
            </a:r>
            <a:r>
              <a:rPr lang="en-US" dirty="0"/>
              <a:t> de points, </a:t>
            </a:r>
            <a:r>
              <a:rPr lang="en-US" dirty="0" err="1"/>
              <a:t>en</a:t>
            </a:r>
            <a:r>
              <a:rPr lang="en-US" dirty="0"/>
              <a:t> dimension 2 </a:t>
            </a:r>
            <a:r>
              <a:rPr lang="en-US" dirty="0" err="1"/>
              <a:t>ou</a:t>
            </a:r>
            <a:r>
              <a:rPr lang="en-US" dirty="0"/>
              <a:t> 3, pour </a:t>
            </a:r>
            <a:r>
              <a:rPr lang="en-US" dirty="0" err="1"/>
              <a:t>estimer</a:t>
            </a:r>
            <a:r>
              <a:rPr lang="en-US" dirty="0"/>
              <a:t> grosso modo le </a:t>
            </a:r>
            <a:r>
              <a:rPr lang="en-US" dirty="0" err="1"/>
              <a:t>degré</a:t>
            </a:r>
            <a:r>
              <a:rPr lang="en-US" dirty="0"/>
              <a:t> et le </a:t>
            </a:r>
            <a:r>
              <a:rPr lang="en-US" dirty="0" err="1"/>
              <a:t>sens</a:t>
            </a:r>
            <a:r>
              <a:rPr lang="en-US" dirty="0"/>
              <a:t> de la correlation (</a:t>
            </a:r>
            <a:r>
              <a:rPr lang="en-US" dirty="0" err="1"/>
              <a:t>négatif</a:t>
            </a:r>
            <a:r>
              <a:rPr lang="en-US" dirty="0"/>
              <a:t>: [-1; 0[ </a:t>
            </a:r>
            <a:r>
              <a:rPr lang="en-US" dirty="0" err="1"/>
              <a:t>ou</a:t>
            </a:r>
            <a:r>
              <a:rPr lang="en-US" dirty="0"/>
              <a:t> </a:t>
            </a:r>
            <a:r>
              <a:rPr lang="en-US" dirty="0" err="1"/>
              <a:t>positif</a:t>
            </a:r>
            <a:r>
              <a:rPr lang="en-US" dirty="0"/>
              <a:t>: ]0,1].</a:t>
            </a:r>
          </a:p>
          <a:p>
            <a:pPr lvl="1">
              <a:spcAft>
                <a:spcPts val="1800"/>
              </a:spcAft>
            </a:pPr>
            <a:r>
              <a:rPr lang="en-US" dirty="0"/>
              <a:t>La </a:t>
            </a:r>
            <a:r>
              <a:rPr lang="en-US" dirty="0" err="1"/>
              <a:t>matrice</a:t>
            </a:r>
            <a:r>
              <a:rPr lang="en-US" dirty="0"/>
              <a:t> des </a:t>
            </a:r>
            <a:r>
              <a:rPr lang="en-US" dirty="0" err="1"/>
              <a:t>corrélations</a:t>
            </a:r>
            <a:r>
              <a:rPr lang="en-US" dirty="0"/>
              <a:t> de Pearson </a:t>
            </a:r>
            <a:r>
              <a:rPr lang="en-US" dirty="0" err="1"/>
              <a:t>en</a:t>
            </a:r>
            <a:r>
              <a:rPr lang="en-US" dirty="0"/>
              <a:t> </a:t>
            </a:r>
            <a:r>
              <a:rPr lang="en-US" dirty="0" err="1"/>
              <a:t>multivarié</a:t>
            </a:r>
            <a:r>
              <a:rPr lang="en-US" dirty="0"/>
              <a:t>;</a:t>
            </a:r>
          </a:p>
          <a:p>
            <a:pPr lvl="1">
              <a:spcAft>
                <a:spcPts val="1800"/>
              </a:spcAft>
            </a:pPr>
            <a:r>
              <a:rPr lang="fr-CA" dirty="0"/>
              <a:t>Ou bien on élève le coefficient au carré, cela s’étend même aux cas multivariés.</a:t>
            </a:r>
          </a:p>
        </p:txBody>
      </p:sp>
    </p:spTree>
    <p:extLst>
      <p:ext uri="{BB962C8B-B14F-4D97-AF65-F5344CB8AC3E}">
        <p14:creationId xmlns:p14="http://schemas.microsoft.com/office/powerpoint/2010/main" val="895333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0EE25-17D7-F733-F3CC-DDFFF259472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1A67450-2BEB-88C0-D1B3-D03891CAF823}"/>
              </a:ext>
            </a:extLst>
          </p:cNvPr>
          <p:cNvSpPr>
            <a:spLocks noGrp="1"/>
          </p:cNvSpPr>
          <p:nvPr>
            <p:ph type="title"/>
          </p:nvPr>
        </p:nvSpPr>
        <p:spPr>
          <a:xfrm>
            <a:off x="609441" y="274639"/>
            <a:ext cx="10969943" cy="711081"/>
          </a:xfrm>
        </p:spPr>
        <p:txBody>
          <a:bodyPr anchor="ctr">
            <a:normAutofit/>
          </a:bodyPr>
          <a:lstStyle/>
          <a:p>
            <a:r>
              <a:rPr lang="en-US" b="1" dirty="0"/>
              <a:t>Matrice des </a:t>
            </a:r>
            <a:r>
              <a:rPr lang="en-US" b="1" dirty="0" err="1"/>
              <a:t>corrélations</a:t>
            </a:r>
            <a:r>
              <a:rPr lang="en-US" b="1" dirty="0"/>
              <a:t> </a:t>
            </a:r>
            <a:r>
              <a:rPr lang="en-US" b="1" dirty="0" err="1"/>
              <a:t>suggérant</a:t>
            </a:r>
            <a:r>
              <a:rPr lang="en-US" b="1" dirty="0"/>
              <a:t> </a:t>
            </a:r>
            <a:r>
              <a:rPr lang="en-US" b="1" dirty="0" err="1"/>
              <a:t>l’inflation</a:t>
            </a:r>
            <a:r>
              <a:rPr lang="en-US" b="1" dirty="0"/>
              <a:t> </a:t>
            </a:r>
            <a:r>
              <a:rPr lang="en-US" b="1" dirty="0" err="1"/>
              <a:t>importée</a:t>
            </a:r>
            <a:endParaRPr lang="en-US" b="1" dirty="0"/>
          </a:p>
        </p:txBody>
      </p:sp>
      <p:pic>
        <p:nvPicPr>
          <p:cNvPr id="11" name="Content Placeholder 10" descr="A close-up of a graph&#10;&#10;AI-generated content may be incorrect.">
            <a:extLst>
              <a:ext uri="{FF2B5EF4-FFF2-40B4-BE49-F238E27FC236}">
                <a16:creationId xmlns:a16="http://schemas.microsoft.com/office/drawing/2014/main" id="{1C203789-201A-8D39-6E92-636AA14CD1F3}"/>
              </a:ext>
            </a:extLst>
          </p:cNvPr>
          <p:cNvPicPr>
            <a:picLocks noGrp="1" noChangeAspect="1"/>
          </p:cNvPicPr>
          <p:nvPr>
            <p:ph idx="1"/>
          </p:nvPr>
        </p:nvPicPr>
        <p:blipFill>
          <a:blip r:embed="rId2"/>
          <a:stretch>
            <a:fillRect/>
          </a:stretch>
        </p:blipFill>
        <p:spPr>
          <a:xfrm>
            <a:off x="765820" y="986126"/>
            <a:ext cx="7545444" cy="2442874"/>
          </a:xfrm>
          <a:prstGeom prst="rect">
            <a:avLst/>
          </a:prstGeom>
        </p:spPr>
      </p:pic>
      <p:sp>
        <p:nvSpPr>
          <p:cNvPr id="12" name="Title 1">
            <a:extLst>
              <a:ext uri="{FF2B5EF4-FFF2-40B4-BE49-F238E27FC236}">
                <a16:creationId xmlns:a16="http://schemas.microsoft.com/office/drawing/2014/main" id="{B0C48A69-0E40-30AB-A935-CC661940AA3E}"/>
              </a:ext>
            </a:extLst>
          </p:cNvPr>
          <p:cNvSpPr txBox="1">
            <a:spLocks/>
          </p:cNvSpPr>
          <p:nvPr/>
        </p:nvSpPr>
        <p:spPr>
          <a:xfrm>
            <a:off x="609441" y="3861048"/>
            <a:ext cx="11317619" cy="2880320"/>
          </a:xfrm>
          <a:prstGeom prst="rect">
            <a:avLst/>
          </a:prstGeom>
        </p:spPr>
        <p:txBody>
          <a:bodyPr vert="horz" lIns="121899" tIns="60949" rIns="121899" bIns="60949" rtlCol="0" anchor="ctr">
            <a:normAutofit lnSpcReduction="10000"/>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342900" indent="-342900">
              <a:spcAft>
                <a:spcPts val="1800"/>
              </a:spcAft>
              <a:buFont typeface="Arial" panose="020B0604020202020204" pitchFamily="34" charset="0"/>
              <a:buChar char="•"/>
            </a:pPr>
            <a:r>
              <a:rPr lang="en-US" sz="2400" dirty="0">
                <a:hlinkClick r:id="rId3" action="ppaction://hlinksldjump"/>
              </a:rPr>
              <a:t>Rappel</a:t>
            </a:r>
            <a:r>
              <a:rPr lang="en-US" sz="2400" dirty="0"/>
              <a:t> de </a:t>
            </a:r>
            <a:r>
              <a:rPr lang="en-US" sz="2400" dirty="0" err="1"/>
              <a:t>l’hypothèse</a:t>
            </a:r>
            <a:r>
              <a:rPr lang="en-US" sz="2400" dirty="0"/>
              <a:t> H3 et de </a:t>
            </a:r>
            <a:r>
              <a:rPr lang="en-US" sz="2400" dirty="0" err="1"/>
              <a:t>l’objectif</a:t>
            </a:r>
            <a:r>
              <a:rPr lang="en-US" sz="2400" dirty="0"/>
              <a:t> O3;</a:t>
            </a:r>
          </a:p>
          <a:p>
            <a:pPr marL="342900" indent="-342900">
              <a:spcAft>
                <a:spcPts val="1800"/>
              </a:spcAft>
              <a:buFont typeface="Arial" panose="020B0604020202020204" pitchFamily="34" charset="0"/>
              <a:buChar char="•"/>
            </a:pPr>
            <a:r>
              <a:rPr lang="en-US" sz="2400" b="1" dirty="0" err="1"/>
              <a:t>L’hypothèse</a:t>
            </a:r>
            <a:r>
              <a:rPr lang="en-US" sz="2400" b="1" dirty="0"/>
              <a:t> H3 </a:t>
            </a:r>
            <a:r>
              <a:rPr lang="en-US" sz="2400" b="1" dirty="0" err="1"/>
              <a:t>étant</a:t>
            </a:r>
            <a:r>
              <a:rPr lang="en-US" sz="2400" b="1" dirty="0"/>
              <a:t> </a:t>
            </a:r>
            <a:r>
              <a:rPr lang="en-US" sz="2400" b="1" dirty="0" err="1"/>
              <a:t>validée</a:t>
            </a:r>
            <a:r>
              <a:rPr lang="en-US" sz="2400" b="1" dirty="0"/>
              <a:t>, </a:t>
            </a:r>
            <a:r>
              <a:rPr lang="en-US" sz="2400" b="1" dirty="0" err="1"/>
              <a:t>l’objectif</a:t>
            </a:r>
            <a:r>
              <a:rPr lang="en-US" sz="2400" b="1" dirty="0"/>
              <a:t> </a:t>
            </a:r>
            <a:r>
              <a:rPr lang="en-US" sz="2400" b="1" dirty="0" err="1"/>
              <a:t>secondaire</a:t>
            </a:r>
            <a:r>
              <a:rPr lang="en-US" sz="2400" b="1" dirty="0"/>
              <a:t> O3 est </a:t>
            </a:r>
            <a:r>
              <a:rPr lang="en-US" sz="2400" b="1" dirty="0" err="1"/>
              <a:t>aussi</a:t>
            </a:r>
            <a:r>
              <a:rPr lang="en-US" sz="2400" b="1" dirty="0"/>
              <a:t> </a:t>
            </a:r>
            <a:r>
              <a:rPr lang="en-US" sz="2400" b="1" dirty="0" err="1"/>
              <a:t>atteinte</a:t>
            </a:r>
            <a:r>
              <a:rPr lang="en-US" sz="2400" b="1" dirty="0"/>
              <a:t>.</a:t>
            </a:r>
          </a:p>
          <a:p>
            <a:pPr marL="342900" indent="-342900">
              <a:spcAft>
                <a:spcPts val="1800"/>
              </a:spcAft>
              <a:buFont typeface="Arial" panose="020B0604020202020204" pitchFamily="34" charset="0"/>
              <a:buChar char="•"/>
            </a:pPr>
            <a:r>
              <a:rPr lang="en-US" sz="2400" dirty="0" err="1"/>
              <a:t>Donc</a:t>
            </a:r>
            <a:r>
              <a:rPr lang="en-US" sz="2400" dirty="0"/>
              <a:t> la </a:t>
            </a:r>
            <a:r>
              <a:rPr lang="en-US" sz="2400" dirty="0" err="1"/>
              <a:t>présence</a:t>
            </a:r>
            <a:r>
              <a:rPr lang="en-US" sz="2400" dirty="0"/>
              <a:t> des </a:t>
            </a:r>
            <a:r>
              <a:rPr lang="en-US" sz="2400" dirty="0" err="1"/>
              <a:t>transferts</a:t>
            </a:r>
            <a:r>
              <a:rPr lang="en-US" sz="2400" dirty="0"/>
              <a:t> qui </a:t>
            </a:r>
            <a:r>
              <a:rPr lang="en-US" sz="2400" dirty="0" err="1"/>
              <a:t>supportent</a:t>
            </a:r>
            <a:r>
              <a:rPr lang="en-US" sz="2400" dirty="0"/>
              <a:t> les </a:t>
            </a:r>
            <a:r>
              <a:rPr lang="en-US" sz="2400" dirty="0" err="1"/>
              <a:t>revenus</a:t>
            </a:r>
            <a:r>
              <a:rPr lang="en-US" sz="2400" dirty="0"/>
              <a:t> </a:t>
            </a:r>
            <a:r>
              <a:rPr lang="en-US" sz="2400" dirty="0" err="1"/>
              <a:t>en</a:t>
            </a:r>
            <a:r>
              <a:rPr lang="en-US" sz="2400" dirty="0"/>
              <a:t> </a:t>
            </a:r>
            <a:r>
              <a:rPr lang="en-US" sz="2400" dirty="0" err="1"/>
              <a:t>Haïti</a:t>
            </a:r>
            <a:r>
              <a:rPr lang="en-US" sz="2400" dirty="0"/>
              <a:t> </a:t>
            </a:r>
            <a:r>
              <a:rPr lang="en-US" sz="2400" dirty="0" err="1"/>
              <a:t>ainsi</a:t>
            </a:r>
            <a:r>
              <a:rPr lang="en-US" sz="2400" dirty="0"/>
              <a:t> </a:t>
            </a:r>
            <a:r>
              <a:rPr lang="en-US" sz="2400" dirty="0" err="1"/>
              <a:t>que</a:t>
            </a:r>
            <a:r>
              <a:rPr lang="en-US" sz="2400" dirty="0"/>
              <a:t> la </a:t>
            </a:r>
            <a:r>
              <a:rPr lang="en-US" sz="2400" dirty="0" err="1"/>
              <a:t>consommation</a:t>
            </a:r>
            <a:r>
              <a:rPr lang="en-US" sz="2400" dirty="0"/>
              <a:t> des ménages </a:t>
            </a:r>
            <a:r>
              <a:rPr lang="en-US" sz="2400" dirty="0" err="1"/>
              <a:t>induit</a:t>
            </a:r>
            <a:r>
              <a:rPr lang="en-US" sz="2400" dirty="0"/>
              <a:t> </a:t>
            </a:r>
            <a:r>
              <a:rPr lang="en-US" sz="2400" dirty="0" err="1"/>
              <a:t>également</a:t>
            </a:r>
            <a:r>
              <a:rPr lang="en-US" sz="2400" dirty="0"/>
              <a:t> </a:t>
            </a:r>
            <a:r>
              <a:rPr lang="en-US" sz="2400" dirty="0" err="1"/>
              <a:t>une</a:t>
            </a:r>
            <a:r>
              <a:rPr lang="en-US" sz="2400" dirty="0"/>
              <a:t> </a:t>
            </a:r>
            <a:r>
              <a:rPr lang="en-US" sz="2400" dirty="0" err="1"/>
              <a:t>forme</a:t>
            </a:r>
            <a:r>
              <a:rPr lang="en-US" sz="2400" dirty="0"/>
              <a:t> </a:t>
            </a:r>
            <a:r>
              <a:rPr lang="en-US" sz="2400" dirty="0" err="1"/>
              <a:t>d’inflation</a:t>
            </a:r>
            <a:r>
              <a:rPr lang="en-US" sz="2400" dirty="0"/>
              <a:t> </a:t>
            </a:r>
            <a:r>
              <a:rPr lang="en-US" sz="2400" dirty="0" err="1"/>
              <a:t>importée</a:t>
            </a:r>
            <a:r>
              <a:rPr lang="en-US" sz="2400" dirty="0"/>
              <a:t> dans </a:t>
            </a:r>
            <a:r>
              <a:rPr lang="en-US" sz="2400" dirty="0" err="1"/>
              <a:t>laquelle</a:t>
            </a:r>
            <a:r>
              <a:rPr lang="en-US" sz="2400" dirty="0"/>
              <a:t> le </a:t>
            </a:r>
            <a:r>
              <a:rPr lang="en-US" sz="2400" dirty="0" err="1"/>
              <a:t>niveau</a:t>
            </a:r>
            <a:r>
              <a:rPr lang="en-US" sz="2400" dirty="0"/>
              <a:t> </a:t>
            </a:r>
            <a:r>
              <a:rPr lang="en-US" sz="2400" dirty="0" err="1"/>
              <a:t>général</a:t>
            </a:r>
            <a:r>
              <a:rPr lang="en-US" sz="2400" dirty="0"/>
              <a:t> des prix </a:t>
            </a:r>
            <a:r>
              <a:rPr lang="en-US" sz="2400" dirty="0" err="1"/>
              <a:t>marche</a:t>
            </a:r>
            <a:r>
              <a:rPr lang="en-US" sz="2400" dirty="0"/>
              <a:t> de pair avec </a:t>
            </a:r>
            <a:r>
              <a:rPr lang="en-US" sz="2400" dirty="0" err="1"/>
              <a:t>une</a:t>
            </a:r>
            <a:r>
              <a:rPr lang="en-US" sz="2400" dirty="0"/>
              <a:t> forte inflation </a:t>
            </a:r>
            <a:r>
              <a:rPr lang="en-US" sz="2400" dirty="0" err="1"/>
              <a:t>ainsi</a:t>
            </a:r>
            <a:r>
              <a:rPr lang="en-US" sz="2400" dirty="0"/>
              <a:t> </a:t>
            </a:r>
            <a:r>
              <a:rPr lang="en-US" sz="2400" dirty="0" err="1"/>
              <a:t>qu’un</a:t>
            </a:r>
            <a:r>
              <a:rPr lang="en-US" sz="2400" dirty="0"/>
              <a:t> haut </a:t>
            </a:r>
            <a:r>
              <a:rPr lang="en-US" sz="2400" dirty="0" err="1"/>
              <a:t>taux</a:t>
            </a:r>
            <a:r>
              <a:rPr lang="en-US" sz="2400" dirty="0"/>
              <a:t> de change.</a:t>
            </a:r>
          </a:p>
          <a:p>
            <a:pPr marL="342900" indent="-342900">
              <a:spcAft>
                <a:spcPts val="1800"/>
              </a:spcAft>
              <a:buFont typeface="Arial" panose="020B0604020202020204" pitchFamily="34" charset="0"/>
              <a:buChar char="•"/>
            </a:pPr>
            <a:endParaRPr lang="en-US" sz="2400" b="1" dirty="0">
              <a:solidFill>
                <a:schemeClr val="accent4"/>
              </a:solidFill>
            </a:endParaRPr>
          </a:p>
        </p:txBody>
      </p:sp>
    </p:spTree>
    <p:extLst>
      <p:ext uri="{BB962C8B-B14F-4D97-AF65-F5344CB8AC3E}">
        <p14:creationId xmlns:p14="http://schemas.microsoft.com/office/powerpoint/2010/main" val="17321384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CA443-193C-80EA-B618-6822895CA23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AD248BB-F3E5-1B32-0981-47652BDFA13B}"/>
              </a:ext>
            </a:extLst>
          </p:cNvPr>
          <p:cNvSpPr>
            <a:spLocks noGrp="1"/>
          </p:cNvSpPr>
          <p:nvPr>
            <p:ph type="title"/>
          </p:nvPr>
        </p:nvSpPr>
        <p:spPr/>
        <p:txBody>
          <a:bodyPr/>
          <a:lstStyle/>
          <a:p>
            <a:r>
              <a:rPr lang="en-US" b="1" dirty="0"/>
              <a:t>DÉCOMPOSITION DE VARIANCE (1)</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AFB8242-26EB-B383-0A14-37C14D2AF517}"/>
                  </a:ext>
                </a:extLst>
              </p:cNvPr>
              <p:cNvSpPr>
                <a:spLocks noGrp="1"/>
              </p:cNvSpPr>
              <p:nvPr>
                <p:ph idx="1"/>
              </p:nvPr>
            </p:nvSpPr>
            <p:spPr>
              <a:xfrm>
                <a:off x="609441" y="1124744"/>
                <a:ext cx="10969943" cy="5458617"/>
              </a:xfrm>
            </p:spPr>
            <p:txBody>
              <a:bodyPr>
                <a:normAutofit fontScale="77500" lnSpcReduction="20000"/>
              </a:bodyPr>
              <a:lstStyle/>
              <a:p>
                <a:r>
                  <a:rPr lang="fr-CA" b="1" dirty="0"/>
                  <a:t>Définition: </a:t>
                </a:r>
                <a:r>
                  <a:rPr lang="fr-CA" dirty="0"/>
                  <a:t>outil analytique de la modélisation VAR qui permet d’évaluer le pourcentage de variabilité de la </a:t>
                </a:r>
                <a:r>
                  <a:rPr lang="fr-CA" i="1" dirty="0" err="1"/>
                  <a:t>ième</a:t>
                </a:r>
                <a:r>
                  <a:rPr lang="fr-CA" i="1" dirty="0"/>
                  <a:t> </a:t>
                </a:r>
                <a:r>
                  <a:rPr lang="fr-CA" dirty="0"/>
                  <a:t>variable au temps </a:t>
                </a:r>
                <a14:m>
                  <m:oMath xmlns:m="http://schemas.openxmlformats.org/officeDocument/2006/math">
                    <m:r>
                      <a:rPr lang="en-US" b="0" i="1" smtClean="0">
                        <a:latin typeface="Cambria Math" panose="02040503050406030204" pitchFamily="18" charset="0"/>
                      </a:rPr>
                      <m:t>𝑡</m:t>
                    </m:r>
                  </m:oMath>
                </a14:m>
                <a:r>
                  <a:rPr lang="fr-CA" dirty="0"/>
                  <a:t> à l’horizon </a:t>
                </a:r>
                <a14:m>
                  <m:oMath xmlns:m="http://schemas.openxmlformats.org/officeDocument/2006/math">
                    <m:r>
                      <a:rPr lang="fr-CA" i="1" dirty="0" smtClean="0">
                        <a:latin typeface="Cambria Math" panose="02040503050406030204" pitchFamily="18" charset="0"/>
                      </a:rPr>
                      <m:t>𝑠</m:t>
                    </m:r>
                  </m:oMath>
                </a14:m>
                <a:r>
                  <a:rPr lang="fr-CA" i="1" dirty="0"/>
                  <a:t> </a:t>
                </a:r>
              </a:p>
              <a:p>
                <a:pPr marL="466725" indent="0">
                  <a:spcAft>
                    <a:spcPts val="1800"/>
                  </a:spcAft>
                  <a:buNone/>
                </a:pPr>
                <a:r>
                  <a:rPr lang="fr-CA" dirty="0"/>
                  <a:t>(</a:t>
                </a:r>
                <a14:m>
                  <m:oMath xmlns:m="http://schemas.openxmlformats.org/officeDocument/2006/math">
                    <m:r>
                      <a:rPr lang="fr-CA" i="1" dirty="0" smtClean="0">
                        <a:latin typeface="Cambria Math" panose="02040503050406030204" pitchFamily="18" charset="0"/>
                      </a:rPr>
                      <m:t>𝑦</m:t>
                    </m:r>
                    <m:r>
                      <a:rPr lang="fr-CA" i="1" baseline="-25000" dirty="0" err="1" smtClean="0">
                        <a:latin typeface="Cambria Math" panose="02040503050406030204" pitchFamily="18" charset="0"/>
                      </a:rPr>
                      <m:t>𝑖</m:t>
                    </m:r>
                    <m:r>
                      <a:rPr lang="fr-CA" i="1" baseline="-25000" dirty="0" err="1">
                        <a:latin typeface="Cambria Math" panose="02040503050406030204" pitchFamily="18" charset="0"/>
                      </a:rPr>
                      <m:t>,</m:t>
                    </m:r>
                    <m:r>
                      <a:rPr lang="fr-CA" i="1" baseline="-25000" dirty="0" err="1">
                        <a:latin typeface="Cambria Math" panose="02040503050406030204" pitchFamily="18" charset="0"/>
                      </a:rPr>
                      <m:t>𝑡</m:t>
                    </m:r>
                    <m:r>
                      <a:rPr lang="en-US" b="0" i="1" baseline="-25000" dirty="0" smtClean="0">
                        <a:latin typeface="Cambria Math" panose="02040503050406030204" pitchFamily="18" charset="0"/>
                      </a:rPr>
                      <m:t>+</m:t>
                    </m:r>
                    <m:r>
                      <a:rPr lang="fr-CA" i="1" baseline="-25000" dirty="0" err="1">
                        <a:latin typeface="Cambria Math" panose="02040503050406030204" pitchFamily="18" charset="0"/>
                      </a:rPr>
                      <m:t>𝑠</m:t>
                    </m:r>
                    <m:r>
                      <a:rPr lang="fr-CA" i="1" baseline="-25000" dirty="0">
                        <a:latin typeface="Cambria Math" panose="02040503050406030204" pitchFamily="18" charset="0"/>
                      </a:rPr>
                      <m:t> </m:t>
                    </m:r>
                  </m:oMath>
                </a14:m>
                <a:r>
                  <a:rPr lang="fr-CA" dirty="0"/>
                  <a:t>) due à la modification de l’innovation </a:t>
                </a:r>
                <a14:m>
                  <m:oMath xmlns:m="http://schemas.openxmlformats.org/officeDocument/2006/math">
                    <m:r>
                      <a:rPr lang="fr-CA" i="1" dirty="0" smtClean="0">
                        <a:latin typeface="Cambria Math" panose="02040503050406030204" pitchFamily="18" charset="0"/>
                      </a:rPr>
                      <m:t>𝜀</m:t>
                    </m:r>
                    <m:r>
                      <a:rPr lang="fr-CA" i="1" baseline="-25000" dirty="0" err="1">
                        <a:latin typeface="Cambria Math" panose="02040503050406030204" pitchFamily="18" charset="0"/>
                      </a:rPr>
                      <m:t>𝑗𝑡</m:t>
                    </m:r>
                    <m:r>
                      <a:rPr lang="fr-CA" i="1" baseline="-25000" dirty="0">
                        <a:latin typeface="Cambria Math" panose="02040503050406030204" pitchFamily="18" charset="0"/>
                      </a:rPr>
                      <m:t> </m:t>
                    </m:r>
                  </m:oMath>
                </a14:m>
                <a:r>
                  <a:rPr lang="fr-CA" dirty="0"/>
                  <a:t>associée à </a:t>
                </a:r>
                <a14:m>
                  <m:oMath xmlns:m="http://schemas.openxmlformats.org/officeDocument/2006/math">
                    <m:r>
                      <a:rPr lang="fr-CA" i="1" dirty="0" smtClean="0">
                        <a:latin typeface="Cambria Math" panose="02040503050406030204" pitchFamily="18" charset="0"/>
                      </a:rPr>
                      <m:t>𝑦</m:t>
                    </m:r>
                    <m:r>
                      <a:rPr lang="fr-CA" i="1" baseline="-25000" dirty="0" err="1">
                        <a:latin typeface="Cambria Math" panose="02040503050406030204" pitchFamily="18" charset="0"/>
                      </a:rPr>
                      <m:t>𝑗𝑡</m:t>
                    </m:r>
                  </m:oMath>
                </a14:m>
                <a:r>
                  <a:rPr lang="fr-CA" i="1" baseline="-25000" dirty="0"/>
                  <a:t> </a:t>
                </a:r>
                <a:r>
                  <a:rPr lang="fr-CA" dirty="0"/>
                  <a:t>en supposant que </a:t>
                </a:r>
                <a14:m>
                  <m:oMath xmlns:m="http://schemas.openxmlformats.org/officeDocument/2006/math">
                    <m:r>
                      <a:rPr lang="fr-CA" i="1" dirty="0" smtClean="0">
                        <a:latin typeface="Cambria Math" panose="02040503050406030204" pitchFamily="18" charset="0"/>
                      </a:rPr>
                      <m:t>𝐸</m:t>
                    </m:r>
                    <m:r>
                      <a:rPr lang="fr-CA" i="1" dirty="0" smtClean="0">
                        <a:latin typeface="Cambria Math" panose="02040503050406030204" pitchFamily="18" charset="0"/>
                      </a:rPr>
                      <m:t>(</m:t>
                    </m:r>
                    <m:r>
                      <a:rPr lang="fr-CA" i="1" dirty="0" err="1">
                        <a:latin typeface="Cambria Math" panose="02040503050406030204" pitchFamily="18" charset="0"/>
                      </a:rPr>
                      <m:t>𝜀</m:t>
                    </m:r>
                    <m:r>
                      <a:rPr lang="fr-CA" i="1" baseline="-25000" dirty="0" err="1">
                        <a:latin typeface="Cambria Math" panose="02040503050406030204" pitchFamily="18" charset="0"/>
                      </a:rPr>
                      <m:t>𝑖𝑡</m:t>
                    </m:r>
                    <m:r>
                      <a:rPr lang="fr-CA" i="1" dirty="0" err="1">
                        <a:latin typeface="Cambria Math" panose="02040503050406030204" pitchFamily="18" charset="0"/>
                      </a:rPr>
                      <m:t>𝜀</m:t>
                    </m:r>
                    <m:r>
                      <a:rPr lang="fr-CA" i="1" baseline="-25000" dirty="0" err="1">
                        <a:latin typeface="Cambria Math" panose="02040503050406030204" pitchFamily="18" charset="0"/>
                      </a:rPr>
                      <m:t>𝑗𝑡</m:t>
                    </m:r>
                    <m:r>
                      <a:rPr lang="fr-CA" i="1" dirty="0">
                        <a:latin typeface="Cambria Math" panose="02040503050406030204" pitchFamily="18" charset="0"/>
                      </a:rPr>
                      <m:t>) = 0</m:t>
                    </m:r>
                  </m:oMath>
                </a14:m>
                <a:r>
                  <a:rPr lang="fr-CA" i="1" dirty="0"/>
                  <a:t>, </a:t>
                </a:r>
                <a14:m>
                  <m:oMath xmlns:m="http://schemas.openxmlformats.org/officeDocument/2006/math">
                    <m:r>
                      <a:rPr lang="fr-CA" i="1">
                        <a:latin typeface="Cambria Math" panose="02040503050406030204" pitchFamily="18" charset="0"/>
                      </a:rPr>
                      <m:t>∀</m:t>
                    </m:r>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i="1" dirty="0" smtClean="0">
                        <a:latin typeface="Cambria Math" panose="02040503050406030204" pitchFamily="18" charset="0"/>
                      </a:rPr>
                      <m:t> </m:t>
                    </m:r>
                  </m:oMath>
                </a14:m>
                <a:r>
                  <a:rPr lang="fr-CA" dirty="0"/>
                  <a:t>(absence de corrélations contemporaines) et </a:t>
                </a:r>
                <a14:m>
                  <m:oMath xmlns:m="http://schemas.openxmlformats.org/officeDocument/2006/math">
                    <m:r>
                      <a:rPr lang="fr-CA" i="1" dirty="0" smtClean="0">
                        <a:latin typeface="Cambria Math" panose="02040503050406030204" pitchFamily="18" charset="0"/>
                      </a:rPr>
                      <m:t>𝑉</m:t>
                    </m:r>
                    <m:r>
                      <a:rPr lang="fr-CA" i="1" dirty="0" smtClean="0">
                        <a:latin typeface="Cambria Math" panose="02040503050406030204" pitchFamily="18" charset="0"/>
                      </a:rPr>
                      <m:t>(</m:t>
                    </m:r>
                    <m:r>
                      <a:rPr lang="fr-CA" i="1" dirty="0" err="1">
                        <a:latin typeface="Cambria Math" panose="02040503050406030204" pitchFamily="18" charset="0"/>
                      </a:rPr>
                      <m:t>𝜀</m:t>
                    </m:r>
                    <m:r>
                      <a:rPr lang="fr-CA" i="1" baseline="-25000" dirty="0" err="1">
                        <a:latin typeface="Cambria Math" panose="02040503050406030204" pitchFamily="18" charset="0"/>
                      </a:rPr>
                      <m:t>𝑖𝑡</m:t>
                    </m:r>
                    <m:r>
                      <a:rPr lang="fr-CA" i="1" dirty="0">
                        <a:latin typeface="Cambria Math" panose="02040503050406030204" pitchFamily="18" charset="0"/>
                      </a:rPr>
                      <m:t>) = 1, ∀</m:t>
                    </m:r>
                    <m:r>
                      <a:rPr lang="fr-CA" i="1" dirty="0">
                        <a:latin typeface="Cambria Math" panose="02040503050406030204" pitchFamily="18" charset="0"/>
                      </a:rPr>
                      <m:t>𝑖</m:t>
                    </m:r>
                  </m:oMath>
                </a14:m>
                <a:r>
                  <a:rPr lang="fr-CA" dirty="0"/>
                  <a:t>. </a:t>
                </a:r>
                <a:endParaRPr lang="fr-FR" dirty="0"/>
              </a:p>
              <a:p>
                <a:pPr>
                  <a:spcAft>
                    <a:spcPts val="1800"/>
                  </a:spcAft>
                </a:pPr>
                <a:r>
                  <a:rPr lang="fr-CA" b="1" dirty="0"/>
                  <a:t>En pratique: </a:t>
                </a:r>
              </a:p>
              <a:p>
                <a:pPr lvl="1">
                  <a:spcAft>
                    <a:spcPts val="1800"/>
                  </a:spcAft>
                </a:pPr>
                <a:r>
                  <a:rPr lang="fr-CA" dirty="0"/>
                  <a:t>Ce pourcentage de variabilité</a:t>
                </a:r>
                <a:r>
                  <a:rPr lang="fr-CA" i="1" dirty="0"/>
                  <a:t> </a:t>
                </a:r>
                <a:r>
                  <a:rPr lang="fr-CA" dirty="0"/>
                  <a:t>de la </a:t>
                </a:r>
                <a:r>
                  <a:rPr lang="fr-CA" i="1" dirty="0" err="1"/>
                  <a:t>ième</a:t>
                </a:r>
                <a:r>
                  <a:rPr lang="fr-CA" i="1" dirty="0"/>
                  <a:t> </a:t>
                </a:r>
                <a:r>
                  <a:rPr lang="fr-CA" dirty="0"/>
                  <a:t>variable au temps </a:t>
                </a:r>
                <a:r>
                  <a:rPr lang="fr-CA" i="1" dirty="0"/>
                  <a:t>t </a:t>
                </a:r>
                <a:r>
                  <a:rPr lang="fr-CA" dirty="0"/>
                  <a:t>+</a:t>
                </a:r>
                <a:r>
                  <a:rPr lang="fr-CA" i="1" dirty="0"/>
                  <a:t>s</a:t>
                </a:r>
                <a:r>
                  <a:rPr lang="fr-CA" dirty="0"/>
                  <a:t>, </a:t>
                </a:r>
                <a14:m>
                  <m:oMath xmlns:m="http://schemas.openxmlformats.org/officeDocument/2006/math">
                    <m:r>
                      <a:rPr lang="fr-CA" i="1" dirty="0" smtClean="0">
                        <a:latin typeface="Cambria Math" panose="02040503050406030204" pitchFamily="18" charset="0"/>
                      </a:rPr>
                      <m:t>𝑦</m:t>
                    </m:r>
                    <m:r>
                      <a:rPr lang="fr-CA" i="1" baseline="-25000" dirty="0" err="1">
                        <a:latin typeface="Cambria Math" panose="02040503050406030204" pitchFamily="18" charset="0"/>
                      </a:rPr>
                      <m:t>𝑖</m:t>
                    </m:r>
                    <m:r>
                      <a:rPr lang="fr-CA" i="1" baseline="-25000" dirty="0" err="1">
                        <a:latin typeface="Cambria Math" panose="02040503050406030204" pitchFamily="18" charset="0"/>
                      </a:rPr>
                      <m:t>,</m:t>
                    </m:r>
                    <m:r>
                      <a:rPr lang="fr-CA" i="1" baseline="-25000" dirty="0" err="1">
                        <a:latin typeface="Cambria Math" panose="02040503050406030204" pitchFamily="18" charset="0"/>
                      </a:rPr>
                      <m:t>𝑡</m:t>
                    </m:r>
                    <m:r>
                      <a:rPr lang="fr-CA" i="1" baseline="-25000" dirty="0" err="1">
                        <a:latin typeface="Cambria Math" panose="02040503050406030204" pitchFamily="18" charset="0"/>
                      </a:rPr>
                      <m:t>+</m:t>
                    </m:r>
                    <m:r>
                      <a:rPr lang="fr-CA" i="1" baseline="-25000" dirty="0" err="1">
                        <a:latin typeface="Cambria Math" panose="02040503050406030204" pitchFamily="18" charset="0"/>
                      </a:rPr>
                      <m:t>𝑠</m:t>
                    </m:r>
                    <m:r>
                      <a:rPr lang="fr-CA" i="1" baseline="-25000" dirty="0">
                        <a:latin typeface="Cambria Math" panose="02040503050406030204" pitchFamily="18" charset="0"/>
                      </a:rPr>
                      <m:t> </m:t>
                    </m:r>
                  </m:oMath>
                </a14:m>
                <a:r>
                  <a:rPr lang="fr-CA" dirty="0"/>
                  <a:t>se mesure à travers la matrice variance covariance de l’erreur de prévision à l’horizon s, Ω</a:t>
                </a:r>
                <a:r>
                  <a:rPr lang="fr-CA" i="1" baseline="-25000" dirty="0"/>
                  <a:t>e</a:t>
                </a:r>
                <a:r>
                  <a:rPr lang="fr-CA" dirty="0"/>
                  <a:t>(</a:t>
                </a:r>
                <a:r>
                  <a:rPr lang="fr-CA" i="1" dirty="0"/>
                  <a:t>s</a:t>
                </a:r>
                <a:r>
                  <a:rPr lang="fr-CA" dirty="0"/>
                  <a:t>);</a:t>
                </a:r>
              </a:p>
              <a:p>
                <a:pPr lvl="1">
                  <a:spcAft>
                    <a:spcPts val="1800"/>
                  </a:spcAft>
                </a:pPr>
                <a:r>
                  <a:rPr lang="fr-CA" dirty="0"/>
                  <a:t>L’effet des coefficients du VAR s’estompent dans le temps, c’est-à-dire qu’après une perturbation causée par une erreur, on a à long terme: </a:t>
                </a:r>
                <a14:m>
                  <m:oMath xmlns:m="http://schemas.openxmlformats.org/officeDocument/2006/math">
                    <m:sSub>
                      <m:sSubPr>
                        <m:ctrlPr>
                          <a:rPr lang="fr-FR" b="1" i="1">
                            <a:latin typeface="Cambria Math" panose="02040503050406030204" pitchFamily="18" charset="0"/>
                          </a:rPr>
                        </m:ctrlPr>
                      </m:sSubPr>
                      <m:e>
                        <m:r>
                          <a:rPr lang="fr-CA" b="1" i="1">
                            <a:latin typeface="Cambria Math" panose="02040503050406030204" pitchFamily="18" charset="0"/>
                          </a:rPr>
                          <m:t>Ω</m:t>
                        </m:r>
                      </m:e>
                      <m:sub>
                        <m:r>
                          <a:rPr lang="fr-CA" b="1" i="1">
                            <a:latin typeface="Cambria Math" panose="02040503050406030204" pitchFamily="18" charset="0"/>
                          </a:rPr>
                          <m:t>𝜺</m:t>
                        </m:r>
                      </m:sub>
                    </m:sSub>
                    <m:d>
                      <m:dPr>
                        <m:ctrlPr>
                          <a:rPr lang="fr-FR" b="1" i="1">
                            <a:latin typeface="Cambria Math" panose="02040503050406030204" pitchFamily="18" charset="0"/>
                          </a:rPr>
                        </m:ctrlPr>
                      </m:dPr>
                      <m:e>
                        <m:r>
                          <a:rPr lang="fr-CA" b="1" i="1">
                            <a:latin typeface="Cambria Math" panose="02040503050406030204" pitchFamily="18" charset="0"/>
                          </a:rPr>
                          <m:t>𝒔</m:t>
                        </m:r>
                      </m:e>
                    </m:d>
                    <m:r>
                      <a:rPr lang="fr-CA" b="1" i="1">
                        <a:latin typeface="Cambria Math" panose="02040503050406030204" pitchFamily="18" charset="0"/>
                      </a:rPr>
                      <m:t>→ </m:t>
                    </m:r>
                    <m:sSub>
                      <m:sSubPr>
                        <m:ctrlPr>
                          <a:rPr lang="fr-FR" b="1" i="1">
                            <a:latin typeface="Cambria Math" panose="02040503050406030204" pitchFamily="18" charset="0"/>
                          </a:rPr>
                        </m:ctrlPr>
                      </m:sSubPr>
                      <m:e>
                        <m:r>
                          <a:rPr lang="fr-CA" b="1" i="1">
                            <a:latin typeface="Cambria Math" panose="02040503050406030204" pitchFamily="18" charset="0"/>
                          </a:rPr>
                          <m:t>𝜞</m:t>
                        </m:r>
                      </m:e>
                      <m:sub>
                        <m:r>
                          <a:rPr lang="fr-CA" b="1" i="1">
                            <a:latin typeface="Cambria Math" panose="02040503050406030204" pitchFamily="18" charset="0"/>
                          </a:rPr>
                          <m:t>𝟎</m:t>
                        </m:r>
                      </m:sub>
                    </m:sSub>
                  </m:oMath>
                </a14:m>
                <a:r>
                  <a:rPr lang="fr-CA" b="1" dirty="0"/>
                  <a:t> </a:t>
                </a:r>
                <a:r>
                  <a:rPr lang="fr-CA" dirty="0"/>
                  <a:t>quand </a:t>
                </a:r>
                <a:r>
                  <a:rPr lang="fr-CA" b="1" i="1" dirty="0"/>
                  <a:t>s </a:t>
                </a:r>
                <a:r>
                  <a:rPr lang="fr-CA" b="1" dirty="0"/>
                  <a:t>→ +∞</a:t>
                </a:r>
              </a:p>
            </p:txBody>
          </p:sp>
        </mc:Choice>
        <mc:Fallback xmlns="">
          <p:sp>
            <p:nvSpPr>
              <p:cNvPr id="2" name="Content Placeholder 1">
                <a:extLst>
                  <a:ext uri="{FF2B5EF4-FFF2-40B4-BE49-F238E27FC236}">
                    <a16:creationId xmlns:a16="http://schemas.microsoft.com/office/drawing/2014/main" id="{5AFB8242-26EB-B383-0A14-37C14D2AF517}"/>
                  </a:ext>
                </a:extLst>
              </p:cNvPr>
              <p:cNvSpPr>
                <a:spLocks noGrp="1" noRot="1" noChangeAspect="1" noMove="1" noResize="1" noEditPoints="1" noAdjustHandles="1" noChangeArrowheads="1" noChangeShapeType="1" noTextEdit="1"/>
              </p:cNvSpPr>
              <p:nvPr>
                <p:ph idx="1"/>
              </p:nvPr>
            </p:nvSpPr>
            <p:spPr>
              <a:xfrm>
                <a:off x="609441" y="1124744"/>
                <a:ext cx="10969943" cy="5458617"/>
              </a:xfrm>
              <a:blipFill>
                <a:blip r:embed="rId2"/>
                <a:stretch>
                  <a:fillRect l="-722" t="-2235" r="-778" b="-559"/>
                </a:stretch>
              </a:blipFill>
            </p:spPr>
            <p:txBody>
              <a:bodyPr/>
              <a:lstStyle/>
              <a:p>
                <a:r>
                  <a:rPr lang="fr-FR">
                    <a:noFill/>
                  </a:rPr>
                  <a:t> </a:t>
                </a:r>
              </a:p>
            </p:txBody>
          </p:sp>
        </mc:Fallback>
      </mc:AlternateContent>
    </p:spTree>
    <p:extLst>
      <p:ext uri="{BB962C8B-B14F-4D97-AF65-F5344CB8AC3E}">
        <p14:creationId xmlns:p14="http://schemas.microsoft.com/office/powerpoint/2010/main" val="10832845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EAAE2-615D-0F98-207E-B93308346AE2}"/>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E1E3528-DAA3-DE65-4CE1-223C3219A3C5}"/>
              </a:ext>
            </a:extLst>
          </p:cNvPr>
          <p:cNvSpPr>
            <a:spLocks noGrp="1"/>
          </p:cNvSpPr>
          <p:nvPr>
            <p:ph type="title"/>
          </p:nvPr>
        </p:nvSpPr>
        <p:spPr/>
        <p:txBody>
          <a:bodyPr>
            <a:normAutofit fontScale="90000"/>
          </a:bodyPr>
          <a:lstStyle/>
          <a:p>
            <a:r>
              <a:rPr lang="en-US" b="1" dirty="0"/>
              <a:t>DÉCOMPOSITION DE VARIANCE (2) – Ordre </a:t>
            </a:r>
            <a:r>
              <a:rPr lang="en-US" b="1" dirty="0" err="1"/>
              <a:t>ou</a:t>
            </a:r>
            <a:r>
              <a:rPr lang="en-US" b="1" dirty="0"/>
              <a:t> </a:t>
            </a:r>
            <a:r>
              <a:rPr lang="en-US" b="1" dirty="0" err="1"/>
              <a:t>normalisation</a:t>
            </a:r>
            <a:endParaRPr lang="en-US" b="1" dirty="0"/>
          </a:p>
        </p:txBody>
      </p:sp>
      <p:sp>
        <p:nvSpPr>
          <p:cNvPr id="2" name="Content Placeholder 1">
            <a:extLst>
              <a:ext uri="{FF2B5EF4-FFF2-40B4-BE49-F238E27FC236}">
                <a16:creationId xmlns:a16="http://schemas.microsoft.com/office/drawing/2014/main" id="{27FE355E-3BE8-42A6-BB5A-1AED59C20949}"/>
              </a:ext>
            </a:extLst>
          </p:cNvPr>
          <p:cNvSpPr>
            <a:spLocks noGrp="1"/>
          </p:cNvSpPr>
          <p:nvPr>
            <p:ph idx="1"/>
          </p:nvPr>
        </p:nvSpPr>
        <p:spPr>
          <a:xfrm>
            <a:off x="609441" y="1124744"/>
            <a:ext cx="10969943" cy="5458617"/>
          </a:xfrm>
        </p:spPr>
        <p:txBody>
          <a:bodyPr>
            <a:normAutofit fontScale="70000" lnSpcReduction="20000"/>
          </a:bodyPr>
          <a:lstStyle/>
          <a:p>
            <a:r>
              <a:rPr lang="fr-CA" b="1" dirty="0"/>
              <a:t>Définition: </a:t>
            </a:r>
            <a:r>
              <a:rPr lang="en-US" dirty="0" err="1"/>
              <a:t>L’ordre</a:t>
            </a:r>
            <a:r>
              <a:rPr lang="en-US" dirty="0"/>
              <a:t> de </a:t>
            </a:r>
            <a:r>
              <a:rPr lang="en-US" dirty="0" err="1"/>
              <a:t>décomposition</a:t>
            </a:r>
            <a:r>
              <a:rPr lang="en-US" dirty="0"/>
              <a:t> se </a:t>
            </a:r>
            <a:r>
              <a:rPr lang="en-US" dirty="0" err="1"/>
              <a:t>détermine</a:t>
            </a:r>
            <a:r>
              <a:rPr lang="en-US" dirty="0"/>
              <a:t> à </a:t>
            </a:r>
            <a:r>
              <a:rPr lang="en-US" dirty="0" err="1"/>
              <a:t>partir</a:t>
            </a:r>
            <a:r>
              <a:rPr lang="en-US" dirty="0"/>
              <a:t> du </a:t>
            </a:r>
            <a:r>
              <a:rPr lang="en-US" dirty="0" err="1"/>
              <a:t>degré</a:t>
            </a:r>
            <a:r>
              <a:rPr lang="en-US" dirty="0"/>
              <a:t> </a:t>
            </a:r>
            <a:r>
              <a:rPr lang="en-US" dirty="0" err="1"/>
              <a:t>d’exogénéité</a:t>
            </a:r>
            <a:r>
              <a:rPr lang="en-US" dirty="0"/>
              <a:t> des variables </a:t>
            </a:r>
            <a:r>
              <a:rPr lang="en-US" dirty="0" err="1"/>
              <a:t>donnés</a:t>
            </a:r>
            <a:r>
              <a:rPr lang="en-US" dirty="0"/>
              <a:t> par le </a:t>
            </a:r>
            <a:r>
              <a:rPr lang="en-US" dirty="0" err="1"/>
              <a:t>bilan</a:t>
            </a:r>
            <a:r>
              <a:rPr lang="en-US" dirty="0"/>
              <a:t> des tests de </a:t>
            </a:r>
            <a:r>
              <a:rPr lang="en-US" dirty="0" err="1"/>
              <a:t>causalité</a:t>
            </a:r>
            <a:r>
              <a:rPr lang="en-US" dirty="0"/>
              <a:t> de Granger</a:t>
            </a:r>
          </a:p>
          <a:p>
            <a:endParaRPr lang="fr-FR" dirty="0"/>
          </a:p>
          <a:p>
            <a:pPr>
              <a:spcAft>
                <a:spcPts val="1800"/>
              </a:spcAft>
            </a:pPr>
            <a:r>
              <a:rPr lang="fr-CA" b="1" dirty="0"/>
              <a:t>Sur la base de ces tests et des valeurs de probabilité critique, on a l’ordre suivant:</a:t>
            </a:r>
          </a:p>
          <a:p>
            <a:pPr marL="1123844" lvl="1" indent="-514350">
              <a:spcAft>
                <a:spcPts val="1800"/>
              </a:spcAft>
              <a:buFont typeface="+mj-lt"/>
              <a:buAutoNum type="arabicPeriod"/>
            </a:pPr>
            <a:r>
              <a:rPr lang="fr-CA" dirty="0"/>
              <a:t>INT_REG_DEB</a:t>
            </a:r>
          </a:p>
          <a:p>
            <a:pPr marL="1123844" lvl="1" indent="-514350">
              <a:spcAft>
                <a:spcPts val="1800"/>
              </a:spcAft>
              <a:buFont typeface="+mj-lt"/>
              <a:buAutoNum type="arabicPeriod"/>
            </a:pPr>
            <a:r>
              <a:rPr lang="en-US" dirty="0"/>
              <a:t>INT_REG_EMB</a:t>
            </a:r>
          </a:p>
          <a:p>
            <a:pPr marL="1123844" lvl="1" indent="-514350">
              <a:spcAft>
                <a:spcPts val="1800"/>
              </a:spcAft>
              <a:buFont typeface="+mj-lt"/>
              <a:buAutoNum type="arabicPeriod"/>
            </a:pPr>
            <a:r>
              <a:rPr lang="en-US" dirty="0"/>
              <a:t>US_EXP_HT</a:t>
            </a:r>
          </a:p>
          <a:p>
            <a:pPr marL="1123844" lvl="1" indent="-514350">
              <a:spcAft>
                <a:spcPts val="1800"/>
              </a:spcAft>
              <a:buFont typeface="+mj-lt"/>
              <a:buAutoNum type="arabicPeriod"/>
            </a:pPr>
            <a:r>
              <a:rPr lang="en-US" dirty="0"/>
              <a:t>REC_REM</a:t>
            </a:r>
          </a:p>
          <a:p>
            <a:pPr marL="1123844" lvl="1" indent="-514350">
              <a:spcAft>
                <a:spcPts val="1800"/>
              </a:spcAft>
              <a:buFont typeface="+mj-lt"/>
              <a:buAutoNum type="arabicPeriod"/>
            </a:pPr>
            <a:r>
              <a:rPr lang="en-US" dirty="0"/>
              <a:t>US_IMP_HT</a:t>
            </a:r>
          </a:p>
          <a:p>
            <a:pPr lvl="1">
              <a:spcAft>
                <a:spcPts val="1800"/>
              </a:spcAft>
            </a:pPr>
            <a:endParaRPr lang="fr-CA" b="1" dirty="0"/>
          </a:p>
        </p:txBody>
      </p:sp>
    </p:spTree>
    <p:extLst>
      <p:ext uri="{BB962C8B-B14F-4D97-AF65-F5344CB8AC3E}">
        <p14:creationId xmlns:p14="http://schemas.microsoft.com/office/powerpoint/2010/main" val="4242225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D72B7-8CF9-BF9B-15E4-06AC677C3D5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E09F16FF-B5BC-EE17-F3D8-11C5AE7F9091}"/>
              </a:ext>
            </a:extLst>
          </p:cNvPr>
          <p:cNvSpPr>
            <a:spLocks noGrp="1"/>
          </p:cNvSpPr>
          <p:nvPr>
            <p:ph type="title"/>
          </p:nvPr>
        </p:nvSpPr>
        <p:spPr/>
        <p:txBody>
          <a:bodyPr>
            <a:normAutofit fontScale="90000"/>
          </a:bodyPr>
          <a:lstStyle/>
          <a:p>
            <a:r>
              <a:rPr lang="en-US" b="1" dirty="0"/>
              <a:t>ANALYSE DE L’ORDRE DES VARIABLES DANS LA DECOMPOSITION (1)</a:t>
            </a:r>
          </a:p>
        </p:txBody>
      </p:sp>
      <p:sp>
        <p:nvSpPr>
          <p:cNvPr id="2" name="Content Placeholder 1">
            <a:extLst>
              <a:ext uri="{FF2B5EF4-FFF2-40B4-BE49-F238E27FC236}">
                <a16:creationId xmlns:a16="http://schemas.microsoft.com/office/drawing/2014/main" id="{9C552675-EFC2-CB92-76F8-2451BDADF0EE}"/>
              </a:ext>
            </a:extLst>
          </p:cNvPr>
          <p:cNvSpPr>
            <a:spLocks noGrp="1"/>
          </p:cNvSpPr>
          <p:nvPr>
            <p:ph idx="1"/>
          </p:nvPr>
        </p:nvSpPr>
        <p:spPr>
          <a:xfrm>
            <a:off x="609441" y="1124744"/>
            <a:ext cx="10969943" cy="5458617"/>
          </a:xfrm>
        </p:spPr>
        <p:txBody>
          <a:bodyPr>
            <a:normAutofit fontScale="85000" lnSpcReduction="20000"/>
          </a:bodyPr>
          <a:lstStyle/>
          <a:p>
            <a:pPr marL="742950" indent="-742950">
              <a:buFont typeface="+mj-lt"/>
              <a:buAutoNum type="arabicPeriod"/>
            </a:pPr>
            <a:r>
              <a:rPr lang="en-US" dirty="0"/>
              <a:t>Les </a:t>
            </a:r>
            <a:r>
              <a:rPr lang="en-US" dirty="0" err="1"/>
              <a:t>événements</a:t>
            </a:r>
            <a:r>
              <a:rPr lang="en-US" dirty="0"/>
              <a:t> de </a:t>
            </a:r>
            <a:r>
              <a:rPr lang="en-US" dirty="0" err="1"/>
              <a:t>débarquement</a:t>
            </a:r>
            <a:r>
              <a:rPr lang="en-US" dirty="0"/>
              <a:t> </a:t>
            </a:r>
            <a:r>
              <a:rPr lang="en-US" dirty="0" err="1"/>
              <a:t>pouvant</a:t>
            </a:r>
            <a:r>
              <a:rPr lang="en-US" dirty="0"/>
              <a:t> causer un choc sur le </a:t>
            </a:r>
            <a:r>
              <a:rPr lang="en-US" dirty="0" err="1"/>
              <a:t>système</a:t>
            </a:r>
            <a:r>
              <a:rPr lang="en-US" dirty="0"/>
              <a:t> </a:t>
            </a:r>
            <a:r>
              <a:rPr lang="en-US" dirty="0" err="1"/>
              <a:t>sont</a:t>
            </a:r>
            <a:r>
              <a:rPr lang="en-US" dirty="0"/>
              <a:t> par </a:t>
            </a:r>
            <a:r>
              <a:rPr lang="en-US" dirty="0" err="1"/>
              <a:t>exemple</a:t>
            </a:r>
            <a:r>
              <a:rPr lang="en-US" dirty="0"/>
              <a:t>: </a:t>
            </a:r>
          </a:p>
          <a:p>
            <a:pPr marL="742950" indent="-742950">
              <a:buFont typeface="+mj-lt"/>
              <a:buAutoNum type="arabicPeriod"/>
            </a:pPr>
            <a:endParaRPr lang="en-US" dirty="0"/>
          </a:p>
          <a:p>
            <a:pPr lvl="1"/>
            <a:r>
              <a:rPr lang="en-US" b="1" dirty="0"/>
              <a:t>Les </a:t>
            </a:r>
            <a:r>
              <a:rPr lang="en-US" b="1" dirty="0" err="1"/>
              <a:t>déportations</a:t>
            </a:r>
            <a:r>
              <a:rPr lang="en-US" b="1" dirty="0"/>
              <a:t> de masse: </a:t>
            </a:r>
            <a:r>
              <a:rPr lang="en-US" dirty="0"/>
              <a:t>choc indirect sur les </a:t>
            </a:r>
            <a:r>
              <a:rPr lang="en-US" dirty="0" err="1"/>
              <a:t>transferts</a:t>
            </a:r>
            <a:r>
              <a:rPr lang="en-US" dirty="0"/>
              <a:t>, </a:t>
            </a:r>
            <a:r>
              <a:rPr lang="en-US" dirty="0" err="1"/>
              <a:t>puis</a:t>
            </a:r>
            <a:r>
              <a:rPr lang="en-US" dirty="0"/>
              <a:t> sur les importations</a:t>
            </a:r>
            <a:r>
              <a:rPr lang="en-US" b="1" dirty="0"/>
              <a:t>;</a:t>
            </a:r>
          </a:p>
          <a:p>
            <a:pPr lvl="1"/>
            <a:r>
              <a:rPr lang="en-US" b="1" dirty="0"/>
              <a:t>Les </a:t>
            </a:r>
            <a:r>
              <a:rPr lang="en-US" b="1" dirty="0" err="1"/>
              <a:t>arrivées</a:t>
            </a:r>
            <a:r>
              <a:rPr lang="en-US" b="1" dirty="0"/>
              <a:t> de </a:t>
            </a:r>
            <a:r>
              <a:rPr lang="en-US" b="1" dirty="0" err="1"/>
              <a:t>travailleurs</a:t>
            </a:r>
            <a:r>
              <a:rPr lang="en-US" b="1" dirty="0"/>
              <a:t> </a:t>
            </a:r>
            <a:r>
              <a:rPr lang="en-US" b="1" dirty="0" err="1"/>
              <a:t>humanitaires</a:t>
            </a:r>
            <a:r>
              <a:rPr lang="en-US" b="1" dirty="0"/>
              <a:t>: </a:t>
            </a:r>
            <a:r>
              <a:rPr lang="en-US" dirty="0" err="1"/>
              <a:t>signe</a:t>
            </a:r>
            <a:r>
              <a:rPr lang="en-US" dirty="0"/>
              <a:t> de la </a:t>
            </a:r>
            <a:r>
              <a:rPr lang="en-US" dirty="0" err="1"/>
              <a:t>dégradation</a:t>
            </a:r>
            <a:r>
              <a:rPr lang="en-US" dirty="0"/>
              <a:t> de la situation socio-</a:t>
            </a:r>
            <a:r>
              <a:rPr lang="en-US" dirty="0" err="1"/>
              <a:t>économique</a:t>
            </a:r>
            <a:r>
              <a:rPr lang="en-US" dirty="0"/>
              <a:t> et/</a:t>
            </a:r>
            <a:r>
              <a:rPr lang="en-US" dirty="0" err="1"/>
              <a:t>ou</a:t>
            </a:r>
            <a:r>
              <a:rPr lang="en-US" dirty="0"/>
              <a:t> politique dans le pays </a:t>
            </a:r>
            <a:r>
              <a:rPr lang="en-US" b="1" dirty="0"/>
              <a:t>→ </a:t>
            </a:r>
            <a:r>
              <a:rPr lang="en-US" b="1" dirty="0">
                <a:solidFill>
                  <a:schemeClr val="accent4"/>
                </a:solidFill>
              </a:rPr>
              <a:t>choc direct</a:t>
            </a:r>
            <a:r>
              <a:rPr lang="en-US" dirty="0"/>
              <a:t> sur les </a:t>
            </a:r>
            <a:r>
              <a:rPr lang="en-US" b="1" dirty="0">
                <a:solidFill>
                  <a:schemeClr val="accent4"/>
                </a:solidFill>
              </a:rPr>
              <a:t>embarquements (2)</a:t>
            </a:r>
            <a:r>
              <a:rPr lang="en-US" dirty="0"/>
              <a:t>, car les gens </a:t>
            </a:r>
            <a:r>
              <a:rPr lang="en-US" dirty="0" err="1"/>
              <a:t>voudront</a:t>
            </a:r>
            <a:r>
              <a:rPr lang="en-US" dirty="0"/>
              <a:t> </a:t>
            </a:r>
            <a:r>
              <a:rPr lang="en-US" dirty="0" err="1"/>
              <a:t>fuir</a:t>
            </a:r>
            <a:r>
              <a:rPr lang="en-US" dirty="0"/>
              <a:t> le pays </a:t>
            </a:r>
            <a:r>
              <a:rPr lang="en-US" b="1" dirty="0"/>
              <a:t>→ </a:t>
            </a:r>
            <a:r>
              <a:rPr lang="en-US" dirty="0"/>
              <a:t>choc indirect sur </a:t>
            </a:r>
            <a:r>
              <a:rPr lang="en-US" b="1" dirty="0">
                <a:solidFill>
                  <a:schemeClr val="accent4"/>
                </a:solidFill>
              </a:rPr>
              <a:t>les importations (3)</a:t>
            </a:r>
            <a:r>
              <a:rPr lang="en-US" dirty="0"/>
              <a:t>, car faute de production </a:t>
            </a:r>
            <a:r>
              <a:rPr lang="en-US" dirty="0" err="1"/>
              <a:t>en</a:t>
            </a:r>
            <a:r>
              <a:rPr lang="en-US" dirty="0"/>
              <a:t> </a:t>
            </a:r>
            <a:r>
              <a:rPr lang="en-US" dirty="0" err="1"/>
              <a:t>période</a:t>
            </a:r>
            <a:r>
              <a:rPr lang="en-US" dirty="0"/>
              <a:t> de crise, il </a:t>
            </a:r>
            <a:r>
              <a:rPr lang="en-US" dirty="0" err="1"/>
              <a:t>faudra</a:t>
            </a:r>
            <a:r>
              <a:rPr lang="en-US" dirty="0"/>
              <a:t> </a:t>
            </a:r>
            <a:r>
              <a:rPr lang="en-US" dirty="0" err="1"/>
              <a:t>bientôt</a:t>
            </a:r>
            <a:r>
              <a:rPr lang="en-US" dirty="0"/>
              <a:t> importer </a:t>
            </a:r>
            <a:r>
              <a:rPr lang="en-US" dirty="0" err="1"/>
              <a:t>davantage</a:t>
            </a:r>
            <a:r>
              <a:rPr lang="en-US" b="1" dirty="0"/>
              <a:t>;</a:t>
            </a:r>
          </a:p>
          <a:p>
            <a:pPr lvl="1"/>
            <a:r>
              <a:rPr lang="en-US" b="1" dirty="0"/>
              <a:t>Le retour de la diaspora pendant les </a:t>
            </a:r>
            <a:r>
              <a:rPr lang="en-US" b="1" dirty="0" err="1"/>
              <a:t>vacances</a:t>
            </a:r>
            <a:r>
              <a:rPr lang="en-US" b="1" dirty="0"/>
              <a:t>: </a:t>
            </a:r>
            <a:r>
              <a:rPr lang="en-US" dirty="0"/>
              <a:t>choc indirect  sur </a:t>
            </a:r>
            <a:r>
              <a:rPr lang="en-US" b="1" dirty="0">
                <a:solidFill>
                  <a:schemeClr val="accent4"/>
                </a:solidFill>
              </a:rPr>
              <a:t>les </a:t>
            </a:r>
            <a:r>
              <a:rPr lang="en-US" b="1" dirty="0" err="1">
                <a:solidFill>
                  <a:schemeClr val="accent4"/>
                </a:solidFill>
              </a:rPr>
              <a:t>transferts</a:t>
            </a:r>
            <a:r>
              <a:rPr lang="en-US" b="1" dirty="0">
                <a:solidFill>
                  <a:schemeClr val="accent4"/>
                </a:solidFill>
              </a:rPr>
              <a:t> (4)</a:t>
            </a:r>
          </a:p>
          <a:p>
            <a:pPr lvl="1"/>
            <a:r>
              <a:rPr lang="en-US" b="1" dirty="0"/>
              <a:t>La venue de </a:t>
            </a:r>
            <a:r>
              <a:rPr lang="en-US" b="1" dirty="0" err="1"/>
              <a:t>touristes</a:t>
            </a:r>
            <a:r>
              <a:rPr lang="en-US" b="1" dirty="0"/>
              <a:t>: </a:t>
            </a:r>
            <a:r>
              <a:rPr lang="en-US" dirty="0"/>
              <a:t>choc sur </a:t>
            </a:r>
            <a:r>
              <a:rPr lang="en-US" b="1" dirty="0">
                <a:solidFill>
                  <a:schemeClr val="accent4"/>
                </a:solidFill>
              </a:rPr>
              <a:t>les exportations (5)</a:t>
            </a:r>
            <a:r>
              <a:rPr lang="en-US" dirty="0"/>
              <a:t>, car le </a:t>
            </a:r>
            <a:r>
              <a:rPr lang="en-US" dirty="0" err="1"/>
              <a:t>tourisme</a:t>
            </a:r>
            <a:r>
              <a:rPr lang="en-US" dirty="0"/>
              <a:t> est un moyen </a:t>
            </a:r>
            <a:r>
              <a:rPr lang="en-US" dirty="0" err="1"/>
              <a:t>d’exporter</a:t>
            </a:r>
            <a:endParaRPr lang="en-US" b="1" dirty="0"/>
          </a:p>
        </p:txBody>
      </p:sp>
    </p:spTree>
    <p:extLst>
      <p:ext uri="{BB962C8B-B14F-4D97-AF65-F5344CB8AC3E}">
        <p14:creationId xmlns:p14="http://schemas.microsoft.com/office/powerpoint/2010/main" val="1047365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F577-903D-F367-B827-19CC4B0B0E0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3A3BA6A-3C77-A6EC-203D-A3FCB78F08B8}"/>
              </a:ext>
            </a:extLst>
          </p:cNvPr>
          <p:cNvSpPr>
            <a:spLocks noGrp="1"/>
          </p:cNvSpPr>
          <p:nvPr>
            <p:ph type="title"/>
          </p:nvPr>
        </p:nvSpPr>
        <p:spPr/>
        <p:txBody>
          <a:bodyPr>
            <a:normAutofit fontScale="90000"/>
          </a:bodyPr>
          <a:lstStyle/>
          <a:p>
            <a:r>
              <a:rPr lang="en-US" b="1" dirty="0"/>
              <a:t>ANALYSE DE L’ORDRE DES VARIABLES DANS LA DECOMPOSITION (2)</a:t>
            </a:r>
          </a:p>
        </p:txBody>
      </p:sp>
      <p:sp>
        <p:nvSpPr>
          <p:cNvPr id="2" name="Content Placeholder 1">
            <a:extLst>
              <a:ext uri="{FF2B5EF4-FFF2-40B4-BE49-F238E27FC236}">
                <a16:creationId xmlns:a16="http://schemas.microsoft.com/office/drawing/2014/main" id="{7A503A56-EE0A-7187-4109-95883F23B49E}"/>
              </a:ext>
            </a:extLst>
          </p:cNvPr>
          <p:cNvSpPr>
            <a:spLocks noGrp="1"/>
          </p:cNvSpPr>
          <p:nvPr>
            <p:ph idx="1"/>
          </p:nvPr>
        </p:nvSpPr>
        <p:spPr>
          <a:xfrm>
            <a:off x="609441" y="1412776"/>
            <a:ext cx="10969943" cy="5170585"/>
          </a:xfrm>
        </p:spPr>
        <p:txBody>
          <a:bodyPr>
            <a:normAutofit fontScale="62500" lnSpcReduction="20000"/>
          </a:bodyPr>
          <a:lstStyle/>
          <a:p>
            <a:pPr marL="742950" indent="-742950">
              <a:buFont typeface="+mj-lt"/>
              <a:buAutoNum type="arabicPeriod" startAt="2"/>
            </a:pPr>
            <a:r>
              <a:rPr lang="en-US" dirty="0"/>
              <a:t>Les </a:t>
            </a:r>
            <a:r>
              <a:rPr lang="en-US" dirty="0" err="1"/>
              <a:t>événements</a:t>
            </a:r>
            <a:r>
              <a:rPr lang="en-US" dirty="0"/>
              <a:t> </a:t>
            </a:r>
            <a:r>
              <a:rPr lang="en-US" dirty="0" err="1"/>
              <a:t>d’embarquement</a:t>
            </a:r>
            <a:r>
              <a:rPr lang="en-US" dirty="0"/>
              <a:t> </a:t>
            </a:r>
            <a:r>
              <a:rPr lang="en-US" dirty="0" err="1"/>
              <a:t>pouvant</a:t>
            </a:r>
            <a:r>
              <a:rPr lang="en-US" dirty="0"/>
              <a:t> causer un choc sur le </a:t>
            </a:r>
            <a:r>
              <a:rPr lang="en-US" dirty="0" err="1"/>
              <a:t>système</a:t>
            </a:r>
            <a:r>
              <a:rPr lang="en-US" dirty="0"/>
              <a:t> </a:t>
            </a:r>
            <a:r>
              <a:rPr lang="en-US" dirty="0" err="1"/>
              <a:t>sont</a:t>
            </a:r>
            <a:r>
              <a:rPr lang="en-US" dirty="0"/>
              <a:t> par </a:t>
            </a:r>
            <a:r>
              <a:rPr lang="en-US" dirty="0" err="1"/>
              <a:t>exemple</a:t>
            </a:r>
            <a:r>
              <a:rPr lang="en-US" dirty="0"/>
              <a:t>: </a:t>
            </a:r>
          </a:p>
          <a:p>
            <a:pPr marL="742950" indent="-742950">
              <a:buFont typeface="+mj-lt"/>
              <a:buAutoNum type="arabicPeriod" startAt="2"/>
            </a:pPr>
            <a:endParaRPr lang="en-US" dirty="0"/>
          </a:p>
          <a:p>
            <a:pPr lvl="1"/>
            <a:r>
              <a:rPr lang="en-US" b="1" dirty="0"/>
              <a:t>Les situations de crise: </a:t>
            </a:r>
            <a:r>
              <a:rPr lang="en-US" dirty="0"/>
              <a:t>Les gens </a:t>
            </a:r>
            <a:r>
              <a:rPr lang="en-US" dirty="0" err="1"/>
              <a:t>veulent</a:t>
            </a:r>
            <a:r>
              <a:rPr lang="en-US" dirty="0"/>
              <a:t> </a:t>
            </a:r>
            <a:r>
              <a:rPr lang="en-US" dirty="0" err="1"/>
              <a:t>embarquer</a:t>
            </a:r>
            <a:r>
              <a:rPr lang="en-US" dirty="0"/>
              <a:t> pour </a:t>
            </a:r>
            <a:r>
              <a:rPr lang="en-US" dirty="0" err="1"/>
              <a:t>fuir</a:t>
            </a:r>
            <a:r>
              <a:rPr lang="en-US" dirty="0"/>
              <a:t> le pays. Et la crise </a:t>
            </a:r>
            <a:r>
              <a:rPr lang="en-US" dirty="0" err="1"/>
              <a:t>ralentit</a:t>
            </a:r>
            <a:r>
              <a:rPr lang="en-US" dirty="0"/>
              <a:t> la production </a:t>
            </a:r>
            <a:r>
              <a:rPr lang="en-US" b="1" dirty="0"/>
              <a:t>→ </a:t>
            </a:r>
            <a:r>
              <a:rPr lang="en-US" b="1" dirty="0">
                <a:solidFill>
                  <a:schemeClr val="accent4"/>
                </a:solidFill>
              </a:rPr>
              <a:t>choc direct</a:t>
            </a:r>
            <a:r>
              <a:rPr lang="en-US" dirty="0"/>
              <a:t> sur les </a:t>
            </a:r>
            <a:r>
              <a:rPr lang="en-US" b="1" dirty="0">
                <a:solidFill>
                  <a:schemeClr val="accent4"/>
                </a:solidFill>
              </a:rPr>
              <a:t>importations (3)</a:t>
            </a:r>
          </a:p>
          <a:p>
            <a:pPr lvl="1"/>
            <a:r>
              <a:rPr lang="en-US" b="1" dirty="0"/>
              <a:t>La diaspora et les </a:t>
            </a:r>
            <a:r>
              <a:rPr lang="en-US" b="1" dirty="0" err="1"/>
              <a:t>touristes</a:t>
            </a:r>
            <a:r>
              <a:rPr lang="en-US" b="1" dirty="0"/>
              <a:t> qui </a:t>
            </a:r>
            <a:r>
              <a:rPr lang="en-US" b="1" dirty="0" err="1"/>
              <a:t>repartent</a:t>
            </a:r>
            <a:r>
              <a:rPr lang="en-US" b="1" dirty="0"/>
              <a:t> a la fin des </a:t>
            </a:r>
            <a:r>
              <a:rPr lang="en-US" b="1" dirty="0" err="1"/>
              <a:t>vacances</a:t>
            </a:r>
            <a:r>
              <a:rPr lang="en-US" b="1" dirty="0"/>
              <a:t>: </a:t>
            </a:r>
            <a:r>
              <a:rPr lang="en-US" dirty="0"/>
              <a:t>choc indirect sur les </a:t>
            </a:r>
            <a:r>
              <a:rPr lang="en-US" dirty="0" err="1"/>
              <a:t>revenus</a:t>
            </a:r>
            <a:r>
              <a:rPr lang="en-US" dirty="0"/>
              <a:t> de </a:t>
            </a:r>
            <a:r>
              <a:rPr lang="en-US" b="1" dirty="0" err="1">
                <a:solidFill>
                  <a:schemeClr val="accent4"/>
                </a:solidFill>
              </a:rPr>
              <a:t>transferts</a:t>
            </a:r>
            <a:r>
              <a:rPr lang="en-US" b="1" dirty="0">
                <a:solidFill>
                  <a:schemeClr val="accent4"/>
                </a:solidFill>
              </a:rPr>
              <a:t> (4)</a:t>
            </a:r>
            <a:r>
              <a:rPr lang="en-US" dirty="0"/>
              <a:t> et sur </a:t>
            </a:r>
            <a:r>
              <a:rPr lang="en-US" b="1" dirty="0">
                <a:solidFill>
                  <a:schemeClr val="accent4"/>
                </a:solidFill>
              </a:rPr>
              <a:t>les exportations (5)</a:t>
            </a:r>
          </a:p>
          <a:p>
            <a:pPr lvl="1"/>
            <a:endParaRPr lang="en-US" b="1" dirty="0">
              <a:solidFill>
                <a:schemeClr val="accent4"/>
              </a:solidFill>
            </a:endParaRPr>
          </a:p>
          <a:p>
            <a:pPr marL="742950" indent="-742950">
              <a:buFont typeface="+mj-lt"/>
              <a:buAutoNum type="arabicPeriod" startAt="3"/>
            </a:pPr>
            <a:r>
              <a:rPr lang="en-US" b="1" dirty="0" err="1"/>
              <a:t>Logique</a:t>
            </a:r>
            <a:r>
              <a:rPr lang="en-US" b="1" dirty="0"/>
              <a:t> de </a:t>
            </a:r>
            <a:r>
              <a:rPr lang="en-US" b="1" dirty="0" err="1"/>
              <a:t>l’inflation</a:t>
            </a:r>
            <a:r>
              <a:rPr lang="en-US" b="1" dirty="0"/>
              <a:t> importee ↔ </a:t>
            </a:r>
            <a:r>
              <a:rPr lang="en-US" b="1" dirty="0">
                <a:solidFill>
                  <a:srgbClr val="FFC000"/>
                </a:solidFill>
              </a:rPr>
              <a:t>Les importations (3) </a:t>
            </a:r>
            <a:r>
              <a:rPr lang="en-US" dirty="0" err="1"/>
              <a:t>impactent</a:t>
            </a:r>
            <a:r>
              <a:rPr lang="en-US" dirty="0"/>
              <a:t> </a:t>
            </a:r>
            <a:r>
              <a:rPr lang="en-US" b="1" dirty="0">
                <a:solidFill>
                  <a:srgbClr val="FFC000"/>
                </a:solidFill>
              </a:rPr>
              <a:t>les </a:t>
            </a:r>
            <a:r>
              <a:rPr lang="en-US" b="1" dirty="0" err="1">
                <a:solidFill>
                  <a:srgbClr val="FFC000"/>
                </a:solidFill>
              </a:rPr>
              <a:t>transferts</a:t>
            </a:r>
            <a:r>
              <a:rPr lang="en-US" b="1" dirty="0">
                <a:solidFill>
                  <a:srgbClr val="FFC000"/>
                </a:solidFill>
              </a:rPr>
              <a:t> (4): </a:t>
            </a:r>
            <a:r>
              <a:rPr lang="en-US" dirty="0"/>
              <a:t>Quand les ménages </a:t>
            </a:r>
            <a:r>
              <a:rPr lang="en-US" dirty="0" err="1"/>
              <a:t>ont</a:t>
            </a:r>
            <a:r>
              <a:rPr lang="en-US" dirty="0"/>
              <a:t> </a:t>
            </a:r>
            <a:r>
              <a:rPr lang="en-US" dirty="0" err="1"/>
              <a:t>besoin</a:t>
            </a:r>
            <a:r>
              <a:rPr lang="en-US" dirty="0"/>
              <a:t> de </a:t>
            </a:r>
            <a:r>
              <a:rPr lang="en-US" dirty="0" err="1"/>
              <a:t>consommer</a:t>
            </a:r>
            <a:r>
              <a:rPr lang="en-US" dirty="0"/>
              <a:t> et </a:t>
            </a:r>
            <a:r>
              <a:rPr lang="en-US" dirty="0" err="1"/>
              <a:t>que</a:t>
            </a:r>
            <a:r>
              <a:rPr lang="en-US" dirty="0"/>
              <a:t> </a:t>
            </a:r>
            <a:r>
              <a:rPr lang="en-US" dirty="0" err="1"/>
              <a:t>leur</a:t>
            </a:r>
            <a:r>
              <a:rPr lang="en-US" dirty="0"/>
              <a:t> </a:t>
            </a:r>
            <a:r>
              <a:rPr lang="en-US" dirty="0" err="1"/>
              <a:t>pouvoir</a:t>
            </a:r>
            <a:r>
              <a:rPr lang="en-US" dirty="0"/>
              <a:t> </a:t>
            </a:r>
            <a:r>
              <a:rPr lang="en-US" dirty="0" err="1"/>
              <a:t>d’achat</a:t>
            </a:r>
            <a:r>
              <a:rPr lang="en-US" dirty="0"/>
              <a:t> </a:t>
            </a:r>
            <a:r>
              <a:rPr lang="en-US" dirty="0" err="1"/>
              <a:t>baisse</a:t>
            </a:r>
            <a:r>
              <a:rPr lang="en-US" dirty="0"/>
              <a:t>, les </a:t>
            </a:r>
            <a:r>
              <a:rPr lang="en-US" dirty="0" err="1"/>
              <a:t>transferts</a:t>
            </a:r>
            <a:r>
              <a:rPr lang="en-US" dirty="0"/>
              <a:t> </a:t>
            </a:r>
            <a:r>
              <a:rPr lang="en-US" dirty="0" err="1"/>
              <a:t>vont</a:t>
            </a:r>
            <a:r>
              <a:rPr lang="en-US" dirty="0"/>
              <a:t> </a:t>
            </a:r>
            <a:r>
              <a:rPr lang="en-US" dirty="0" err="1"/>
              <a:t>avoir</a:t>
            </a:r>
            <a:r>
              <a:rPr lang="en-US" dirty="0"/>
              <a:t> tendance à </a:t>
            </a:r>
            <a:r>
              <a:rPr lang="en-US" dirty="0" err="1"/>
              <a:t>combler</a:t>
            </a:r>
            <a:r>
              <a:rPr lang="en-US" dirty="0"/>
              <a:t> </a:t>
            </a:r>
            <a:r>
              <a:rPr lang="en-US" dirty="0" err="1"/>
              <a:t>leur</a:t>
            </a:r>
            <a:r>
              <a:rPr lang="en-US" dirty="0"/>
              <a:t> manque de revenu. Et </a:t>
            </a:r>
            <a:r>
              <a:rPr lang="en-US" dirty="0" err="1"/>
              <a:t>comme</a:t>
            </a:r>
            <a:r>
              <a:rPr lang="en-US" dirty="0"/>
              <a:t> la production </a:t>
            </a:r>
            <a:r>
              <a:rPr lang="en-US" dirty="0" err="1"/>
              <a:t>nationale</a:t>
            </a:r>
            <a:r>
              <a:rPr lang="en-US" dirty="0"/>
              <a:t> </a:t>
            </a:r>
            <a:r>
              <a:rPr lang="en-US" dirty="0" err="1"/>
              <a:t>s’en</a:t>
            </a:r>
            <a:r>
              <a:rPr lang="en-US" dirty="0"/>
              <a:t> </a:t>
            </a:r>
            <a:r>
              <a:rPr lang="en-US" dirty="0" err="1"/>
              <a:t>trouve</a:t>
            </a:r>
            <a:r>
              <a:rPr lang="en-US" dirty="0"/>
              <a:t> </a:t>
            </a:r>
            <a:r>
              <a:rPr lang="en-US" dirty="0" err="1"/>
              <a:t>impactée</a:t>
            </a:r>
            <a:r>
              <a:rPr lang="en-US" dirty="0"/>
              <a:t>, il </a:t>
            </a:r>
            <a:r>
              <a:rPr lang="en-US" dirty="0" err="1"/>
              <a:t>faudra</a:t>
            </a:r>
            <a:r>
              <a:rPr lang="en-US" dirty="0"/>
              <a:t> importer. </a:t>
            </a:r>
          </a:p>
          <a:p>
            <a:pPr marL="742950" indent="-742950">
              <a:buFont typeface="+mj-lt"/>
              <a:buAutoNum type="arabicPeriod" startAt="3"/>
            </a:pPr>
            <a:endParaRPr lang="en-US" dirty="0"/>
          </a:p>
          <a:p>
            <a:pPr marL="746125" indent="0">
              <a:buNone/>
            </a:pPr>
            <a:r>
              <a:rPr lang="en-US" dirty="0"/>
              <a:t>Plus de revenu, peu de production, plus </a:t>
            </a:r>
            <a:r>
              <a:rPr lang="en-US" dirty="0" err="1"/>
              <a:t>d’importation</a:t>
            </a:r>
            <a:r>
              <a:rPr lang="en-US" dirty="0"/>
              <a:t> → il </a:t>
            </a:r>
            <a:r>
              <a:rPr lang="en-US" dirty="0" err="1"/>
              <a:t>en</a:t>
            </a:r>
            <a:r>
              <a:rPr lang="en-US" dirty="0"/>
              <a:t> </a:t>
            </a:r>
            <a:r>
              <a:rPr lang="en-US" dirty="0" err="1"/>
              <a:t>découle</a:t>
            </a:r>
            <a:r>
              <a:rPr lang="en-US" dirty="0"/>
              <a:t> </a:t>
            </a:r>
            <a:r>
              <a:rPr lang="en-US" dirty="0" err="1"/>
              <a:t>une</a:t>
            </a:r>
            <a:r>
              <a:rPr lang="en-US" dirty="0"/>
              <a:t> </a:t>
            </a:r>
            <a:r>
              <a:rPr lang="en-US" dirty="0" err="1"/>
              <a:t>sorte</a:t>
            </a:r>
            <a:r>
              <a:rPr lang="en-US" dirty="0"/>
              <a:t> </a:t>
            </a:r>
            <a:r>
              <a:rPr lang="en-US" dirty="0" err="1"/>
              <a:t>d’inflation</a:t>
            </a:r>
            <a:r>
              <a:rPr lang="en-US" dirty="0"/>
              <a:t> </a:t>
            </a:r>
            <a:r>
              <a:rPr lang="en-US" dirty="0" err="1"/>
              <a:t>dite</a:t>
            </a:r>
            <a:r>
              <a:rPr lang="en-US" dirty="0"/>
              <a:t> “importee”. </a:t>
            </a:r>
            <a:endParaRPr lang="en-US" b="1" dirty="0"/>
          </a:p>
          <a:p>
            <a:pPr marL="742950" indent="-742950">
              <a:buFont typeface="+mj-lt"/>
              <a:buAutoNum type="arabicPeriod" startAt="3"/>
            </a:pPr>
            <a:endParaRPr lang="en-US" b="1" dirty="0"/>
          </a:p>
        </p:txBody>
      </p:sp>
    </p:spTree>
    <p:extLst>
      <p:ext uri="{BB962C8B-B14F-4D97-AF65-F5344CB8AC3E}">
        <p14:creationId xmlns:p14="http://schemas.microsoft.com/office/powerpoint/2010/main" val="10843928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9B62D-8EC9-D546-0C45-D5908670EF55}"/>
            </a:ext>
          </a:extLst>
        </p:cNvPr>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AF6B285-E6CF-0805-78C9-0114AD74EDA8}"/>
              </a:ext>
            </a:extLst>
          </p:cNvPr>
          <p:cNvPicPr>
            <a:picLocks noGrp="1" noChangeAspect="1"/>
          </p:cNvPicPr>
          <p:nvPr>
            <p:ph idx="1"/>
          </p:nvPr>
        </p:nvPicPr>
        <p:blipFill>
          <a:blip r:embed="rId2"/>
          <a:stretch>
            <a:fillRect/>
          </a:stretch>
        </p:blipFill>
        <p:spPr>
          <a:xfrm>
            <a:off x="3118672" y="260648"/>
            <a:ext cx="5592791" cy="6336704"/>
          </a:xfrm>
          <a:prstGeom prst="rect">
            <a:avLst/>
          </a:prstGeom>
        </p:spPr>
      </p:pic>
    </p:spTree>
    <p:extLst>
      <p:ext uri="{BB962C8B-B14F-4D97-AF65-F5344CB8AC3E}">
        <p14:creationId xmlns:p14="http://schemas.microsoft.com/office/powerpoint/2010/main" val="19603335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50B5E-6E4C-2FD2-2D6D-957030E5C25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45DF0CA-8238-6CE2-7209-C445DCE4E043}"/>
              </a:ext>
            </a:extLst>
          </p:cNvPr>
          <p:cNvSpPr>
            <a:spLocks noGrp="1"/>
          </p:cNvSpPr>
          <p:nvPr>
            <p:ph type="title"/>
          </p:nvPr>
        </p:nvSpPr>
        <p:spPr/>
        <p:txBody>
          <a:bodyPr/>
          <a:lstStyle/>
          <a:p>
            <a:r>
              <a:rPr lang="en-US" b="1" dirty="0"/>
              <a:t>REPONSES AUX CHOCS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DA86D5A-9364-08CD-B2F0-4EDF912F24FC}"/>
                  </a:ext>
                </a:extLst>
              </p:cNvPr>
              <p:cNvSpPr>
                <a:spLocks noGrp="1"/>
              </p:cNvSpPr>
              <p:nvPr>
                <p:ph idx="1"/>
              </p:nvPr>
            </p:nvSpPr>
            <p:spPr>
              <a:xfrm>
                <a:off x="609441" y="1124745"/>
                <a:ext cx="10969943" cy="4032447"/>
              </a:xfrm>
            </p:spPr>
            <p:txBody>
              <a:bodyPr>
                <a:normAutofit fontScale="92500" lnSpcReduction="20000"/>
              </a:bodyPr>
              <a:lstStyle/>
              <a:p>
                <a:r>
                  <a:rPr lang="fr-CA" sz="2800" b="1" dirty="0"/>
                  <a:t>Définition: </a:t>
                </a:r>
                <a:r>
                  <a:rPr lang="fr-CA" sz="2800" dirty="0"/>
                  <a:t>L’analyse des réponses aux chocs dans le cadre d’un modèle VAR consiste à mesurer l’impact de la variation d’une innovation sur les variables. </a:t>
                </a:r>
              </a:p>
              <a:p>
                <a:pPr>
                  <a:spcAft>
                    <a:spcPts val="1800"/>
                  </a:spcAft>
                </a:pPr>
                <a:r>
                  <a:rPr lang="fr-CA" sz="2800" b="1" dirty="0"/>
                  <a:t>En pratique: </a:t>
                </a:r>
              </a:p>
              <a:p>
                <a:pPr lvl="1">
                  <a:spcAft>
                    <a:spcPts val="1800"/>
                  </a:spcAft>
                </a:pPr>
                <a:r>
                  <a:rPr lang="fr-CA" sz="2400" dirty="0" err="1"/>
                  <a:t>Evaluer</a:t>
                </a:r>
                <a:r>
                  <a:rPr lang="fr-CA" sz="2400" dirty="0"/>
                  <a:t> le comportement de chaque facteur, dans chaque équation par rapport à une augmentation (respectivement diminution) de 1 point par exemple dans le niveau de l’un d’entre eux. </a:t>
                </a:r>
              </a:p>
              <a:p>
                <a:pPr lvl="1"/>
                <a:r>
                  <a:rPr lang="fr-CA" sz="2400" dirty="0"/>
                  <a:t>La réponse sur la </a:t>
                </a:r>
                <a:r>
                  <a:rPr lang="fr-CA" sz="2400" i="1" dirty="0" err="1"/>
                  <a:t>ième</a:t>
                </a:r>
                <a:r>
                  <a:rPr lang="fr-CA" sz="2400" i="1" dirty="0"/>
                  <a:t> </a:t>
                </a:r>
                <a:r>
                  <a:rPr lang="fr-CA" sz="2400" dirty="0"/>
                  <a:t>variable au temps </a:t>
                </a:r>
                <a:r>
                  <a:rPr lang="fr-CA" sz="2400" i="1" dirty="0" err="1"/>
                  <a:t>t</a:t>
                </a:r>
                <a:r>
                  <a:rPr lang="fr-CA" sz="2400" dirty="0" err="1"/>
                  <a:t>+</a:t>
                </a:r>
                <a:r>
                  <a:rPr lang="fr-CA" sz="2400" i="1" dirty="0" err="1"/>
                  <a:t>s</a:t>
                </a:r>
                <a:r>
                  <a:rPr lang="fr-CA" sz="2400" dirty="0"/>
                  <a:t>, </a:t>
                </a:r>
                <a:r>
                  <a:rPr lang="fr-CA" sz="2400" i="1" dirty="0" err="1"/>
                  <a:t>y</a:t>
                </a:r>
                <a:r>
                  <a:rPr lang="fr-CA" sz="2400" i="1" baseline="-25000" dirty="0" err="1"/>
                  <a:t>i,t</a:t>
                </a:r>
                <a:r>
                  <a:rPr lang="fr-CA" sz="2400" baseline="-25000" dirty="0" err="1"/>
                  <a:t>+</a:t>
                </a:r>
                <a:r>
                  <a:rPr lang="fr-CA" sz="2400" i="1" baseline="-25000" dirty="0" err="1"/>
                  <a:t>s</a:t>
                </a:r>
                <a:r>
                  <a:rPr lang="fr-CA" sz="2400" dirty="0"/>
                  <a:t>, d’un choc unitaire </a:t>
                </a:r>
                <a:r>
                  <a:rPr lang="fr-CA" sz="2400" i="1" dirty="0" err="1"/>
                  <a:t>ε</a:t>
                </a:r>
                <a:r>
                  <a:rPr lang="fr-CA" sz="2400" i="1" baseline="-25000" dirty="0" err="1"/>
                  <a:t>jt</a:t>
                </a:r>
                <a:r>
                  <a:rPr lang="fr-CA" sz="2400" i="1" baseline="-25000" dirty="0"/>
                  <a:t> </a:t>
                </a:r>
                <a:r>
                  <a:rPr lang="fr-CA" sz="2400" dirty="0"/>
                  <a:t>(innovation) donné à la </a:t>
                </a:r>
                <a:r>
                  <a:rPr lang="fr-CA" sz="2400" i="1" dirty="0" err="1"/>
                  <a:t>jème</a:t>
                </a:r>
                <a:r>
                  <a:rPr lang="fr-CA" sz="2400" i="1" dirty="0"/>
                  <a:t> </a:t>
                </a:r>
                <a:r>
                  <a:rPr lang="fr-CA" sz="2400" dirty="0"/>
                  <a:t>variable </a:t>
                </a:r>
                <a:r>
                  <a:rPr lang="fr-CA" sz="2400" i="1" dirty="0" err="1"/>
                  <a:t>y</a:t>
                </a:r>
                <a:r>
                  <a:rPr lang="fr-CA" sz="2400" i="1" baseline="-25000" dirty="0" err="1"/>
                  <a:t>jt</a:t>
                </a:r>
                <a:r>
                  <a:rPr lang="fr-CA" sz="2400" dirty="0"/>
                  <a:t>, les autres innovations étant fixées, est définie par : </a:t>
                </a:r>
                <a14:m>
                  <m:oMath xmlns:m="http://schemas.openxmlformats.org/officeDocument/2006/math">
                    <m:sSub>
                      <m:sSubPr>
                        <m:ctrlPr>
                          <a:rPr lang="fr-FR" sz="2400" i="1">
                            <a:latin typeface="Cambria Math" panose="02040503050406030204" pitchFamily="18" charset="0"/>
                          </a:rPr>
                        </m:ctrlPr>
                      </m:sSubPr>
                      <m:e>
                        <m:r>
                          <a:rPr lang="fr-CA" sz="2400" i="1">
                            <a:latin typeface="Cambria Math" panose="02040503050406030204" pitchFamily="18" charset="0"/>
                          </a:rPr>
                          <m:t>𝜓</m:t>
                        </m:r>
                      </m:e>
                      <m:sub>
                        <m:r>
                          <a:rPr lang="fr-CA" sz="2400" i="1">
                            <a:latin typeface="Cambria Math" panose="02040503050406030204" pitchFamily="18" charset="0"/>
                          </a:rPr>
                          <m:t>𝑖𝑗</m:t>
                        </m:r>
                        <m:r>
                          <a:rPr lang="fr-CA" sz="2400" i="1">
                            <a:latin typeface="Cambria Math" panose="02040503050406030204" pitchFamily="18" charset="0"/>
                          </a:rPr>
                          <m:t>,</m:t>
                        </m:r>
                        <m:r>
                          <a:rPr lang="fr-CA" sz="2400" i="1">
                            <a:latin typeface="Cambria Math" panose="02040503050406030204" pitchFamily="18" charset="0"/>
                          </a:rPr>
                          <m:t>𝑡</m:t>
                        </m:r>
                        <m:r>
                          <a:rPr lang="fr-CA" sz="2400" i="1">
                            <a:latin typeface="Cambria Math" panose="02040503050406030204" pitchFamily="18" charset="0"/>
                          </a:rPr>
                          <m:t>+</m:t>
                        </m:r>
                        <m:r>
                          <a:rPr lang="fr-CA" sz="2400" i="1">
                            <a:latin typeface="Cambria Math" panose="02040503050406030204" pitchFamily="18" charset="0"/>
                          </a:rPr>
                          <m:t>𝑠</m:t>
                        </m:r>
                      </m:sub>
                    </m:sSub>
                    <m:r>
                      <a:rPr lang="fr-CA" sz="2400" i="1">
                        <a:latin typeface="Cambria Math" panose="02040503050406030204" pitchFamily="18" charset="0"/>
                      </a:rPr>
                      <m:t>=</m:t>
                    </m:r>
                    <m:f>
                      <m:fPr>
                        <m:ctrlPr>
                          <a:rPr lang="fr-FR" sz="2400" i="1">
                            <a:latin typeface="Cambria Math" panose="02040503050406030204" pitchFamily="18" charset="0"/>
                          </a:rPr>
                        </m:ctrlPr>
                      </m:fPr>
                      <m:num>
                        <m:sSub>
                          <m:sSubPr>
                            <m:ctrlPr>
                              <a:rPr lang="fr-FR" sz="2400" i="1">
                                <a:latin typeface="Cambria Math" panose="02040503050406030204" pitchFamily="18" charset="0"/>
                              </a:rPr>
                            </m:ctrlPr>
                          </m:sSubPr>
                          <m:e>
                            <m:r>
                              <a:rPr lang="fr-CA" sz="2400" i="1">
                                <a:latin typeface="Cambria Math" panose="02040503050406030204" pitchFamily="18" charset="0"/>
                              </a:rPr>
                              <m:t>𝜕</m:t>
                            </m:r>
                            <m:r>
                              <a:rPr lang="fr-CA" sz="2400" i="1">
                                <a:latin typeface="Cambria Math" panose="02040503050406030204" pitchFamily="18" charset="0"/>
                              </a:rPr>
                              <m:t>𝑦</m:t>
                            </m:r>
                          </m:e>
                          <m:sub>
                            <m:r>
                              <a:rPr lang="fr-CA" sz="2400" i="1">
                                <a:latin typeface="Cambria Math" panose="02040503050406030204" pitchFamily="18" charset="0"/>
                              </a:rPr>
                              <m:t>𝑖</m:t>
                            </m:r>
                            <m:r>
                              <a:rPr lang="fr-CA" sz="2400" i="1">
                                <a:latin typeface="Cambria Math" panose="02040503050406030204" pitchFamily="18" charset="0"/>
                              </a:rPr>
                              <m:t>,</m:t>
                            </m:r>
                            <m:r>
                              <a:rPr lang="fr-CA" sz="2400" i="1">
                                <a:latin typeface="Cambria Math" panose="02040503050406030204" pitchFamily="18" charset="0"/>
                              </a:rPr>
                              <m:t>𝑡</m:t>
                            </m:r>
                            <m:r>
                              <a:rPr lang="fr-CA" sz="2400" i="1">
                                <a:latin typeface="Cambria Math" panose="02040503050406030204" pitchFamily="18" charset="0"/>
                              </a:rPr>
                              <m:t>+</m:t>
                            </m:r>
                            <m:r>
                              <a:rPr lang="fr-CA" sz="2400" i="1">
                                <a:latin typeface="Cambria Math" panose="02040503050406030204" pitchFamily="18" charset="0"/>
                              </a:rPr>
                              <m:t>𝑠</m:t>
                            </m:r>
                          </m:sub>
                        </m:sSub>
                      </m:num>
                      <m:den>
                        <m:sSub>
                          <m:sSubPr>
                            <m:ctrlPr>
                              <a:rPr lang="fr-FR" sz="2400" i="1">
                                <a:latin typeface="Cambria Math" panose="02040503050406030204" pitchFamily="18" charset="0"/>
                              </a:rPr>
                            </m:ctrlPr>
                          </m:sSubPr>
                          <m:e>
                            <m:r>
                              <a:rPr lang="fr-CA" sz="2400" i="1">
                                <a:latin typeface="Cambria Math" panose="02040503050406030204" pitchFamily="18" charset="0"/>
                              </a:rPr>
                              <m:t>𝜕𝜀</m:t>
                            </m:r>
                          </m:e>
                          <m:sub>
                            <m:r>
                              <a:rPr lang="fr-CA" sz="2400" i="1">
                                <a:latin typeface="Cambria Math" panose="02040503050406030204" pitchFamily="18" charset="0"/>
                              </a:rPr>
                              <m:t>𝑗𝑡</m:t>
                            </m:r>
                          </m:sub>
                        </m:sSub>
                      </m:den>
                    </m:f>
                  </m:oMath>
                </a14:m>
                <a:endParaRPr lang="fr-FR" sz="2400" dirty="0"/>
              </a:p>
              <a:p>
                <a:pPr marL="0" indent="0">
                  <a:buNone/>
                </a:pPr>
                <a:endParaRPr lang="fr-FR" sz="2800" dirty="0"/>
              </a:p>
              <a:p>
                <a:endParaRPr lang="fr-FR" sz="2800" dirty="0"/>
              </a:p>
              <a:p>
                <a:endParaRPr lang="fr-FR" sz="2800" dirty="0"/>
              </a:p>
              <a:p>
                <a:endParaRPr lang="fr-FR" sz="2800" dirty="0"/>
              </a:p>
            </p:txBody>
          </p:sp>
        </mc:Choice>
        <mc:Fallback xmlns="">
          <p:sp>
            <p:nvSpPr>
              <p:cNvPr id="2" name="Content Placeholder 1">
                <a:extLst>
                  <a:ext uri="{FF2B5EF4-FFF2-40B4-BE49-F238E27FC236}">
                    <a16:creationId xmlns:a16="http://schemas.microsoft.com/office/drawing/2014/main" id="{0DA86D5A-9364-08CD-B2F0-4EDF912F24FC}"/>
                  </a:ext>
                </a:extLst>
              </p:cNvPr>
              <p:cNvSpPr>
                <a:spLocks noGrp="1" noRot="1" noChangeAspect="1" noMove="1" noResize="1" noEditPoints="1" noAdjustHandles="1" noChangeArrowheads="1" noChangeShapeType="1" noTextEdit="1"/>
              </p:cNvSpPr>
              <p:nvPr>
                <p:ph idx="1"/>
              </p:nvPr>
            </p:nvSpPr>
            <p:spPr>
              <a:xfrm>
                <a:off x="609441" y="1124745"/>
                <a:ext cx="10969943" cy="4032447"/>
              </a:xfrm>
              <a:blipFill>
                <a:blip r:embed="rId2"/>
                <a:stretch>
                  <a:fillRect l="-611" t="-2723" r="-167"/>
                </a:stretch>
              </a:blipFill>
            </p:spPr>
            <p:txBody>
              <a:bodyPr/>
              <a:lstStyle/>
              <a:p>
                <a:r>
                  <a:rPr lang="fr-FR">
                    <a:noFill/>
                  </a:rPr>
                  <a:t> </a:t>
                </a:r>
              </a:p>
            </p:txBody>
          </p:sp>
        </mc:Fallback>
      </mc:AlternateContent>
      <p:pic>
        <p:nvPicPr>
          <p:cNvPr id="4" name="Picture 3">
            <a:extLst>
              <a:ext uri="{FF2B5EF4-FFF2-40B4-BE49-F238E27FC236}">
                <a16:creationId xmlns:a16="http://schemas.microsoft.com/office/drawing/2014/main" id="{86BFF952-0B0E-4E20-254D-35949A21E919}"/>
              </a:ext>
            </a:extLst>
          </p:cNvPr>
          <p:cNvPicPr>
            <a:picLocks noChangeAspect="1"/>
          </p:cNvPicPr>
          <p:nvPr/>
        </p:nvPicPr>
        <p:blipFill>
          <a:blip r:embed="rId3"/>
          <a:stretch>
            <a:fillRect/>
          </a:stretch>
        </p:blipFill>
        <p:spPr>
          <a:xfrm>
            <a:off x="3430116" y="4732990"/>
            <a:ext cx="5896798" cy="2000529"/>
          </a:xfrm>
          <a:prstGeom prst="rect">
            <a:avLst/>
          </a:prstGeom>
        </p:spPr>
      </p:pic>
    </p:spTree>
    <p:extLst>
      <p:ext uri="{BB962C8B-B14F-4D97-AF65-F5344CB8AC3E}">
        <p14:creationId xmlns:p14="http://schemas.microsoft.com/office/powerpoint/2010/main" val="35067855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715BB-3583-E61B-579E-E6929FFFE8A7}"/>
            </a:ext>
          </a:extLst>
        </p:cNvPr>
        <p:cNvGrpSpPr/>
        <p:nvPr/>
      </p:nvGrpSpPr>
      <p:grpSpPr>
        <a:xfrm>
          <a:off x="0" y="0"/>
          <a:ext cx="0" cy="0"/>
          <a:chOff x="0" y="0"/>
          <a:chExt cx="0" cy="0"/>
        </a:xfrm>
      </p:grpSpPr>
      <p:pic>
        <p:nvPicPr>
          <p:cNvPr id="9" name="Content Placeholder 8" descr="A graph of a number of graphs&#10;&#10;AI-generated content may be incorrect.">
            <a:extLst>
              <a:ext uri="{FF2B5EF4-FFF2-40B4-BE49-F238E27FC236}">
                <a16:creationId xmlns:a16="http://schemas.microsoft.com/office/drawing/2014/main" id="{3BF691A8-491F-2A99-9616-32E2A40446AA}"/>
              </a:ext>
            </a:extLst>
          </p:cNvPr>
          <p:cNvPicPr>
            <a:picLocks noGrp="1" noChangeAspect="1"/>
          </p:cNvPicPr>
          <p:nvPr>
            <p:ph idx="1"/>
          </p:nvPr>
        </p:nvPicPr>
        <p:blipFill>
          <a:blip r:embed="rId2"/>
          <a:stretch>
            <a:fillRect/>
          </a:stretch>
        </p:blipFill>
        <p:spPr>
          <a:xfrm>
            <a:off x="506514" y="1052736"/>
            <a:ext cx="5299866" cy="5811692"/>
          </a:xfrm>
          <a:prstGeom prst="rect">
            <a:avLst/>
          </a:prstGeom>
        </p:spPr>
      </p:pic>
      <p:pic>
        <p:nvPicPr>
          <p:cNvPr id="11" name="Picture 10" descr="A screenshot of a graph&#10;&#10;AI-generated content may be incorrect.">
            <a:extLst>
              <a:ext uri="{FF2B5EF4-FFF2-40B4-BE49-F238E27FC236}">
                <a16:creationId xmlns:a16="http://schemas.microsoft.com/office/drawing/2014/main" id="{F521D4C1-A93D-5E41-6656-2839659E368B}"/>
              </a:ext>
            </a:extLst>
          </p:cNvPr>
          <p:cNvPicPr>
            <a:picLocks noChangeAspect="1"/>
          </p:cNvPicPr>
          <p:nvPr/>
        </p:nvPicPr>
        <p:blipFill>
          <a:blip r:embed="rId3"/>
          <a:stretch>
            <a:fillRect/>
          </a:stretch>
        </p:blipFill>
        <p:spPr>
          <a:xfrm>
            <a:off x="6337778" y="1052736"/>
            <a:ext cx="5445266" cy="5811692"/>
          </a:xfrm>
          <a:prstGeom prst="rect">
            <a:avLst/>
          </a:prstGeom>
        </p:spPr>
      </p:pic>
      <p:sp>
        <p:nvSpPr>
          <p:cNvPr id="12" name="Title 1">
            <a:extLst>
              <a:ext uri="{FF2B5EF4-FFF2-40B4-BE49-F238E27FC236}">
                <a16:creationId xmlns:a16="http://schemas.microsoft.com/office/drawing/2014/main" id="{A4EAB109-DADB-DF73-B33E-192447BE0C8C}"/>
              </a:ext>
            </a:extLst>
          </p:cNvPr>
          <p:cNvSpPr>
            <a:spLocks noGrp="1"/>
          </p:cNvSpPr>
          <p:nvPr>
            <p:ph type="title"/>
          </p:nvPr>
        </p:nvSpPr>
        <p:spPr>
          <a:xfrm>
            <a:off x="609441" y="274639"/>
            <a:ext cx="10969943" cy="711081"/>
          </a:xfrm>
        </p:spPr>
        <p:txBody>
          <a:bodyPr anchor="ctr">
            <a:normAutofit/>
          </a:bodyPr>
          <a:lstStyle/>
          <a:p>
            <a:r>
              <a:rPr lang="en-US" b="1" dirty="0"/>
              <a:t>ANALYSE DES RÉPONSES AUX CHOCS</a:t>
            </a:r>
          </a:p>
        </p:txBody>
      </p:sp>
    </p:spTree>
    <p:extLst>
      <p:ext uri="{BB962C8B-B14F-4D97-AF65-F5344CB8AC3E}">
        <p14:creationId xmlns:p14="http://schemas.microsoft.com/office/powerpoint/2010/main" val="40047980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0"/>
                    </a14:imgEffect>
                  </a14:imgLayer>
                </a14:imgProps>
              </a:ext>
            </a:extLst>
          </a:blip>
          <a:srcRect/>
          <a:stretch>
            <a:fillRect t="-39000" b="-4000"/>
          </a:stretch>
        </a:blipFill>
        <a:effectLst/>
      </p:bgPr>
    </p:bg>
    <p:spTree>
      <p:nvGrpSpPr>
        <p:cNvPr id="1" name="">
          <a:extLst>
            <a:ext uri="{FF2B5EF4-FFF2-40B4-BE49-F238E27FC236}">
              <a16:creationId xmlns:a16="http://schemas.microsoft.com/office/drawing/2014/main" id="{5CD0C32F-F521-B11C-D2DC-4BFA844153B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571D43-0B12-66FE-6BFE-1385AB39FC9A}"/>
              </a:ext>
            </a:extLst>
          </p:cNvPr>
          <p:cNvSpPr/>
          <p:nvPr/>
        </p:nvSpPr>
        <p:spPr>
          <a:xfrm>
            <a:off x="5590355" y="0"/>
            <a:ext cx="6598469" cy="6865034"/>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Oval 2">
            <a:extLst>
              <a:ext uri="{FF2B5EF4-FFF2-40B4-BE49-F238E27FC236}">
                <a16:creationId xmlns:a16="http://schemas.microsoft.com/office/drawing/2014/main" id="{4B9995C3-EEA2-D946-0007-EC981EAA1327}"/>
              </a:ext>
            </a:extLst>
          </p:cNvPr>
          <p:cNvSpPr/>
          <p:nvPr/>
        </p:nvSpPr>
        <p:spPr>
          <a:xfrm>
            <a:off x="5162502" y="764704"/>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18" name="Oval 17">
            <a:extLst>
              <a:ext uri="{FF2B5EF4-FFF2-40B4-BE49-F238E27FC236}">
                <a16:creationId xmlns:a16="http://schemas.microsoft.com/office/drawing/2014/main" id="{66F227A0-196A-E634-5902-53AF1828D4A1}"/>
              </a:ext>
            </a:extLst>
          </p:cNvPr>
          <p:cNvSpPr/>
          <p:nvPr/>
        </p:nvSpPr>
        <p:spPr>
          <a:xfrm>
            <a:off x="5162502" y="1891375"/>
            <a:ext cx="866866" cy="8668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02</a:t>
            </a:r>
          </a:p>
        </p:txBody>
      </p:sp>
      <p:sp>
        <p:nvSpPr>
          <p:cNvPr id="22" name="Rectangle 21">
            <a:extLst>
              <a:ext uri="{FF2B5EF4-FFF2-40B4-BE49-F238E27FC236}">
                <a16:creationId xmlns:a16="http://schemas.microsoft.com/office/drawing/2014/main" id="{EF6ED425-D88E-083B-F28F-17EED94BFDD6}"/>
              </a:ext>
            </a:extLst>
          </p:cNvPr>
          <p:cNvSpPr/>
          <p:nvPr/>
        </p:nvSpPr>
        <p:spPr>
          <a:xfrm>
            <a:off x="6454452" y="1052736"/>
            <a:ext cx="5400600" cy="338554"/>
          </a:xfrm>
          <a:prstGeom prst="rect">
            <a:avLst/>
          </a:prstGeom>
        </p:spPr>
        <p:txBody>
          <a:bodyPr wrap="square">
            <a:spAutoFit/>
          </a:bodyPr>
          <a:lstStyle/>
          <a:p>
            <a:pPr fontAlgn="base"/>
            <a:r>
              <a:rPr lang="en-US" sz="1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FORMULATION THEORIQUE</a:t>
            </a:r>
            <a:endParaRPr lang="en-IN" sz="1600" spc="300"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13FAB885-0C5F-A16A-4084-7B1139947FBB}"/>
              </a:ext>
            </a:extLst>
          </p:cNvPr>
          <p:cNvSpPr/>
          <p:nvPr/>
        </p:nvSpPr>
        <p:spPr>
          <a:xfrm>
            <a:off x="6454452" y="2179407"/>
            <a:ext cx="5400600" cy="338554"/>
          </a:xfrm>
          <a:prstGeom prst="rect">
            <a:avLst/>
          </a:prstGeom>
        </p:spPr>
        <p:txBody>
          <a:bodyPr wrap="square">
            <a:spAutoFit/>
          </a:bodyPr>
          <a:lstStyle/>
          <a:p>
            <a:pPr fontAlgn="base"/>
            <a:r>
              <a:rPr lang="en-US" sz="1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APPLICATION: ANALYSE D’UN CIRCUIT</a:t>
            </a:r>
            <a:endParaRPr lang="en-IN" sz="1600" spc="300"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7C18F55-6FFB-2D1B-135B-0D45E0DEC1F7}"/>
              </a:ext>
            </a:extLst>
          </p:cNvPr>
          <p:cNvSpPr txBox="1"/>
          <p:nvPr/>
        </p:nvSpPr>
        <p:spPr>
          <a:xfrm>
            <a:off x="473611" y="353556"/>
            <a:ext cx="3888432" cy="646331"/>
          </a:xfrm>
          <a:prstGeom prst="rect">
            <a:avLst/>
          </a:prstGeom>
          <a:noFill/>
        </p:spPr>
        <p:txBody>
          <a:bodyPr wrap="square" rtlCol="0">
            <a:spAutoFit/>
          </a:bodyPr>
          <a:lstStyle/>
          <a:p>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CHAPITRE VI</a:t>
            </a:r>
          </a:p>
        </p:txBody>
      </p:sp>
      <p:sp>
        <p:nvSpPr>
          <p:cNvPr id="4" name="TextBox 3">
            <a:extLst>
              <a:ext uri="{FF2B5EF4-FFF2-40B4-BE49-F238E27FC236}">
                <a16:creationId xmlns:a16="http://schemas.microsoft.com/office/drawing/2014/main" id="{19D93AA7-5315-5C45-4083-F2560BFDE628}"/>
              </a:ext>
            </a:extLst>
          </p:cNvPr>
          <p:cNvSpPr txBox="1"/>
          <p:nvPr/>
        </p:nvSpPr>
        <p:spPr>
          <a:xfrm>
            <a:off x="115717" y="6093296"/>
            <a:ext cx="5734372" cy="461665"/>
          </a:xfrm>
          <a:prstGeom prst="rect">
            <a:avLst/>
          </a:prstGeom>
          <a:noFill/>
        </p:spPr>
        <p:txBody>
          <a:bodyPr wrap="square" rtlCol="0">
            <a:spAutoFit/>
          </a:bodyPr>
          <a:lstStyle/>
          <a:p>
            <a:r>
              <a:rPr lang="en-IN" b="1" dirty="0">
                <a:latin typeface="Open Sans" panose="020B0606030504020204" pitchFamily="34" charset="0"/>
                <a:ea typeface="Open Sans" panose="020B0606030504020204" pitchFamily="34" charset="0"/>
                <a:cs typeface="Open Sans" panose="020B0606030504020204" pitchFamily="34" charset="0"/>
              </a:rPr>
              <a:t>La </a:t>
            </a:r>
            <a:r>
              <a:rPr lang="en-IN" b="1" dirty="0" err="1">
                <a:latin typeface="Open Sans" panose="020B0606030504020204" pitchFamily="34" charset="0"/>
                <a:ea typeface="Open Sans" panose="020B0606030504020204" pitchFamily="34" charset="0"/>
                <a:cs typeface="Open Sans" panose="020B0606030504020204" pitchFamily="34" charset="0"/>
              </a:rPr>
              <a:t>thèse</a:t>
            </a:r>
            <a:r>
              <a:rPr lang="en-IN" b="1" dirty="0">
                <a:latin typeface="Open Sans" panose="020B0606030504020204" pitchFamily="34" charset="0"/>
                <a:ea typeface="Open Sans" panose="020B0606030504020204" pitchFamily="34" charset="0"/>
                <a:cs typeface="Open Sans" panose="020B0606030504020204" pitchFamily="34" charset="0"/>
              </a:rPr>
              <a:t> des “Circuits </a:t>
            </a:r>
            <a:r>
              <a:rPr lang="en-IN" b="1" dirty="0" err="1">
                <a:latin typeface="Open Sans" panose="020B0606030504020204" pitchFamily="34" charset="0"/>
                <a:ea typeface="Open Sans" panose="020B0606030504020204" pitchFamily="34" charset="0"/>
                <a:cs typeface="Open Sans" panose="020B0606030504020204" pitchFamily="34" charset="0"/>
              </a:rPr>
              <a:t>infernaux</a:t>
            </a:r>
            <a:r>
              <a:rPr lang="en-IN" b="1" dirty="0">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499367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609441" y="274639"/>
            <a:ext cx="10969943" cy="711081"/>
          </a:xfrm>
        </p:spPr>
        <p:txBody>
          <a:bodyPr/>
          <a:lstStyle/>
          <a:p>
            <a:pPr algn="ct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INTRODUCTION</a:t>
            </a:r>
            <a:r>
              <a:rPr lang="en-IN" b="1" dirty="0">
                <a:latin typeface="Open Sans" panose="020B0606030504020204" pitchFamily="34" charset="0"/>
                <a:ea typeface="Open Sans" panose="020B0606030504020204" pitchFamily="34" charset="0"/>
                <a:cs typeface="Open Sans" panose="020B0606030504020204" pitchFamily="34" charset="0"/>
              </a:rPr>
              <a:t> </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GENERALE </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smtClean="0"/>
              <a:pPr/>
              <a:t>8</a:t>
            </a:fld>
            <a:endParaRPr lang="en-US" dirty="0"/>
          </a:p>
        </p:txBody>
      </p:sp>
      <p:cxnSp>
        <p:nvCxnSpPr>
          <p:cNvPr id="4" name="Straight Connector 3">
            <a:extLst>
              <a:ext uri="{FF2B5EF4-FFF2-40B4-BE49-F238E27FC236}">
                <a16:creationId xmlns:a16="http://schemas.microsoft.com/office/drawing/2014/main" id="{BA2EDE0A-36B6-4E33-BA8D-E397FDD05AAD}"/>
              </a:ext>
            </a:extLst>
          </p:cNvPr>
          <p:cNvCxnSpPr/>
          <p:nvPr/>
        </p:nvCxnSpPr>
        <p:spPr>
          <a:xfrm>
            <a:off x="4150196" y="2132856"/>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9A36003D-F632-4F33-8040-DDECA7AEB334}"/>
              </a:ext>
            </a:extLst>
          </p:cNvPr>
          <p:cNvSpPr/>
          <p:nvPr/>
        </p:nvSpPr>
        <p:spPr>
          <a:xfrm>
            <a:off x="838686" y="1385456"/>
            <a:ext cx="2759054" cy="48490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latin typeface="Open Sans" panose="020B0606030504020204" pitchFamily="34" charset="0"/>
                <a:ea typeface="Open Sans" panose="020B0606030504020204" pitchFamily="34" charset="0"/>
                <a:cs typeface="Open Sans" panose="020B0606030504020204" pitchFamily="34" charset="0"/>
              </a:rPr>
              <a:t>Problématique</a:t>
            </a: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Rectangle: Rounded Corners 36">
            <a:extLst>
              <a:ext uri="{FF2B5EF4-FFF2-40B4-BE49-F238E27FC236}">
                <a16:creationId xmlns:a16="http://schemas.microsoft.com/office/drawing/2014/main" id="{1B0E0F80-62FE-4451-BAA5-EBC545793DE1}"/>
              </a:ext>
            </a:extLst>
          </p:cNvPr>
          <p:cNvSpPr/>
          <p:nvPr/>
        </p:nvSpPr>
        <p:spPr>
          <a:xfrm>
            <a:off x="8591085" y="1385456"/>
            <a:ext cx="2843293" cy="48490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Open Sans" panose="020B0606030504020204" pitchFamily="34" charset="0"/>
                <a:ea typeface="Open Sans" panose="020B0606030504020204" pitchFamily="34" charset="0"/>
                <a:cs typeface="Open Sans" panose="020B0606030504020204" pitchFamily="34" charset="0"/>
              </a:rPr>
              <a:t>Justification</a:t>
            </a:r>
          </a:p>
        </p:txBody>
      </p:sp>
      <p:sp>
        <p:nvSpPr>
          <p:cNvPr id="38" name="Rectangle 37">
            <a:extLst>
              <a:ext uri="{FF2B5EF4-FFF2-40B4-BE49-F238E27FC236}">
                <a16:creationId xmlns:a16="http://schemas.microsoft.com/office/drawing/2014/main" id="{BD5859B0-5D96-491A-A05B-64F69D41E118}"/>
              </a:ext>
            </a:extLst>
          </p:cNvPr>
          <p:cNvSpPr/>
          <p:nvPr/>
        </p:nvSpPr>
        <p:spPr>
          <a:xfrm>
            <a:off x="790286" y="2093408"/>
            <a:ext cx="2855854" cy="3600986"/>
          </a:xfrm>
          <a:prstGeom prst="rect">
            <a:avLst/>
          </a:prstGeom>
        </p:spPr>
        <p:txBody>
          <a:bodyPr wrap="square">
            <a:spAutoFit/>
          </a:bodyPr>
          <a:lstStyle/>
          <a:p>
            <a:pPr marL="285750" marR="0" lvl="0" indent="-285750" algn="l" defTabSz="121898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Transferts</a:t>
            </a:r>
            <a:r>
              <a:rPr kumimoji="0" lang="en-US" sz="1600" b="1"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sans </a:t>
            </a:r>
            <a:r>
              <a:rPr kumimoji="0" lang="en-US" sz="1600" b="1"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contrepartie</a:t>
            </a:r>
            <a:r>
              <a:rPr kumimoji="0" lang="en-US" sz="1600" b="1"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a:t>
            </a:r>
            <a:r>
              <a:rPr kumimoji="0" lang="en-US" sz="1600" b="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plus d’1/3 du PIB entre 2017 et 2019</a:t>
            </a:r>
            <a:r>
              <a:rPr kumimoji="0" lang="en-US" sz="1600" b="0" i="0" u="none" strike="noStrike" kern="1200" cap="none" spc="0" normalizeH="0" baseline="30000" noProof="0" dirty="0">
                <a:ln>
                  <a:noFill/>
                </a:ln>
                <a:solidFill>
                  <a:prstClr val="black">
                    <a:lumMod val="50000"/>
                    <a:lumOff val="50000"/>
                  </a:prstClr>
                </a:solidFill>
                <a:effectLst/>
                <a:uLnTx/>
                <a:uFillTx/>
                <a:latin typeface="Aptos" panose="020B0004020202020204" pitchFamily="34" charset="0"/>
                <a:ea typeface="+mn-ea"/>
                <a:cs typeface="+mn-cs"/>
              </a:rPr>
              <a:t>1</a:t>
            </a:r>
            <a:endParaRPr kumimoji="0" lang="en-US" sz="1600" b="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endParaRPr>
          </a:p>
          <a:p>
            <a:pPr marL="285750" marR="0" lvl="0" indent="-285750" algn="l" defTabSz="121898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Haïti</a:t>
            </a:r>
            <a:r>
              <a:rPr kumimoji="0" lang="en-US" sz="1600" b="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a:t>
            </a:r>
            <a:r>
              <a:rPr kumimoji="0" lang="en-US" sz="1600" b="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est</a:t>
            </a:r>
            <a:r>
              <a:rPr kumimoji="0" lang="en-US" sz="1600" b="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a:t>
            </a:r>
            <a:r>
              <a:rPr kumimoji="0" lang="en-US" sz="1600" b="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l’un</a:t>
            </a:r>
            <a:r>
              <a:rPr kumimoji="0" lang="en-US" sz="1600" b="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des pays o</a:t>
            </a:r>
            <a:r>
              <a:rPr kumimoji="0" lang="fr-FR" sz="1600" b="0" i="0" u="none" strike="noStrike" kern="100" cap="none" spc="0" normalizeH="0" baseline="0" noProof="0" dirty="0">
                <a:ln>
                  <a:noFill/>
                </a:ln>
                <a:solidFill>
                  <a:prstClr val="black">
                    <a:lumMod val="50000"/>
                    <a:lumOff val="50000"/>
                  </a:prstClr>
                </a:solidFill>
                <a:effectLst/>
                <a:uLnTx/>
                <a:uFillTx/>
                <a:latin typeface="Aptos" panose="020B0004020202020204" pitchFamily="34" charset="0"/>
                <a:ea typeface="Aptos" panose="020B0004020202020204" pitchFamily="34" charset="0"/>
                <a:cs typeface="Times New Roman" panose="02020603050405020304" pitchFamily="18" charset="0"/>
              </a:rPr>
              <a:t>ù</a:t>
            </a:r>
            <a:r>
              <a:rPr kumimoji="0" lang="fr-FR" sz="16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a:t>
            </a:r>
            <a:r>
              <a:rPr kumimoji="0" lang="en-US" sz="1600" b="1"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les ménages dependent le plus des envois de fonds </a:t>
            </a:r>
            <a:r>
              <a:rPr kumimoji="0" lang="en-US" sz="1600" b="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pour </a:t>
            </a:r>
            <a:r>
              <a:rPr kumimoji="0" lang="en-US" sz="1600" b="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leur</a:t>
            </a:r>
            <a:r>
              <a:rPr kumimoji="0" lang="en-US" sz="1600" b="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consommation</a:t>
            </a:r>
            <a:r>
              <a:rPr kumimoji="0" lang="en-US" sz="1600" b="0" i="0" u="none" strike="noStrike" kern="1200" cap="none" spc="0" normalizeH="0" baseline="30000" noProof="0" dirty="0">
                <a:ln>
                  <a:noFill/>
                </a:ln>
                <a:solidFill>
                  <a:prstClr val="black">
                    <a:lumMod val="50000"/>
                    <a:lumOff val="50000"/>
                  </a:prstClr>
                </a:solidFill>
                <a:effectLst/>
                <a:uLnTx/>
                <a:uFillTx/>
                <a:latin typeface="Aptos" panose="020B0004020202020204" pitchFamily="34" charset="0"/>
                <a:ea typeface="+mn-ea"/>
                <a:cs typeface="+mn-cs"/>
              </a:rPr>
              <a:t>1</a:t>
            </a:r>
            <a:endParaRPr kumimoji="0" lang="fr-FR" sz="1600" b="0" i="0" u="none" strike="noStrike" kern="100" cap="none" spc="0" normalizeH="0" baseline="0" noProof="0" dirty="0">
              <a:ln>
                <a:noFill/>
              </a:ln>
              <a:solidFill>
                <a:prstClr val="black">
                  <a:lumMod val="50000"/>
                  <a:lumOff val="50000"/>
                </a:prstClr>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285750" marR="0" lvl="0" indent="-285750" algn="l" defTabSz="121898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600" b="1" dirty="0" err="1">
                <a:solidFill>
                  <a:prstClr val="black">
                    <a:lumMod val="50000"/>
                    <a:lumOff val="50000"/>
                  </a:prstClr>
                </a:solidFill>
                <a:latin typeface="Aptos" panose="020B0004020202020204" pitchFamily="34" charset="0"/>
              </a:rPr>
              <a:t>Conséquence</a:t>
            </a:r>
            <a:r>
              <a:rPr lang="en-US" sz="1600" b="1" dirty="0">
                <a:solidFill>
                  <a:prstClr val="black">
                    <a:lumMod val="50000"/>
                    <a:lumOff val="50000"/>
                  </a:prstClr>
                </a:solidFill>
                <a:latin typeface="Aptos" panose="020B0004020202020204" pitchFamily="34" charset="0"/>
              </a:rPr>
              <a:t>:</a:t>
            </a:r>
            <a:r>
              <a:rPr kumimoji="0" lang="en-US" sz="1600" b="1"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a:t>
            </a:r>
            <a:r>
              <a:rPr kumimoji="0" lang="en-US" sz="1600" b="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effets</a:t>
            </a:r>
            <a:r>
              <a:rPr kumimoji="0" lang="en-US" sz="1600" b="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a:t>
            </a:r>
            <a:r>
              <a:rPr kumimoji="0" lang="en-US" sz="1600" b="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positifs</a:t>
            </a:r>
            <a:r>
              <a:rPr kumimoji="0" lang="en-US" sz="1600" b="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sur la </a:t>
            </a:r>
            <a:r>
              <a:rPr kumimoji="0" lang="en-US" sz="1600" b="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consommation</a:t>
            </a:r>
            <a:r>
              <a:rPr kumimoji="0" lang="en-US" sz="1600" b="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impacts </a:t>
            </a:r>
            <a:r>
              <a:rPr kumimoji="0" lang="en-US" sz="1600" b="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négatifs</a:t>
            </a:r>
            <a:r>
              <a:rPr kumimoji="0" lang="en-US" sz="1600" b="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sur la </a:t>
            </a:r>
            <a:r>
              <a:rPr kumimoji="0" lang="en-US" sz="1600" b="0" i="0" u="none" strike="noStrike" kern="1200" cap="none" spc="0" normalizeH="0" baseline="0" noProof="0" dirty="0" err="1">
                <a:ln>
                  <a:noFill/>
                </a:ln>
                <a:solidFill>
                  <a:prstClr val="black">
                    <a:lumMod val="50000"/>
                    <a:lumOff val="50000"/>
                  </a:prstClr>
                </a:solidFill>
                <a:effectLst/>
                <a:uLnTx/>
                <a:uFillTx/>
                <a:latin typeface="Aptos" panose="020B0004020202020204" pitchFamily="34" charset="0"/>
                <a:ea typeface="+mn-ea"/>
                <a:cs typeface="+mn-cs"/>
              </a:rPr>
              <a:t>compétitivité</a:t>
            </a:r>
            <a:r>
              <a:rPr kumimoji="0" lang="en-US" sz="1600" b="0" i="0" u="none" strike="noStrike" kern="1200" cap="none" spc="0" normalizeH="0" baseline="0" noProof="0" dirty="0">
                <a:ln>
                  <a:noFill/>
                </a:ln>
                <a:solidFill>
                  <a:prstClr val="black">
                    <a:lumMod val="50000"/>
                    <a:lumOff val="50000"/>
                  </a:prstClr>
                </a:solidFill>
                <a:effectLst/>
                <a:uLnTx/>
                <a:uFillTx/>
                <a:latin typeface="Aptos" panose="020B0004020202020204" pitchFamily="34" charset="0"/>
                <a:ea typeface="+mn-ea"/>
                <a:cs typeface="+mn-cs"/>
              </a:rPr>
              <a:t> externe</a:t>
            </a:r>
            <a:r>
              <a:rPr kumimoji="0" lang="en-US" sz="1600" b="0" i="0" u="none" strike="noStrike" kern="1200" cap="none" spc="0" normalizeH="0" baseline="30000" noProof="0" dirty="0">
                <a:ln>
                  <a:noFill/>
                </a:ln>
                <a:solidFill>
                  <a:prstClr val="black">
                    <a:lumMod val="50000"/>
                    <a:lumOff val="50000"/>
                  </a:prstClr>
                </a:solidFill>
                <a:effectLst/>
                <a:uLnTx/>
                <a:uFillTx/>
                <a:latin typeface="Aptos" panose="020B0004020202020204" pitchFamily="34" charset="0"/>
                <a:ea typeface="+mn-ea"/>
                <a:cs typeface="+mn-cs"/>
              </a:rPr>
              <a:t>1</a:t>
            </a:r>
            <a:endParaRPr kumimoji="0" lang="en-US" sz="1600" b="0" i="0"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cxnSp>
        <p:nvCxnSpPr>
          <p:cNvPr id="3" name="Straight Connector 2">
            <a:extLst>
              <a:ext uri="{FF2B5EF4-FFF2-40B4-BE49-F238E27FC236}">
                <a16:creationId xmlns:a16="http://schemas.microsoft.com/office/drawing/2014/main" id="{4C59563F-EABB-C0D2-A8BE-219BE7B59716}"/>
              </a:ext>
            </a:extLst>
          </p:cNvPr>
          <p:cNvCxnSpPr/>
          <p:nvPr/>
        </p:nvCxnSpPr>
        <p:spPr>
          <a:xfrm>
            <a:off x="8038628" y="2132856"/>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E0B73E9B-CC47-8DBB-1530-70E160139926}"/>
              </a:ext>
            </a:extLst>
          </p:cNvPr>
          <p:cNvSpPr/>
          <p:nvPr/>
        </p:nvSpPr>
        <p:spPr>
          <a:xfrm>
            <a:off x="4693371" y="1385456"/>
            <a:ext cx="2843293" cy="48490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latin typeface="Open Sans" panose="020B0606030504020204" pitchFamily="34" charset="0"/>
                <a:ea typeface="Open Sans" panose="020B0606030504020204" pitchFamily="34" charset="0"/>
                <a:cs typeface="Open Sans" panose="020B0606030504020204" pitchFamily="34" charset="0"/>
              </a:rPr>
              <a:t>Questions</a:t>
            </a:r>
          </a:p>
        </p:txBody>
      </p:sp>
      <p:sp>
        <p:nvSpPr>
          <p:cNvPr id="7" name="Rectangle 6">
            <a:extLst>
              <a:ext uri="{FF2B5EF4-FFF2-40B4-BE49-F238E27FC236}">
                <a16:creationId xmlns:a16="http://schemas.microsoft.com/office/drawing/2014/main" id="{66A0BF51-4CEF-5444-407A-AE34D15FE133}"/>
              </a:ext>
            </a:extLst>
          </p:cNvPr>
          <p:cNvSpPr/>
          <p:nvPr/>
        </p:nvSpPr>
        <p:spPr>
          <a:xfrm>
            <a:off x="4654252" y="2103234"/>
            <a:ext cx="2952324" cy="3354765"/>
          </a:xfrm>
          <a:prstGeom prst="rect">
            <a:avLst/>
          </a:prstGeom>
        </p:spPr>
        <p:txBody>
          <a:bodyPr wrap="square">
            <a:spAutoFit/>
          </a:bodyPr>
          <a:lstStyle/>
          <a:p>
            <a:pPr marL="285750" indent="-285750">
              <a:spcAft>
                <a:spcPts val="1200"/>
              </a:spcAft>
              <a:buFont typeface="Arial" panose="020B0604020202020204" pitchFamily="34" charset="0"/>
              <a:buChar char="•"/>
            </a:pPr>
            <a:r>
              <a:rPr lang="en-US" sz="1600" dirty="0">
                <a:solidFill>
                  <a:prstClr val="black">
                    <a:lumMod val="50000"/>
                    <a:lumOff val="50000"/>
                  </a:prstClr>
                </a:solidFill>
                <a:latin typeface="Aptos" panose="020B0004020202020204" pitchFamily="34" charset="0"/>
              </a:rPr>
              <a:t>Y </a:t>
            </a:r>
            <a:r>
              <a:rPr lang="en-US" sz="1600" dirty="0" err="1">
                <a:solidFill>
                  <a:prstClr val="black">
                    <a:lumMod val="50000"/>
                    <a:lumOff val="50000"/>
                  </a:prstClr>
                </a:solidFill>
                <a:latin typeface="Aptos" panose="020B0004020202020204" pitchFamily="34" charset="0"/>
              </a:rPr>
              <a:t>aurait</a:t>
            </a:r>
            <a:r>
              <a:rPr lang="en-US" sz="1600" dirty="0">
                <a:solidFill>
                  <a:prstClr val="black">
                    <a:lumMod val="50000"/>
                    <a:lumOff val="50000"/>
                  </a:prstClr>
                </a:solidFill>
                <a:latin typeface="Aptos" panose="020B0004020202020204" pitchFamily="34" charset="0"/>
              </a:rPr>
              <a:t>-il un rapport entre les </a:t>
            </a:r>
            <a:r>
              <a:rPr lang="en-US" sz="1600" b="1" dirty="0" err="1">
                <a:solidFill>
                  <a:prstClr val="black">
                    <a:lumMod val="50000"/>
                    <a:lumOff val="50000"/>
                  </a:prstClr>
                </a:solidFill>
                <a:latin typeface="Aptos" panose="020B0004020202020204" pitchFamily="34" charset="0"/>
              </a:rPr>
              <a:t>mouvements</a:t>
            </a:r>
            <a:r>
              <a:rPr lang="en-US" sz="1600" b="1" dirty="0">
                <a:solidFill>
                  <a:prstClr val="black">
                    <a:lumMod val="50000"/>
                    <a:lumOff val="50000"/>
                  </a:prstClr>
                </a:solidFill>
                <a:latin typeface="Aptos" panose="020B0004020202020204" pitchFamily="34" charset="0"/>
              </a:rPr>
              <a:t> de </a:t>
            </a:r>
            <a:r>
              <a:rPr lang="en-US" sz="1600" b="1" dirty="0" err="1">
                <a:solidFill>
                  <a:prstClr val="black">
                    <a:lumMod val="50000"/>
                    <a:lumOff val="50000"/>
                  </a:prstClr>
                </a:solidFill>
                <a:latin typeface="Aptos" panose="020B0004020202020204" pitchFamily="34" charset="0"/>
              </a:rPr>
              <a:t>personnes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d’une</a:t>
            </a:r>
            <a:r>
              <a:rPr lang="en-US" sz="1600" dirty="0">
                <a:solidFill>
                  <a:prstClr val="black">
                    <a:lumMod val="50000"/>
                    <a:lumOff val="50000"/>
                  </a:prstClr>
                </a:solidFill>
                <a:latin typeface="Aptos" panose="020B0004020202020204" pitchFamily="34" charset="0"/>
              </a:rPr>
              <a:t> part, et les </a:t>
            </a:r>
            <a:r>
              <a:rPr lang="en-US" sz="1600" b="1" dirty="0" err="1">
                <a:solidFill>
                  <a:prstClr val="black">
                    <a:lumMod val="50000"/>
                    <a:lumOff val="50000"/>
                  </a:prstClr>
                </a:solidFill>
                <a:latin typeface="Aptos" panose="020B0004020202020204" pitchFamily="34" charset="0"/>
              </a:rPr>
              <a:t>biens</a:t>
            </a:r>
            <a:r>
              <a:rPr lang="en-US" sz="1600" b="1" dirty="0">
                <a:solidFill>
                  <a:prstClr val="black">
                    <a:lumMod val="50000"/>
                    <a:lumOff val="50000"/>
                  </a:prstClr>
                </a:solidFill>
                <a:latin typeface="Aptos" panose="020B0004020202020204" pitchFamily="34" charset="0"/>
              </a:rPr>
              <a:t>/services </a:t>
            </a:r>
            <a:r>
              <a:rPr lang="en-US" sz="1600" dirty="0">
                <a:solidFill>
                  <a:prstClr val="black">
                    <a:lumMod val="50000"/>
                    <a:lumOff val="50000"/>
                  </a:prstClr>
                </a:solidFill>
                <a:latin typeface="Aptos" panose="020B0004020202020204" pitchFamily="34" charset="0"/>
              </a:rPr>
              <a:t>et </a:t>
            </a:r>
            <a:r>
              <a:rPr lang="en-US" sz="1600" b="1" dirty="0" err="1">
                <a:solidFill>
                  <a:prstClr val="black">
                    <a:lumMod val="50000"/>
                    <a:lumOff val="50000"/>
                  </a:prstClr>
                </a:solidFill>
                <a:latin typeface="Aptos" panose="020B0004020202020204" pitchFamily="34" charset="0"/>
              </a:rPr>
              <a:t>capitaux</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transférés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vers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Haïti</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d’autre</a:t>
            </a:r>
            <a:r>
              <a:rPr lang="en-US" sz="1600" dirty="0">
                <a:solidFill>
                  <a:prstClr val="black">
                    <a:lumMod val="50000"/>
                    <a:lumOff val="50000"/>
                  </a:prstClr>
                </a:solidFill>
                <a:latin typeface="Aptos" panose="020B0004020202020204" pitchFamily="34" charset="0"/>
              </a:rPr>
              <a:t> part?</a:t>
            </a:r>
          </a:p>
          <a:p>
            <a:pPr marL="285750" indent="-285750">
              <a:spcAft>
                <a:spcPts val="1200"/>
              </a:spcAft>
              <a:buFont typeface="Arial" panose="020B0604020202020204" pitchFamily="34" charset="0"/>
              <a:buChar char="•"/>
            </a:pPr>
            <a:r>
              <a:rPr lang="en-US" sz="1600" dirty="0" err="1">
                <a:solidFill>
                  <a:prstClr val="black">
                    <a:lumMod val="50000"/>
                    <a:lumOff val="50000"/>
                  </a:prstClr>
                </a:solidFill>
                <a:latin typeface="Aptos" panose="020B0004020202020204" pitchFamily="34" charset="0"/>
              </a:rPr>
              <a:t>Peut</a:t>
            </a:r>
            <a:r>
              <a:rPr lang="en-US" sz="1600" dirty="0">
                <a:solidFill>
                  <a:prstClr val="black">
                    <a:lumMod val="50000"/>
                    <a:lumOff val="50000"/>
                  </a:prstClr>
                </a:solidFill>
                <a:latin typeface="Aptos" panose="020B0004020202020204" pitchFamily="34" charset="0"/>
              </a:rPr>
              <a:t>-on </a:t>
            </a:r>
            <a:r>
              <a:rPr lang="en-US" sz="1600" dirty="0" err="1">
                <a:solidFill>
                  <a:prstClr val="black">
                    <a:lumMod val="50000"/>
                    <a:lumOff val="50000"/>
                  </a:prstClr>
                </a:solidFill>
                <a:latin typeface="Aptos" panose="020B0004020202020204" pitchFamily="34" charset="0"/>
              </a:rPr>
              <a:t>estimer</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l’</a:t>
            </a:r>
            <a:r>
              <a:rPr lang="en-US" sz="1600" b="1" dirty="0" err="1">
                <a:solidFill>
                  <a:prstClr val="black">
                    <a:lumMod val="50000"/>
                    <a:lumOff val="50000"/>
                  </a:prstClr>
                </a:solidFill>
                <a:latin typeface="Aptos" panose="020B0004020202020204" pitchFamily="34" charset="0"/>
              </a:rPr>
              <a:t>impact</a:t>
            </a:r>
            <a:r>
              <a:rPr lang="en-US" sz="1600" dirty="0">
                <a:solidFill>
                  <a:prstClr val="black">
                    <a:lumMod val="50000"/>
                    <a:lumOff val="50000"/>
                  </a:prstClr>
                </a:solidFill>
                <a:latin typeface="Aptos" panose="020B0004020202020204" pitchFamily="34" charset="0"/>
              </a:rPr>
              <a:t> de </a:t>
            </a:r>
            <a:r>
              <a:rPr lang="en-US" sz="1600" dirty="0" err="1">
                <a:solidFill>
                  <a:prstClr val="black">
                    <a:lumMod val="50000"/>
                    <a:lumOff val="50000"/>
                  </a:prstClr>
                </a:solidFill>
                <a:latin typeface="Aptos" panose="020B0004020202020204" pitchFamily="34" charset="0"/>
              </a:rPr>
              <a:t>ces</a:t>
            </a:r>
            <a:r>
              <a:rPr lang="en-US" sz="1600" dirty="0">
                <a:solidFill>
                  <a:prstClr val="black">
                    <a:lumMod val="50000"/>
                    <a:lumOff val="50000"/>
                  </a:prstClr>
                </a:solidFill>
                <a:latin typeface="Aptos" panose="020B0004020202020204" pitchFamily="34" charset="0"/>
              </a:rPr>
              <a:t> traffics sur </a:t>
            </a:r>
            <a:r>
              <a:rPr lang="en-US" sz="1600" dirty="0" err="1">
                <a:solidFill>
                  <a:prstClr val="black">
                    <a:lumMod val="50000"/>
                    <a:lumOff val="50000"/>
                  </a:prstClr>
                </a:solidFill>
                <a:latin typeface="Aptos" panose="020B0004020202020204" pitchFamily="34" charset="0"/>
              </a:rPr>
              <a:t>d’autres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aggrégats</a:t>
            </a:r>
            <a:r>
              <a:rPr lang="en-US" sz="1600" dirty="0">
                <a:solidFill>
                  <a:prstClr val="black">
                    <a:lumMod val="50000"/>
                    <a:lumOff val="50000"/>
                  </a:prstClr>
                </a:solidFill>
                <a:latin typeface="Aptos" panose="020B0004020202020204" pitchFamily="34" charset="0"/>
              </a:rPr>
              <a:t> macro-</a:t>
            </a:r>
            <a:r>
              <a:rPr lang="en-US" sz="1600" dirty="0" err="1">
                <a:solidFill>
                  <a:prstClr val="black">
                    <a:lumMod val="50000"/>
                    <a:lumOff val="50000"/>
                  </a:prstClr>
                </a:solidFill>
                <a:latin typeface="Aptos" panose="020B0004020202020204" pitchFamily="34" charset="0"/>
              </a:rPr>
              <a:t>économiques</a:t>
            </a:r>
            <a:r>
              <a:rPr lang="en-US" sz="1600" dirty="0">
                <a:solidFill>
                  <a:prstClr val="black">
                    <a:lumMod val="50000"/>
                    <a:lumOff val="50000"/>
                  </a:prstClr>
                </a:solidFill>
                <a:latin typeface="Aptos" panose="020B0004020202020204" pitchFamily="34" charset="0"/>
              </a:rPr>
              <a:t> (</a:t>
            </a:r>
            <a:r>
              <a:rPr lang="en-US" sz="1600" dirty="0">
                <a:solidFill>
                  <a:srgbClr val="FF0000"/>
                </a:solidFill>
                <a:latin typeface="Aptos" panose="020B0004020202020204" pitchFamily="34" charset="0"/>
              </a:rPr>
              <a:t>inflation </a:t>
            </a:r>
            <a:r>
              <a:rPr lang="en-US" sz="1600" dirty="0" err="1">
                <a:solidFill>
                  <a:srgbClr val="FF0000"/>
                </a:solidFill>
                <a:latin typeface="Aptos" panose="020B0004020202020204" pitchFamily="34" charset="0"/>
              </a:rPr>
              <a:t>importée</a:t>
            </a:r>
            <a:r>
              <a:rPr lang="en-US" sz="1600" dirty="0">
                <a:solidFill>
                  <a:prstClr val="black">
                    <a:lumMod val="50000"/>
                    <a:lumOff val="50000"/>
                  </a:prstClr>
                </a:solidFill>
                <a:latin typeface="Aptos" panose="020B0004020202020204" pitchFamily="34" charset="0"/>
              </a:rPr>
              <a:t>, par </a:t>
            </a:r>
            <a:r>
              <a:rPr lang="en-US" sz="1600" dirty="0" err="1">
                <a:solidFill>
                  <a:prstClr val="black">
                    <a:lumMod val="50000"/>
                    <a:lumOff val="50000"/>
                  </a:prstClr>
                </a:solidFill>
                <a:latin typeface="Aptos" panose="020B0004020202020204" pitchFamily="34" charset="0"/>
              </a:rPr>
              <a:t>exemple</a:t>
            </a:r>
            <a:r>
              <a:rPr lang="en-US" sz="1600" dirty="0">
                <a:solidFill>
                  <a:prstClr val="black">
                    <a:lumMod val="50000"/>
                    <a:lumOff val="50000"/>
                  </a:prstClr>
                </a:solidFill>
                <a:latin typeface="Aptos" panose="020B0004020202020204" pitchFamily="34" charset="0"/>
              </a:rPr>
              <a:t>) ?</a:t>
            </a:r>
          </a:p>
          <a:p>
            <a:pPr marL="285750" indent="-285750">
              <a:spcAft>
                <a:spcPts val="1200"/>
              </a:spcAft>
              <a:buFont typeface="Arial" panose="020B0604020202020204" pitchFamily="34" charset="0"/>
              <a:buChar char="•"/>
            </a:pPr>
            <a:endParaRPr lang="en-US" sz="1600" dirty="0">
              <a:solidFill>
                <a:prstClr val="black">
                  <a:lumMod val="50000"/>
                  <a:lumOff val="50000"/>
                </a:prstClr>
              </a:solidFill>
              <a:latin typeface="Aptos" panose="020B0004020202020204" pitchFamily="34" charset="0"/>
            </a:endParaRPr>
          </a:p>
        </p:txBody>
      </p:sp>
      <p:sp>
        <p:nvSpPr>
          <p:cNvPr id="11" name="Rectangle 10">
            <a:extLst>
              <a:ext uri="{FF2B5EF4-FFF2-40B4-BE49-F238E27FC236}">
                <a16:creationId xmlns:a16="http://schemas.microsoft.com/office/drawing/2014/main" id="{0CF7650F-C39F-FAA4-E5F6-F524AA14883E}"/>
              </a:ext>
            </a:extLst>
          </p:cNvPr>
          <p:cNvSpPr/>
          <p:nvPr/>
        </p:nvSpPr>
        <p:spPr>
          <a:xfrm>
            <a:off x="4576860" y="5289950"/>
            <a:ext cx="3024335" cy="784830"/>
          </a:xfrm>
          <a:prstGeom prst="rect">
            <a:avLst/>
          </a:prstGeom>
          <a:ln>
            <a:solidFill>
              <a:schemeClr val="tx1"/>
            </a:solidFill>
          </a:ln>
        </p:spPr>
        <p:txBody>
          <a:bodyPr wrap="square">
            <a:spAutoFit/>
          </a:bodyPr>
          <a:lstStyle/>
          <a:p>
            <a:pPr marL="342900" indent="-342900" fontAlgn="base">
              <a:buFont typeface="+mj-lt"/>
              <a:buAutoNum type="arabicPeriod"/>
            </a:pPr>
            <a:r>
              <a:rPr lang="en-IN" sz="1200" dirty="0">
                <a:solidFill>
                  <a:schemeClr val="tx1">
                    <a:lumMod val="65000"/>
                    <a:lumOff val="35000"/>
                  </a:schemeClr>
                </a:solidFill>
                <a:latin typeface="Arial" panose="020B0604020202020204" pitchFamily="34" charset="0"/>
                <a:cs typeface="Arial" panose="020B0604020202020204" pitchFamily="34" charset="0"/>
              </a:rPr>
              <a:t>Transferts de la diaspora et le </a:t>
            </a:r>
            <a:r>
              <a:rPr lang="en-IN" sz="1200" dirty="0" err="1">
                <a:solidFill>
                  <a:schemeClr val="tx1">
                    <a:lumMod val="65000"/>
                    <a:lumOff val="35000"/>
                  </a:schemeClr>
                </a:solidFill>
                <a:latin typeface="Arial" panose="020B0604020202020204" pitchFamily="34" charset="0"/>
                <a:cs typeface="Arial" panose="020B0604020202020204" pitchFamily="34" charset="0"/>
              </a:rPr>
              <a:t>taux</a:t>
            </a:r>
            <a:r>
              <a:rPr lang="en-IN" sz="1200" dirty="0">
                <a:solidFill>
                  <a:schemeClr val="tx1">
                    <a:lumMod val="65000"/>
                    <a:lumOff val="35000"/>
                  </a:schemeClr>
                </a:solidFill>
                <a:latin typeface="Arial" panose="020B0604020202020204" pitchFamily="34" charset="0"/>
                <a:cs typeface="Arial" panose="020B0604020202020204" pitchFamily="34" charset="0"/>
              </a:rPr>
              <a:t> de change </a:t>
            </a:r>
            <a:r>
              <a:rPr lang="en-IN" sz="1200" dirty="0" err="1">
                <a:solidFill>
                  <a:schemeClr val="tx1">
                    <a:lumMod val="65000"/>
                    <a:lumOff val="35000"/>
                  </a:schemeClr>
                </a:solidFill>
                <a:latin typeface="Arial" panose="020B0604020202020204" pitchFamily="34" charset="0"/>
                <a:cs typeface="Arial" panose="020B0604020202020204" pitchFamily="34" charset="0"/>
              </a:rPr>
              <a:t>réel</a:t>
            </a:r>
            <a:r>
              <a:rPr lang="en-IN" sz="1200" dirty="0">
                <a:solidFill>
                  <a:schemeClr val="tx1">
                    <a:lumMod val="65000"/>
                    <a:lumOff val="35000"/>
                  </a:schemeClr>
                </a:solidFill>
                <a:latin typeface="Arial" panose="020B0604020202020204" pitchFamily="34" charset="0"/>
                <a:cs typeface="Arial" panose="020B0604020202020204" pitchFamily="34" charset="0"/>
              </a:rPr>
              <a:t> (BRH, 2019)</a:t>
            </a:r>
          </a:p>
          <a:p>
            <a:pPr marL="342900" indent="-342900" fontAlgn="base">
              <a:buFont typeface="+mj-lt"/>
              <a:buAutoNum type="arabicPeriod"/>
            </a:pPr>
            <a:r>
              <a:rPr lang="fr-FR" sz="1050" dirty="0">
                <a:hlinkClick r:id="rId3"/>
              </a:rPr>
              <a:t>Haïti: Investir dans l’humain pour combattre la pauvreté (banquemondiale.org)</a:t>
            </a:r>
            <a:endParaRPr lang="en-IN" sz="12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692886A-8C98-DEFA-E8F0-39F7C93154A6}"/>
              </a:ext>
            </a:extLst>
          </p:cNvPr>
          <p:cNvSpPr/>
          <p:nvPr/>
        </p:nvSpPr>
        <p:spPr>
          <a:xfrm>
            <a:off x="8500563" y="2103234"/>
            <a:ext cx="3078822" cy="4339650"/>
          </a:xfrm>
          <a:prstGeom prst="rect">
            <a:avLst/>
          </a:prstGeom>
        </p:spPr>
        <p:txBody>
          <a:bodyPr wrap="square">
            <a:spAutoFit/>
          </a:bodyPr>
          <a:lstStyle/>
          <a:p>
            <a:pPr marL="285750" indent="-285750">
              <a:spcAft>
                <a:spcPts val="1200"/>
              </a:spcAft>
              <a:buFont typeface="Arial" panose="020B0604020202020204" pitchFamily="34" charset="0"/>
              <a:buChar char="•"/>
            </a:pPr>
            <a:r>
              <a:rPr lang="en-US" sz="1600" b="1" dirty="0" err="1">
                <a:solidFill>
                  <a:prstClr val="black">
                    <a:lumMod val="50000"/>
                    <a:lumOff val="50000"/>
                  </a:prstClr>
                </a:solidFill>
                <a:latin typeface="Aptos" panose="020B0004020202020204" pitchFamily="34" charset="0"/>
              </a:rPr>
              <a:t>Actualité</a:t>
            </a:r>
            <a:r>
              <a:rPr lang="en-US" sz="1600" b="1" dirty="0">
                <a:solidFill>
                  <a:prstClr val="black">
                    <a:lumMod val="50000"/>
                    <a:lumOff val="50000"/>
                  </a:prstClr>
                </a:solidFill>
                <a:latin typeface="Aptos" panose="020B0004020202020204" pitchFamily="34" charset="0"/>
              </a:rPr>
              <a:t>:</a:t>
            </a:r>
            <a:r>
              <a:rPr lang="en-US" sz="1600" dirty="0">
                <a:solidFill>
                  <a:prstClr val="black">
                    <a:lumMod val="50000"/>
                    <a:lumOff val="50000"/>
                  </a:prstClr>
                </a:solidFill>
                <a:latin typeface="Aptos" panose="020B0004020202020204" pitchFamily="34" charset="0"/>
              </a:rPr>
              <a:t> Les </a:t>
            </a:r>
            <a:r>
              <a:rPr lang="en-US" sz="1600" dirty="0" err="1">
                <a:solidFill>
                  <a:prstClr val="black">
                    <a:lumMod val="50000"/>
                    <a:lumOff val="50000"/>
                  </a:prstClr>
                </a:solidFill>
                <a:latin typeface="Aptos" panose="020B0004020202020204" pitchFamily="34" charset="0"/>
              </a:rPr>
              <a:t>transferts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adoptent</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une</a:t>
            </a:r>
            <a:r>
              <a:rPr lang="en-US" sz="1600" dirty="0">
                <a:solidFill>
                  <a:prstClr val="black">
                    <a:lumMod val="50000"/>
                    <a:lumOff val="50000"/>
                  </a:prstClr>
                </a:solidFill>
                <a:latin typeface="Aptos" panose="020B0004020202020204" pitchFamily="34" charset="0"/>
              </a:rPr>
              <a:t> tendance </a:t>
            </a:r>
            <a:r>
              <a:rPr lang="en-US" sz="1600" dirty="0" err="1">
                <a:solidFill>
                  <a:prstClr val="black">
                    <a:lumMod val="50000"/>
                    <a:lumOff val="50000"/>
                  </a:prstClr>
                </a:solidFill>
                <a:latin typeface="Aptos" panose="020B0004020202020204" pitchFamily="34" charset="0"/>
              </a:rPr>
              <a:t>croissante</a:t>
            </a:r>
            <a:r>
              <a:rPr lang="en-US" sz="1600" dirty="0">
                <a:solidFill>
                  <a:prstClr val="black">
                    <a:lumMod val="50000"/>
                    <a:lumOff val="50000"/>
                  </a:prstClr>
                </a:solidFill>
                <a:latin typeface="Aptos" panose="020B0004020202020204" pitchFamily="34" charset="0"/>
              </a:rPr>
              <a:t> soutenue</a:t>
            </a:r>
            <a:r>
              <a:rPr lang="en-US" sz="1600" baseline="30000" dirty="0">
                <a:solidFill>
                  <a:prstClr val="black">
                    <a:lumMod val="50000"/>
                    <a:lumOff val="50000"/>
                  </a:prstClr>
                </a:solidFill>
                <a:latin typeface="Aptos" panose="020B0004020202020204" pitchFamily="34" charset="0"/>
              </a:rPr>
              <a:t>1</a:t>
            </a:r>
            <a:endParaRPr lang="en-US" sz="1600" dirty="0">
              <a:solidFill>
                <a:prstClr val="black">
                  <a:lumMod val="50000"/>
                  <a:lumOff val="50000"/>
                </a:prstClr>
              </a:solidFill>
              <a:latin typeface="Aptos" panose="020B0004020202020204" pitchFamily="34" charset="0"/>
            </a:endParaRPr>
          </a:p>
          <a:p>
            <a:pPr marL="285750" indent="-285750">
              <a:spcAft>
                <a:spcPts val="1200"/>
              </a:spcAft>
              <a:buFont typeface="Arial" panose="020B0604020202020204" pitchFamily="34" charset="0"/>
              <a:buChar char="•"/>
            </a:pPr>
            <a:r>
              <a:rPr lang="en-US" sz="1600" b="1" dirty="0">
                <a:solidFill>
                  <a:prstClr val="black">
                    <a:lumMod val="50000"/>
                    <a:lumOff val="50000"/>
                  </a:prstClr>
                </a:solidFill>
                <a:latin typeface="Aptos" panose="020B0004020202020204" pitchFamily="34" charset="0"/>
              </a:rPr>
              <a:t>Importance: </a:t>
            </a:r>
            <a:r>
              <a:rPr lang="en-US" sz="1600" dirty="0" err="1">
                <a:solidFill>
                  <a:prstClr val="black">
                    <a:lumMod val="50000"/>
                    <a:lumOff val="50000"/>
                  </a:prstClr>
                </a:solidFill>
                <a:latin typeface="Aptos" panose="020B0004020202020204" pitchFamily="34" charset="0"/>
              </a:rPr>
              <a:t>Ils</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ont</a:t>
            </a:r>
            <a:r>
              <a:rPr lang="en-US" sz="1600" dirty="0">
                <a:solidFill>
                  <a:prstClr val="black">
                    <a:lumMod val="50000"/>
                    <a:lumOff val="50000"/>
                  </a:prstClr>
                </a:solidFill>
                <a:latin typeface="Aptos" panose="020B0004020202020204" pitchFamily="34" charset="0"/>
              </a:rPr>
              <a:t> fait </a:t>
            </a:r>
            <a:r>
              <a:rPr lang="en-US" sz="1600" b="1" dirty="0" err="1">
                <a:solidFill>
                  <a:srgbClr val="00B050"/>
                </a:solidFill>
                <a:latin typeface="Aptos" panose="020B0004020202020204" pitchFamily="34" charset="0"/>
              </a:rPr>
              <a:t>chuter</a:t>
            </a:r>
            <a:r>
              <a:rPr lang="en-US" sz="1600" b="1" dirty="0">
                <a:solidFill>
                  <a:srgbClr val="00B050"/>
                </a:solidFill>
                <a:latin typeface="Aptos" panose="020B0004020202020204" pitchFamily="34" charset="0"/>
              </a:rPr>
              <a:t> la </a:t>
            </a:r>
            <a:r>
              <a:rPr lang="en-US" sz="1600" b="1" dirty="0" err="1">
                <a:solidFill>
                  <a:srgbClr val="00B050"/>
                </a:solidFill>
                <a:latin typeface="Aptos" panose="020B0004020202020204" pitchFamily="34" charset="0"/>
              </a:rPr>
              <a:t>pauvreté</a:t>
            </a:r>
            <a:r>
              <a:rPr lang="en-US" sz="1600" b="1" dirty="0">
                <a:solidFill>
                  <a:srgbClr val="00B050"/>
                </a:solidFill>
                <a:latin typeface="Aptos" panose="020B0004020202020204" pitchFamily="34" charset="0"/>
              </a:rPr>
              <a:t> </a:t>
            </a:r>
            <a:r>
              <a:rPr lang="en-US" sz="1600" b="1" dirty="0" err="1">
                <a:solidFill>
                  <a:srgbClr val="00B050"/>
                </a:solidFill>
                <a:latin typeface="Aptos" panose="020B0004020202020204" pitchFamily="34" charset="0"/>
              </a:rPr>
              <a:t>extrême</a:t>
            </a:r>
            <a:r>
              <a:rPr lang="en-US" sz="1600" dirty="0">
                <a:solidFill>
                  <a:srgbClr val="FF0000"/>
                </a:solidFill>
                <a:latin typeface="Aptos" panose="020B0004020202020204" pitchFamily="34" charset="0"/>
              </a:rPr>
              <a:t> </a:t>
            </a:r>
            <a:r>
              <a:rPr lang="en-US" sz="1600" dirty="0">
                <a:solidFill>
                  <a:prstClr val="black">
                    <a:lumMod val="50000"/>
                    <a:lumOff val="50000"/>
                  </a:prstClr>
                </a:solidFill>
                <a:latin typeface="Aptos" panose="020B0004020202020204" pitchFamily="34" charset="0"/>
              </a:rPr>
              <a:t>de 7 points de % entre 2000 et 2012 (31 % → 24%)</a:t>
            </a:r>
            <a:r>
              <a:rPr lang="en-US" sz="1600" baseline="30000" dirty="0">
                <a:solidFill>
                  <a:prstClr val="black">
                    <a:lumMod val="50000"/>
                    <a:lumOff val="50000"/>
                  </a:prstClr>
                </a:solidFill>
                <a:latin typeface="Aptos" panose="020B0004020202020204" pitchFamily="34" charset="0"/>
              </a:rPr>
              <a:t>2</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aident</a:t>
            </a:r>
            <a:r>
              <a:rPr lang="en-US" sz="1600" dirty="0">
                <a:solidFill>
                  <a:prstClr val="black">
                    <a:lumMod val="50000"/>
                    <a:lumOff val="50000"/>
                  </a:prstClr>
                </a:solidFill>
                <a:latin typeface="Aptos" panose="020B0004020202020204" pitchFamily="34" charset="0"/>
              </a:rPr>
              <a:t> à payer les frais de </a:t>
            </a:r>
            <a:r>
              <a:rPr lang="en-US" sz="1600" dirty="0" err="1">
                <a:solidFill>
                  <a:prstClr val="black">
                    <a:lumMod val="50000"/>
                    <a:lumOff val="50000"/>
                  </a:prstClr>
                </a:solidFill>
                <a:latin typeface="Aptos" panose="020B0004020202020204" pitchFamily="34" charset="0"/>
              </a:rPr>
              <a:t>scolarité</a:t>
            </a:r>
            <a:r>
              <a:rPr lang="en-US" sz="1600" dirty="0">
                <a:solidFill>
                  <a:prstClr val="black">
                    <a:lumMod val="50000"/>
                    <a:lumOff val="50000"/>
                  </a:prstClr>
                </a:solidFill>
                <a:latin typeface="Aptos" panose="020B0004020202020204" pitchFamily="34" charset="0"/>
              </a:rPr>
              <a:t> (</a:t>
            </a:r>
            <a:r>
              <a:rPr lang="en-US" sz="1600" b="1" dirty="0" err="1">
                <a:solidFill>
                  <a:srgbClr val="00B050"/>
                </a:solidFill>
                <a:latin typeface="Aptos" panose="020B0004020202020204" pitchFamily="34" charset="0"/>
              </a:rPr>
              <a:t>hausse</a:t>
            </a:r>
            <a:r>
              <a:rPr lang="en-US" sz="1600" b="1" dirty="0">
                <a:solidFill>
                  <a:srgbClr val="00B050"/>
                </a:solidFill>
                <a:latin typeface="Aptos" panose="020B0004020202020204" pitchFamily="34" charset="0"/>
              </a:rPr>
              <a:t> du </a:t>
            </a:r>
            <a:r>
              <a:rPr lang="en-US" sz="1600" b="1" dirty="0" err="1">
                <a:solidFill>
                  <a:srgbClr val="00B050"/>
                </a:solidFill>
                <a:latin typeface="Aptos" panose="020B0004020202020204" pitchFamily="34" charset="0"/>
              </a:rPr>
              <a:t>taux</a:t>
            </a:r>
            <a:r>
              <a:rPr lang="en-US" sz="1600" b="1" dirty="0">
                <a:solidFill>
                  <a:srgbClr val="00B050"/>
                </a:solidFill>
                <a:latin typeface="Aptos" panose="020B0004020202020204" pitchFamily="34" charset="0"/>
              </a:rPr>
              <a:t> de </a:t>
            </a:r>
            <a:r>
              <a:rPr lang="en-US" sz="1600" b="1" dirty="0" err="1">
                <a:solidFill>
                  <a:srgbClr val="00B050"/>
                </a:solidFill>
                <a:latin typeface="Aptos" panose="020B0004020202020204" pitchFamily="34" charset="0"/>
              </a:rPr>
              <a:t>scolarisation</a:t>
            </a:r>
            <a:r>
              <a:rPr lang="en-US" sz="1600" b="1" dirty="0">
                <a:solidFill>
                  <a:prstClr val="black">
                    <a:lumMod val="50000"/>
                    <a:lumOff val="50000"/>
                  </a:prstClr>
                </a:solidFill>
                <a:latin typeface="Aptos" panose="020B0004020202020204" pitchFamily="34" charset="0"/>
              </a:rPr>
              <a:t> </a:t>
            </a:r>
            <a:r>
              <a:rPr lang="en-US" sz="1600" dirty="0">
                <a:solidFill>
                  <a:prstClr val="black">
                    <a:lumMod val="50000"/>
                    <a:lumOff val="50000"/>
                  </a:prstClr>
                </a:solidFill>
                <a:latin typeface="Aptos" panose="020B0004020202020204" pitchFamily="34" charset="0"/>
              </a:rPr>
              <a:t>de 80% </a:t>
            </a:r>
            <a:r>
              <a:rPr lang="en-US" sz="1600" dirty="0" err="1">
                <a:solidFill>
                  <a:prstClr val="black">
                    <a:lumMod val="50000"/>
                    <a:lumOff val="50000"/>
                  </a:prstClr>
                </a:solidFill>
                <a:latin typeface="Aptos" panose="020B0004020202020204" pitchFamily="34" charset="0"/>
              </a:rPr>
              <a:t>en</a:t>
            </a:r>
            <a:r>
              <a:rPr lang="en-US" sz="1600" dirty="0">
                <a:solidFill>
                  <a:prstClr val="black">
                    <a:lumMod val="50000"/>
                    <a:lumOff val="50000"/>
                  </a:prstClr>
                </a:solidFill>
                <a:latin typeface="Aptos" panose="020B0004020202020204" pitchFamily="34" charset="0"/>
              </a:rPr>
              <a:t> 2001 à 90%+ </a:t>
            </a:r>
            <a:r>
              <a:rPr lang="en-US" sz="1600" dirty="0" err="1">
                <a:solidFill>
                  <a:prstClr val="black">
                    <a:lumMod val="50000"/>
                    <a:lumOff val="50000"/>
                  </a:prstClr>
                </a:solidFill>
                <a:latin typeface="Aptos" panose="020B0004020202020204" pitchFamily="34" charset="0"/>
              </a:rPr>
              <a:t>en</a:t>
            </a:r>
            <a:r>
              <a:rPr lang="en-US" sz="1600" dirty="0">
                <a:solidFill>
                  <a:prstClr val="black">
                    <a:lumMod val="50000"/>
                    <a:lumOff val="50000"/>
                  </a:prstClr>
                </a:solidFill>
                <a:latin typeface="Aptos" panose="020B0004020202020204" pitchFamily="34" charset="0"/>
              </a:rPr>
              <a:t> 2019) et </a:t>
            </a:r>
            <a:r>
              <a:rPr lang="en-US" sz="1600" dirty="0" err="1">
                <a:solidFill>
                  <a:prstClr val="black">
                    <a:lumMod val="50000"/>
                    <a:lumOff val="50000"/>
                  </a:prstClr>
                </a:solidFill>
                <a:latin typeface="Aptos" panose="020B0004020202020204" pitchFamily="34" charset="0"/>
              </a:rPr>
              <a:t>couvrent</a:t>
            </a:r>
            <a:r>
              <a:rPr lang="en-US" sz="1600" dirty="0">
                <a:solidFill>
                  <a:prstClr val="black">
                    <a:lumMod val="50000"/>
                    <a:lumOff val="50000"/>
                  </a:prstClr>
                </a:solidFill>
                <a:latin typeface="Aptos" panose="020B0004020202020204" pitchFamily="34" charset="0"/>
              </a:rPr>
              <a:t> les frais médicaux.</a:t>
            </a:r>
            <a:r>
              <a:rPr lang="en-US" sz="1600" baseline="30000" dirty="0">
                <a:solidFill>
                  <a:prstClr val="black">
                    <a:lumMod val="50000"/>
                    <a:lumOff val="50000"/>
                  </a:prstClr>
                </a:solidFill>
                <a:latin typeface="Aptos" panose="020B0004020202020204" pitchFamily="34" charset="0"/>
              </a:rPr>
              <a:t>1</a:t>
            </a:r>
            <a:endParaRPr lang="en-US" sz="1600" dirty="0">
              <a:solidFill>
                <a:prstClr val="black">
                  <a:lumMod val="50000"/>
                  <a:lumOff val="50000"/>
                </a:prstClr>
              </a:solidFill>
              <a:latin typeface="Aptos" panose="020B0004020202020204" pitchFamily="34" charset="0"/>
            </a:endParaRPr>
          </a:p>
          <a:p>
            <a:pPr marL="285750" indent="-285750">
              <a:spcAft>
                <a:spcPts val="1200"/>
              </a:spcAft>
              <a:buFont typeface="Arial" panose="020B0604020202020204" pitchFamily="34" charset="0"/>
              <a:buChar char="•"/>
            </a:pPr>
            <a:r>
              <a:rPr lang="en-US" sz="1600" b="1" dirty="0">
                <a:solidFill>
                  <a:prstClr val="black">
                    <a:lumMod val="50000"/>
                    <a:lumOff val="50000"/>
                  </a:prstClr>
                </a:solidFill>
                <a:latin typeface="Aptos" panose="020B0004020202020204" pitchFamily="34" charset="0"/>
              </a:rPr>
              <a:t>Motivation: </a:t>
            </a:r>
            <a:r>
              <a:rPr lang="en-US" sz="1600" dirty="0">
                <a:solidFill>
                  <a:prstClr val="black">
                    <a:lumMod val="50000"/>
                    <a:lumOff val="50000"/>
                  </a:prstClr>
                </a:solidFill>
                <a:latin typeface="Aptos" panose="020B0004020202020204" pitchFamily="34" charset="0"/>
              </a:rPr>
              <a:t>Nous </a:t>
            </a:r>
            <a:r>
              <a:rPr lang="en-US" sz="1600" dirty="0" err="1">
                <a:solidFill>
                  <a:prstClr val="black">
                    <a:lumMod val="50000"/>
                    <a:lumOff val="50000"/>
                  </a:prstClr>
                </a:solidFill>
                <a:latin typeface="Aptos" panose="020B0004020202020204" pitchFamily="34" charset="0"/>
              </a:rPr>
              <a:t>sommes</a:t>
            </a:r>
            <a:r>
              <a:rPr lang="en-US" sz="1600" dirty="0">
                <a:solidFill>
                  <a:prstClr val="black">
                    <a:lumMod val="50000"/>
                    <a:lumOff val="50000"/>
                  </a:prstClr>
                </a:solidFill>
                <a:latin typeface="Aptos" panose="020B0004020202020204" pitchFamily="34" charset="0"/>
              </a:rPr>
              <a:t> des agents de </a:t>
            </a:r>
            <a:r>
              <a:rPr lang="en-US" sz="1600" dirty="0" err="1">
                <a:solidFill>
                  <a:prstClr val="black">
                    <a:lumMod val="50000"/>
                    <a:lumOff val="50000"/>
                  </a:prstClr>
                </a:solidFill>
                <a:latin typeface="Aptos" panose="020B0004020202020204" pitchFamily="34" charset="0"/>
              </a:rPr>
              <a:t>l’économie</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haïtienne</a:t>
            </a:r>
            <a:r>
              <a:rPr lang="en-US" sz="1600" dirty="0">
                <a:solidFill>
                  <a:prstClr val="black">
                    <a:lumMod val="50000"/>
                    <a:lumOff val="50000"/>
                  </a:prstClr>
                </a:solidFill>
                <a:latin typeface="Aptos" panose="020B0004020202020204" pitchFamily="34" charset="0"/>
              </a:rPr>
              <a:t> et </a:t>
            </a:r>
            <a:r>
              <a:rPr lang="en-US" sz="1600" dirty="0" err="1">
                <a:solidFill>
                  <a:prstClr val="black">
                    <a:lumMod val="50000"/>
                    <a:lumOff val="50000"/>
                  </a:prstClr>
                </a:solidFill>
                <a:latin typeface="Aptos" panose="020B0004020202020204" pitchFamily="34" charset="0"/>
              </a:rPr>
              <a:t>ce</a:t>
            </a:r>
            <a:r>
              <a:rPr lang="en-US" sz="1600" dirty="0">
                <a:solidFill>
                  <a:prstClr val="black">
                    <a:lumMod val="50000"/>
                    <a:lumOff val="50000"/>
                  </a:prstClr>
                </a:solidFill>
                <a:latin typeface="Aptos" panose="020B0004020202020204" pitchFamily="34" charset="0"/>
              </a:rPr>
              <a:t> travail </a:t>
            </a:r>
            <a:r>
              <a:rPr lang="en-US" sz="1600" dirty="0" err="1">
                <a:solidFill>
                  <a:prstClr val="black">
                    <a:lumMod val="50000"/>
                    <a:lumOff val="50000"/>
                  </a:prstClr>
                </a:solidFill>
                <a:latin typeface="Aptos" panose="020B0004020202020204" pitchFamily="34" charset="0"/>
              </a:rPr>
              <a:t>est</a:t>
            </a:r>
            <a:r>
              <a:rPr lang="en-US" sz="1600" dirty="0">
                <a:solidFill>
                  <a:prstClr val="black">
                    <a:lumMod val="50000"/>
                    <a:lumOff val="50000"/>
                  </a:prstClr>
                </a:solidFill>
                <a:latin typeface="Aptos" panose="020B0004020202020204" pitchFamily="34" charset="0"/>
              </a:rPr>
              <a:t> </a:t>
            </a:r>
            <a:r>
              <a:rPr lang="en-US" sz="1600" dirty="0" err="1">
                <a:solidFill>
                  <a:prstClr val="black">
                    <a:lumMod val="50000"/>
                    <a:lumOff val="50000"/>
                  </a:prstClr>
                </a:solidFill>
                <a:latin typeface="Aptos" panose="020B0004020202020204" pitchFamily="34" charset="0"/>
              </a:rPr>
              <a:t>notre</a:t>
            </a:r>
            <a:r>
              <a:rPr lang="en-US" sz="1600" dirty="0">
                <a:solidFill>
                  <a:prstClr val="black">
                    <a:lumMod val="50000"/>
                    <a:lumOff val="50000"/>
                  </a:prstClr>
                </a:solidFill>
                <a:latin typeface="Aptos" panose="020B0004020202020204" pitchFamily="34" charset="0"/>
              </a:rPr>
              <a:t> contribution.</a:t>
            </a:r>
          </a:p>
        </p:txBody>
      </p:sp>
    </p:spTree>
    <p:extLst>
      <p:ext uri="{BB962C8B-B14F-4D97-AF65-F5344CB8AC3E}">
        <p14:creationId xmlns:p14="http://schemas.microsoft.com/office/powerpoint/2010/main" val="10120806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A5F65E-50DA-95E9-1AEF-A5053536CFF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E2AABA9-A0F0-0029-C726-05F6DDCA4221}"/>
              </a:ext>
            </a:extLst>
          </p:cNvPr>
          <p:cNvSpPr/>
          <p:nvPr/>
        </p:nvSpPr>
        <p:spPr>
          <a:xfrm>
            <a:off x="1218836" y="188640"/>
            <a:ext cx="1286322" cy="13162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9" name="Rectangle 8">
            <a:extLst>
              <a:ext uri="{FF2B5EF4-FFF2-40B4-BE49-F238E27FC236}">
                <a16:creationId xmlns:a16="http://schemas.microsoft.com/office/drawing/2014/main" id="{1733FEDF-1873-2212-27DB-6301B2F48832}"/>
              </a:ext>
            </a:extLst>
          </p:cNvPr>
          <p:cNvSpPr/>
          <p:nvPr/>
        </p:nvSpPr>
        <p:spPr>
          <a:xfrm>
            <a:off x="188700" y="1788205"/>
            <a:ext cx="2923924" cy="2862322"/>
          </a:xfrm>
          <a:prstGeom prst="rect">
            <a:avLst/>
          </a:prstGeom>
        </p:spPr>
        <p:txBody>
          <a:bodyPr wrap="square">
            <a:spAutoFit/>
          </a:bodyPr>
          <a:lstStyle/>
          <a:p>
            <a:pPr algn="ctr" fontAlgn="base"/>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Pourquoi</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Thèse</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 </a:t>
            </a:r>
          </a:p>
          <a:p>
            <a:pPr algn="ctr" fontAlgn="base"/>
            <a:endPar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fontAlgn="base"/>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On parle de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thèse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référence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à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mémoire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 sortie qui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formalise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les trouvailles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autour</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diverses</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théories</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et applications. </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A4182FB0-8A61-5240-576B-100C9180D262}"/>
              </a:ext>
            </a:extLst>
          </p:cNvPr>
          <p:cNvSpPr/>
          <p:nvPr/>
        </p:nvSpPr>
        <p:spPr>
          <a:xfrm>
            <a:off x="5371733" y="188640"/>
            <a:ext cx="1286322" cy="13162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anose="020B0606030504020204" pitchFamily="34" charset="0"/>
                <a:ea typeface="Open Sans" panose="020B0606030504020204" pitchFamily="34" charset="0"/>
                <a:cs typeface="Open Sans" panose="020B0606030504020204" pitchFamily="34" charset="0"/>
              </a:rPr>
              <a:t>02</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03E7954D-F3E2-B058-E67B-C6A221139E15}"/>
                  </a:ext>
                </a:extLst>
              </p:cNvPr>
              <p:cNvSpPr/>
              <p:nvPr/>
            </p:nvSpPr>
            <p:spPr>
              <a:xfrm>
                <a:off x="3476500" y="1772816"/>
                <a:ext cx="4275202" cy="4013022"/>
              </a:xfrm>
              <a:prstGeom prst="rect">
                <a:avLst/>
              </a:prstGeom>
            </p:spPr>
            <p:txBody>
              <a:bodyPr wrap="square">
                <a:spAutoFit/>
              </a:bodyPr>
              <a:lstStyle/>
              <a:p>
                <a:pPr algn="ctr" fontAlgn="base"/>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Qu’est-ce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qu’un</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“circuit” ?</a:t>
                </a:r>
              </a:p>
              <a:p>
                <a:pPr algn="ctr" fontAlgn="base"/>
                <a:endPar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fontAlgn="base"/>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théorie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Graphes</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un circuit est un chemin  </a:t>
                </a:r>
                <a14:m>
                  <m:oMath xmlns:m="http://schemas.openxmlformats.org/officeDocument/2006/math">
                    <m:r>
                      <a:rPr lang="fr-CA" i="1">
                        <a:latin typeface="Cambria Math" panose="02040503050406030204" pitchFamily="18" charset="0"/>
                      </a:rPr>
                      <m:t>&lt;</m:t>
                    </m:r>
                    <m:sSub>
                      <m:sSubPr>
                        <m:ctrlPr>
                          <a:rPr lang="fr-FR" i="1">
                            <a:latin typeface="Cambria Math" panose="02040503050406030204" pitchFamily="18" charset="0"/>
                          </a:rPr>
                        </m:ctrlPr>
                      </m:sSubPr>
                      <m:e>
                        <m:r>
                          <a:rPr lang="fr-CA" i="1">
                            <a:latin typeface="Cambria Math" panose="02040503050406030204" pitchFamily="18" charset="0"/>
                          </a:rPr>
                          <m:t>𝑠</m:t>
                        </m:r>
                      </m:e>
                      <m:sub>
                        <m:r>
                          <a:rPr lang="fr-CA" i="1">
                            <a:latin typeface="Cambria Math" panose="02040503050406030204" pitchFamily="18" charset="0"/>
                          </a:rPr>
                          <m:t>𝑘</m:t>
                        </m:r>
                      </m:sub>
                    </m:sSub>
                    <m:r>
                      <a:rPr lang="fr-CA" i="1">
                        <a:latin typeface="Cambria Math" panose="02040503050406030204" pitchFamily="18" charset="0"/>
                      </a:rPr>
                      <m:t>…</m:t>
                    </m:r>
                    <m:sSub>
                      <m:sSubPr>
                        <m:ctrlPr>
                          <a:rPr lang="fr-FR" i="1">
                            <a:latin typeface="Cambria Math" panose="02040503050406030204" pitchFamily="18" charset="0"/>
                          </a:rPr>
                        </m:ctrlPr>
                      </m:sSubPr>
                      <m:e>
                        <m:r>
                          <a:rPr lang="fr-CA" i="1">
                            <a:latin typeface="Cambria Math" panose="02040503050406030204" pitchFamily="18" charset="0"/>
                          </a:rPr>
                          <m:t>𝑠</m:t>
                        </m:r>
                      </m:e>
                      <m:sub>
                        <m:r>
                          <a:rPr lang="fr-CA" i="1">
                            <a:latin typeface="Cambria Math" panose="02040503050406030204" pitchFamily="18" charset="0"/>
                          </a:rPr>
                          <m:t>𝑚</m:t>
                        </m:r>
                      </m:sub>
                    </m:sSub>
                    <m:r>
                      <a:rPr lang="fr-CA" i="1">
                        <a:latin typeface="Cambria Math" panose="02040503050406030204" pitchFamily="18" charset="0"/>
                      </a:rPr>
                      <m:t>&gt;</m:t>
                    </m:r>
                  </m:oMath>
                </a14:m>
                <a:r>
                  <a:rPr lang="fr-CA" dirty="0"/>
                  <a:t> </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tel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que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borderBox>
                      <m:borderBoxPr>
                        <m:ctrlPr>
                          <a:rPr lang="fr-FR" i="1">
                            <a:latin typeface="Cambria Math" panose="02040503050406030204" pitchFamily="18" charset="0"/>
                          </a:rPr>
                        </m:ctrlPr>
                      </m:borderBoxPr>
                      <m:e>
                        <m:sSub>
                          <m:sSubPr>
                            <m:ctrlPr>
                              <a:rPr lang="fr-FR" i="1">
                                <a:latin typeface="Cambria Math" panose="02040503050406030204" pitchFamily="18" charset="0"/>
                              </a:rPr>
                            </m:ctrlPr>
                          </m:sSubPr>
                          <m:e>
                            <m:r>
                              <a:rPr lang="fr-CA" i="1">
                                <a:latin typeface="Cambria Math" panose="02040503050406030204" pitchFamily="18" charset="0"/>
                              </a:rPr>
                              <m:t>𝑠</m:t>
                            </m:r>
                          </m:e>
                          <m:sub>
                            <m:r>
                              <a:rPr lang="fr-CA" i="1">
                                <a:latin typeface="Cambria Math" panose="02040503050406030204" pitchFamily="18" charset="0"/>
                              </a:rPr>
                              <m:t>𝑘</m:t>
                            </m:r>
                          </m:sub>
                        </m:sSub>
                        <m:r>
                          <a:rPr lang="fr-CA" i="1">
                            <a:latin typeface="Cambria Math" panose="02040503050406030204" pitchFamily="18" charset="0"/>
                          </a:rPr>
                          <m:t>=</m:t>
                        </m:r>
                        <m:sSub>
                          <m:sSubPr>
                            <m:ctrlPr>
                              <a:rPr lang="fr-FR" i="1">
                                <a:latin typeface="Cambria Math" panose="02040503050406030204" pitchFamily="18" charset="0"/>
                              </a:rPr>
                            </m:ctrlPr>
                          </m:sSubPr>
                          <m:e>
                            <m:r>
                              <a:rPr lang="fr-CA" i="1">
                                <a:latin typeface="Cambria Math" panose="02040503050406030204" pitchFamily="18" charset="0"/>
                              </a:rPr>
                              <m:t>𝑠</m:t>
                            </m:r>
                          </m:e>
                          <m:sub>
                            <m:r>
                              <a:rPr lang="fr-CA" i="1">
                                <a:latin typeface="Cambria Math" panose="02040503050406030204" pitchFamily="18" charset="0"/>
                              </a:rPr>
                              <m:t>𝑚</m:t>
                            </m:r>
                          </m:sub>
                        </m:sSub>
                      </m:e>
                    </m:borderBox>
                  </m:oMath>
                </a14:m>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p>
              <a:p>
                <a:pPr algn="ctr" fontAlgn="base"/>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Ce concept est déjà très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utilisé</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Economie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Générale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l’on</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parle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souvent</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 </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circuits</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(resp. </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cycle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économiques</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représentés</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par des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graphes</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orientés</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non)</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reliant un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aggrégat</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macro-</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économique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(Sommet </a:t>
                </a:r>
                <a14:m>
                  <m:oMath xmlns:m="http://schemas.openxmlformats.org/officeDocument/2006/math">
                    <m:sSub>
                      <m:sSubPr>
                        <m:ctrlPr>
                          <a:rPr lang="fr-FR" sz="2000" i="1">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𝑗</m:t>
                        </m:r>
                      </m:sub>
                    </m:sSub>
                  </m:oMath>
                </a14:m>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à un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autre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b>
                      <m:sSubPr>
                        <m:ctrlPr>
                          <a:rPr lang="fr-FR" sz="2000" i="1">
                            <a:latin typeface="Cambria Math" panose="02040503050406030204" pitchFamily="18" charset="0"/>
                          </a:rPr>
                        </m:ctrlPr>
                      </m:sSubPr>
                      <m:e>
                        <m:r>
                          <a:rPr lang="fr-CA" sz="2000" i="1">
                            <a:latin typeface="Cambria Math" panose="02040503050406030204" pitchFamily="18" charset="0"/>
                          </a:rPr>
                          <m:t>𝑠</m:t>
                        </m:r>
                      </m:e>
                      <m:sub>
                        <m:r>
                          <a:rPr lang="en-US" sz="2000" b="0" i="1" smtClean="0">
                            <a:latin typeface="Cambria Math" panose="02040503050406030204" pitchFamily="18" charset="0"/>
                          </a:rPr>
                          <m:t>𝑙</m:t>
                        </m:r>
                      </m:sub>
                    </m:sSub>
                  </m:oMath>
                </a14:m>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endParaRPr lang="en-IN" sz="20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15" name="Rectangle 14">
                <a:extLst>
                  <a:ext uri="{FF2B5EF4-FFF2-40B4-BE49-F238E27FC236}">
                    <a16:creationId xmlns:a16="http://schemas.microsoft.com/office/drawing/2014/main" id="{03E7954D-F3E2-B058-E67B-C6A221139E15}"/>
                  </a:ext>
                </a:extLst>
              </p:cNvPr>
              <p:cNvSpPr>
                <a:spLocks noRot="1" noChangeAspect="1" noMove="1" noResize="1" noEditPoints="1" noAdjustHandles="1" noChangeArrowheads="1" noChangeShapeType="1" noTextEdit="1"/>
              </p:cNvSpPr>
              <p:nvPr/>
            </p:nvSpPr>
            <p:spPr>
              <a:xfrm>
                <a:off x="3476500" y="1772816"/>
                <a:ext cx="4275202" cy="4013022"/>
              </a:xfrm>
              <a:prstGeom prst="rect">
                <a:avLst/>
              </a:prstGeom>
              <a:blipFill>
                <a:blip r:embed="rId3"/>
                <a:stretch>
                  <a:fillRect l="-855" t="-912" r="-2137" b="-1368"/>
                </a:stretch>
              </a:blipFill>
            </p:spPr>
            <p:txBody>
              <a:bodyPr/>
              <a:lstStyle/>
              <a:p>
                <a:r>
                  <a:rPr lang="fr-FR">
                    <a:noFill/>
                  </a:rPr>
                  <a:t> </a:t>
                </a:r>
              </a:p>
            </p:txBody>
          </p:sp>
        </mc:Fallback>
      </mc:AlternateContent>
      <p:sp>
        <p:nvSpPr>
          <p:cNvPr id="5" name="Rectangle 4">
            <a:extLst>
              <a:ext uri="{FF2B5EF4-FFF2-40B4-BE49-F238E27FC236}">
                <a16:creationId xmlns:a16="http://schemas.microsoft.com/office/drawing/2014/main" id="{0C7A68F2-8601-37AA-2E48-C8C2DE909AE9}"/>
              </a:ext>
            </a:extLst>
          </p:cNvPr>
          <p:cNvSpPr/>
          <p:nvPr/>
        </p:nvSpPr>
        <p:spPr>
          <a:xfrm>
            <a:off x="9452622" y="188640"/>
            <a:ext cx="1286322" cy="13162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Open Sans" panose="020B0606030504020204" pitchFamily="34" charset="0"/>
                <a:ea typeface="Open Sans" panose="020B0606030504020204" pitchFamily="34" charset="0"/>
                <a:cs typeface="Open Sans" panose="020B0606030504020204" pitchFamily="34" charset="0"/>
              </a:rPr>
              <a:t>03</a:t>
            </a:r>
          </a:p>
        </p:txBody>
      </p:sp>
      <p:sp>
        <p:nvSpPr>
          <p:cNvPr id="17" name="Rectangle 16">
            <a:extLst>
              <a:ext uri="{FF2B5EF4-FFF2-40B4-BE49-F238E27FC236}">
                <a16:creationId xmlns:a16="http://schemas.microsoft.com/office/drawing/2014/main" id="{7D9D7F87-DDF9-2B20-27BD-807D33BB941E}"/>
              </a:ext>
            </a:extLst>
          </p:cNvPr>
          <p:cNvSpPr/>
          <p:nvPr/>
        </p:nvSpPr>
        <p:spPr>
          <a:xfrm>
            <a:off x="8115578" y="1772816"/>
            <a:ext cx="3768527" cy="4708981"/>
          </a:xfrm>
          <a:prstGeom prst="rect">
            <a:avLst/>
          </a:prstGeom>
        </p:spPr>
        <p:txBody>
          <a:bodyPr wrap="square">
            <a:spAutoFit/>
          </a:bodyPr>
          <a:lstStyle/>
          <a:p>
            <a:pPr algn="ctr" fontAlgn="base"/>
            <a:r>
              <a:rPr lang="en-US" sz="2000" b="1"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Pourquoi</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“infernal”: </a:t>
            </a:r>
          </a:p>
          <a:p>
            <a:pPr algn="ctr" fontAlgn="base"/>
            <a:endPar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fontAlgn="base"/>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Pure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rhéthorique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Cet adjective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traduit</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simplement</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le fait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que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le circuit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question a tendance à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constituer</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une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sorte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 cercle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vicieux</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ou</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le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sommet</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départ</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se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retrouve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connectée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au Sommet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d’arrivée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p>
          <a:p>
            <a:pPr algn="ctr" fontAlgn="base"/>
            <a:endPar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ctr" fontAlgn="base"/>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Un </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circuit</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est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dit</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infernal</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quand</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y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persiste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un état de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déséquilibre</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prolongé</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et recurrent,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devenu</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structurel</a:t>
            </a: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endParaRPr lang="en-IN" sz="2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3" name="Slide Number Placeholder 22">
            <a:extLst>
              <a:ext uri="{FF2B5EF4-FFF2-40B4-BE49-F238E27FC236}">
                <a16:creationId xmlns:a16="http://schemas.microsoft.com/office/drawing/2014/main" id="{C4722C39-B7B5-8BF9-2AD7-74E3F696F53E}"/>
              </a:ext>
            </a:extLst>
          </p:cNvPr>
          <p:cNvSpPr>
            <a:spLocks noGrp="1"/>
          </p:cNvSpPr>
          <p:nvPr>
            <p:ph type="sldNum" sz="quarter" idx="12"/>
          </p:nvPr>
        </p:nvSpPr>
        <p:spPr/>
        <p:txBody>
          <a:bodyPr/>
          <a:lstStyle/>
          <a:p>
            <a:fld id="{96E69268-9C8B-4EBF-A9EE-DC5DC2D48DC3}" type="slidenum">
              <a:rPr lang="en-US" smtClean="0"/>
              <a:pPr/>
              <a:t>80</a:t>
            </a:fld>
            <a:endParaRPr lang="en-US" dirty="0"/>
          </a:p>
        </p:txBody>
      </p:sp>
    </p:spTree>
    <p:extLst>
      <p:ext uri="{BB962C8B-B14F-4D97-AF65-F5344CB8AC3E}">
        <p14:creationId xmlns:p14="http://schemas.microsoft.com/office/powerpoint/2010/main" val="23443531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D38BA-66B3-FEDF-56BB-C4CF670F1A7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E9BF81DE-B977-F2E1-601C-00B22616349A}"/>
              </a:ext>
            </a:extLst>
          </p:cNvPr>
          <p:cNvSpPr>
            <a:spLocks noGrp="1"/>
          </p:cNvSpPr>
          <p:nvPr>
            <p:ph type="title"/>
          </p:nvPr>
        </p:nvSpPr>
        <p:spPr/>
        <p:txBody>
          <a:bodyPr/>
          <a:lstStyle/>
          <a:p>
            <a:r>
              <a:rPr lang="en-US" b="1" dirty="0"/>
              <a:t>APPLICATION (1): Le </a:t>
            </a:r>
            <a:r>
              <a:rPr lang="en-US" b="1" dirty="0" err="1"/>
              <a:t>diagramme</a:t>
            </a:r>
            <a:r>
              <a:rPr lang="en-US" b="1" dirty="0"/>
              <a:t> des </a:t>
            </a:r>
            <a:r>
              <a:rPr lang="en-US" b="1" dirty="0" err="1"/>
              <a:t>causalités</a:t>
            </a:r>
            <a:endParaRPr lang="en-US" b="1" dirty="0"/>
          </a:p>
        </p:txBody>
      </p:sp>
      <p:sp>
        <p:nvSpPr>
          <p:cNvPr id="2" name="Content Placeholder 1">
            <a:extLst>
              <a:ext uri="{FF2B5EF4-FFF2-40B4-BE49-F238E27FC236}">
                <a16:creationId xmlns:a16="http://schemas.microsoft.com/office/drawing/2014/main" id="{AB881120-3FC3-F5A0-217D-D5BB020CC533}"/>
              </a:ext>
            </a:extLst>
          </p:cNvPr>
          <p:cNvSpPr>
            <a:spLocks noGrp="1"/>
          </p:cNvSpPr>
          <p:nvPr>
            <p:ph idx="1"/>
          </p:nvPr>
        </p:nvSpPr>
        <p:spPr>
          <a:xfrm>
            <a:off x="609441" y="1340768"/>
            <a:ext cx="10969943" cy="4968552"/>
          </a:xfrm>
        </p:spPr>
        <p:txBody>
          <a:bodyPr>
            <a:normAutofit/>
          </a:bodyPr>
          <a:lstStyle/>
          <a:p>
            <a:pPr>
              <a:spcAft>
                <a:spcPts val="1800"/>
              </a:spcAft>
            </a:pPr>
            <a:r>
              <a:rPr lang="fr-CA" sz="2800" b="1" dirty="0"/>
              <a:t>Définition: </a:t>
            </a:r>
            <a:r>
              <a:rPr lang="fr-CA" sz="2800" dirty="0"/>
              <a:t>Graphe orienté dans lequel les sommets sont les variables sous étude et les arcs représente le sens (la direction) des causalités.</a:t>
            </a:r>
          </a:p>
          <a:p>
            <a:pPr>
              <a:spcAft>
                <a:spcPts val="1800"/>
              </a:spcAft>
            </a:pPr>
            <a:r>
              <a:rPr lang="fr-CA" sz="2800" b="1" dirty="0"/>
              <a:t>Utilité: </a:t>
            </a:r>
            <a:r>
              <a:rPr lang="fr-CA" sz="2800" dirty="0"/>
              <a:t>Permet de faire le bilan des relations existant entre les diverses composantes d’un bloc de variables sous études et en déduire rapidement leurs interactions causales.</a:t>
            </a:r>
          </a:p>
          <a:p>
            <a:pPr>
              <a:spcAft>
                <a:spcPts val="1800"/>
              </a:spcAft>
            </a:pPr>
            <a:r>
              <a:rPr lang="fr-CA" sz="2800" b="1" dirty="0"/>
              <a:t>Analogie: </a:t>
            </a:r>
            <a:r>
              <a:rPr lang="fr-CA" sz="2800" dirty="0"/>
              <a:t>Ce diagramme est à la causalité ce qu’un nuage de points est à la corrélation, une fois les relations de causalité établies.</a:t>
            </a:r>
          </a:p>
          <a:p>
            <a:pPr>
              <a:spcAft>
                <a:spcPts val="1800"/>
              </a:spcAft>
            </a:pPr>
            <a:r>
              <a:rPr lang="fr-CA" sz="2800" b="1" dirty="0"/>
              <a:t>Cas d’intérêt particulier:</a:t>
            </a:r>
            <a:r>
              <a:rPr lang="fr-CA" sz="2800" dirty="0"/>
              <a:t> Diagramme de causalités ou il y a un déséquilibre structurel récurrent → </a:t>
            </a:r>
            <a:r>
              <a:rPr lang="fr-CA" sz="2800" b="1" dirty="0"/>
              <a:t>Circuit infernal des causalités</a:t>
            </a:r>
          </a:p>
        </p:txBody>
      </p:sp>
    </p:spTree>
    <p:extLst>
      <p:ext uri="{BB962C8B-B14F-4D97-AF65-F5344CB8AC3E}">
        <p14:creationId xmlns:p14="http://schemas.microsoft.com/office/powerpoint/2010/main" val="16145890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D5C3C-EA3E-86F4-9073-6FE51EE3B7D2}"/>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C19B8057-DED8-C4D2-F76A-A69F3976E71B}"/>
              </a:ext>
            </a:extLst>
          </p:cNvPr>
          <p:cNvSpPr>
            <a:spLocks noGrp="1"/>
          </p:cNvSpPr>
          <p:nvPr>
            <p:ph type="title"/>
          </p:nvPr>
        </p:nvSpPr>
        <p:spPr/>
        <p:txBody>
          <a:bodyPr>
            <a:normAutofit fontScale="90000"/>
          </a:bodyPr>
          <a:lstStyle/>
          <a:p>
            <a:r>
              <a:rPr lang="en-US" b="1" dirty="0"/>
              <a:t>APPLICATION (2): </a:t>
            </a:r>
            <a:r>
              <a:rPr lang="en-US" b="1" dirty="0" err="1"/>
              <a:t>Etapes</a:t>
            </a:r>
            <a:r>
              <a:rPr lang="en-US" b="1" dirty="0"/>
              <a:t> de </a:t>
            </a:r>
            <a:r>
              <a:rPr lang="en-US" b="1" dirty="0" err="1"/>
              <a:t>représentation</a:t>
            </a:r>
            <a:r>
              <a:rPr lang="en-US" b="1" dirty="0"/>
              <a:t> d’un circuit infernal</a:t>
            </a:r>
          </a:p>
        </p:txBody>
      </p:sp>
      <p:sp>
        <p:nvSpPr>
          <p:cNvPr id="2" name="Content Placeholder 1">
            <a:extLst>
              <a:ext uri="{FF2B5EF4-FFF2-40B4-BE49-F238E27FC236}">
                <a16:creationId xmlns:a16="http://schemas.microsoft.com/office/drawing/2014/main" id="{52D942F1-4E3B-113D-9DE6-AD972F7DBB9E}"/>
              </a:ext>
            </a:extLst>
          </p:cNvPr>
          <p:cNvSpPr>
            <a:spLocks noGrp="1"/>
          </p:cNvSpPr>
          <p:nvPr>
            <p:ph idx="1"/>
          </p:nvPr>
        </p:nvSpPr>
        <p:spPr>
          <a:xfrm>
            <a:off x="609441" y="1484784"/>
            <a:ext cx="10969943" cy="5373216"/>
          </a:xfrm>
        </p:spPr>
        <p:txBody>
          <a:bodyPr>
            <a:normAutofit fontScale="92500" lnSpcReduction="20000"/>
          </a:bodyPr>
          <a:lstStyle/>
          <a:p>
            <a:pPr marL="742950" lvl="0" indent="-742950">
              <a:spcAft>
                <a:spcPts val="1800"/>
              </a:spcAft>
              <a:buFont typeface="+mj-lt"/>
              <a:buAutoNum type="arabicPeriod"/>
            </a:pPr>
            <a:r>
              <a:rPr lang="fr-CA" sz="2800" dirty="0"/>
              <a:t>Déterminer les liens de causalités qui existent entre les variables et leur sens;</a:t>
            </a:r>
            <a:endParaRPr lang="fr-FR" sz="2800" dirty="0"/>
          </a:p>
          <a:p>
            <a:pPr marL="742950" lvl="0" indent="-742950">
              <a:spcAft>
                <a:spcPts val="1800"/>
              </a:spcAft>
              <a:buFont typeface="+mj-lt"/>
              <a:buAutoNum type="arabicPeriod"/>
            </a:pPr>
            <a:r>
              <a:rPr lang="fr-CA" sz="2800" dirty="0"/>
              <a:t>Placer les noms de variables dans des formes géométriques représentant des sommets éparpillés dans l’espace;</a:t>
            </a:r>
            <a:endParaRPr lang="fr-FR" sz="2800" dirty="0"/>
          </a:p>
          <a:p>
            <a:pPr marL="742950" lvl="0" indent="-742950">
              <a:spcAft>
                <a:spcPts val="1800"/>
              </a:spcAft>
              <a:buFont typeface="+mj-lt"/>
              <a:buAutoNum type="arabicPeriod"/>
            </a:pPr>
            <a:r>
              <a:rPr lang="fr-CA" sz="2800" dirty="0"/>
              <a:t>Tracer une flèche partant de chaque variable qui cause, aboutissant vers chaque variable causée.</a:t>
            </a:r>
          </a:p>
          <a:p>
            <a:pPr marL="0" lvl="0" indent="0">
              <a:spcAft>
                <a:spcPts val="1800"/>
              </a:spcAft>
              <a:buNone/>
            </a:pPr>
            <a:endParaRPr lang="fr-CA" sz="2800" dirty="0"/>
          </a:p>
          <a:p>
            <a:pPr marL="0" lvl="0" indent="0">
              <a:spcAft>
                <a:spcPts val="1800"/>
              </a:spcAft>
              <a:buNone/>
            </a:pPr>
            <a:r>
              <a:rPr lang="fr-CA" sz="2800" b="1" dirty="0"/>
              <a:t>Rappel: </a:t>
            </a:r>
            <a:r>
              <a:rPr lang="fr-CA" sz="2800" dirty="0"/>
              <a:t>Le sommet final doit être relié au sommet de départ, sinon ce n’est pas un circuit, par définition.</a:t>
            </a:r>
          </a:p>
          <a:p>
            <a:pPr marL="0" lvl="0" indent="0">
              <a:spcAft>
                <a:spcPts val="1800"/>
              </a:spcAft>
              <a:buNone/>
            </a:pPr>
            <a:r>
              <a:rPr lang="fr-FR" sz="2800" b="1" dirty="0"/>
              <a:t>Remarque: </a:t>
            </a:r>
            <a:r>
              <a:rPr lang="fr-FR" sz="2800" dirty="0"/>
              <a:t>Etant donné un bloc de variables, il peut exister plus d’un circuit (infernal ou pas).</a:t>
            </a:r>
          </a:p>
        </p:txBody>
      </p:sp>
    </p:spTree>
    <p:extLst>
      <p:ext uri="{BB962C8B-B14F-4D97-AF65-F5344CB8AC3E}">
        <p14:creationId xmlns:p14="http://schemas.microsoft.com/office/powerpoint/2010/main" val="7761141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33BD8-B5BD-C3AC-F557-1D43373A25F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EA12D4E4-CCF4-252F-938E-C33E4A0C6895}"/>
              </a:ext>
            </a:extLst>
          </p:cNvPr>
          <p:cNvSpPr>
            <a:spLocks noGrp="1"/>
          </p:cNvSpPr>
          <p:nvPr>
            <p:ph type="title"/>
          </p:nvPr>
        </p:nvSpPr>
        <p:spPr/>
        <p:txBody>
          <a:bodyPr>
            <a:normAutofit fontScale="90000"/>
          </a:bodyPr>
          <a:lstStyle/>
          <a:p>
            <a:r>
              <a:rPr lang="en-US" b="1" dirty="0"/>
              <a:t>APPLICATION (3): </a:t>
            </a:r>
            <a:br>
              <a:rPr lang="en-US" b="1" dirty="0"/>
            </a:br>
            <a:r>
              <a:rPr lang="en-US" b="1" dirty="0" err="1"/>
              <a:t>Analyse</a:t>
            </a:r>
            <a:r>
              <a:rPr lang="en-US" b="1" dirty="0"/>
              <a:t> des circuits </a:t>
            </a:r>
            <a:r>
              <a:rPr lang="en-US" b="1" dirty="0" err="1"/>
              <a:t>infernaux</a:t>
            </a:r>
            <a:r>
              <a:rPr lang="en-US" b="1" dirty="0"/>
              <a:t> de </a:t>
            </a:r>
            <a:r>
              <a:rPr lang="en-US" b="1" dirty="0" err="1"/>
              <a:t>notre</a:t>
            </a:r>
            <a:r>
              <a:rPr lang="en-US" b="1" dirty="0"/>
              <a:t> </a:t>
            </a:r>
            <a:r>
              <a:rPr lang="en-US" b="1" dirty="0" err="1"/>
              <a:t>modèle</a:t>
            </a:r>
            <a:endParaRPr lang="en-US" b="1" dirty="0"/>
          </a:p>
        </p:txBody>
      </p:sp>
      <p:pic>
        <p:nvPicPr>
          <p:cNvPr id="7" name="Content Placeholder 6" descr="A diagram of a flowchart&#10;&#10;AI-generated content may be incorrect.">
            <a:extLst>
              <a:ext uri="{FF2B5EF4-FFF2-40B4-BE49-F238E27FC236}">
                <a16:creationId xmlns:a16="http://schemas.microsoft.com/office/drawing/2014/main" id="{206DED44-0459-073C-79E5-5275900C4D09}"/>
              </a:ext>
            </a:extLst>
          </p:cNvPr>
          <p:cNvPicPr>
            <a:picLocks noGrp="1" noChangeAspect="1"/>
          </p:cNvPicPr>
          <p:nvPr>
            <p:ph idx="1"/>
          </p:nvPr>
        </p:nvPicPr>
        <p:blipFill>
          <a:blip r:embed="rId2"/>
          <a:stretch>
            <a:fillRect/>
          </a:stretch>
        </p:blipFill>
        <p:spPr>
          <a:xfrm>
            <a:off x="636724" y="1124744"/>
            <a:ext cx="4881616" cy="5458617"/>
          </a:xfrm>
          <a:prstGeom prst="rect">
            <a:avLst/>
          </a:prstGeom>
        </p:spPr>
      </p:pic>
      <p:pic>
        <p:nvPicPr>
          <p:cNvPr id="9" name="Picture 8" descr="A white sheet with black text&#10;&#10;AI-generated content may be incorrect.">
            <a:extLst>
              <a:ext uri="{FF2B5EF4-FFF2-40B4-BE49-F238E27FC236}">
                <a16:creationId xmlns:a16="http://schemas.microsoft.com/office/drawing/2014/main" id="{AB0B325E-683A-4463-4693-DBEC3FD20E38}"/>
              </a:ext>
            </a:extLst>
          </p:cNvPr>
          <p:cNvPicPr>
            <a:picLocks noChangeAspect="1"/>
          </p:cNvPicPr>
          <p:nvPr/>
        </p:nvPicPr>
        <p:blipFill>
          <a:blip r:embed="rId3"/>
          <a:stretch>
            <a:fillRect/>
          </a:stretch>
        </p:blipFill>
        <p:spPr>
          <a:xfrm>
            <a:off x="5878388" y="2401287"/>
            <a:ext cx="6030167" cy="2905530"/>
          </a:xfrm>
          <a:prstGeom prst="rect">
            <a:avLst/>
          </a:prstGeom>
        </p:spPr>
      </p:pic>
    </p:spTree>
    <p:extLst>
      <p:ext uri="{BB962C8B-B14F-4D97-AF65-F5344CB8AC3E}">
        <p14:creationId xmlns:p14="http://schemas.microsoft.com/office/powerpoint/2010/main" val="41672048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2F1A9-4B8E-A0FD-C58F-0719C0BDD5BA}"/>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5175990F-1EB1-C739-42FB-152FA4F4BEC8}"/>
              </a:ext>
            </a:extLst>
          </p:cNvPr>
          <p:cNvSpPr>
            <a:spLocks noGrp="1"/>
          </p:cNvSpPr>
          <p:nvPr>
            <p:ph type="title"/>
          </p:nvPr>
        </p:nvSpPr>
        <p:spPr>
          <a:xfrm>
            <a:off x="3217834" y="2870633"/>
            <a:ext cx="5930678" cy="711081"/>
          </a:xfrm>
        </p:spPr>
        <p:txBody>
          <a:bodyPr/>
          <a:lstStyle/>
          <a:p>
            <a:r>
              <a:rPr lang="en-US" dirty="0"/>
              <a:t>CONCLUSION</a:t>
            </a:r>
          </a:p>
        </p:txBody>
      </p:sp>
    </p:spTree>
    <p:extLst>
      <p:ext uri="{BB962C8B-B14F-4D97-AF65-F5344CB8AC3E}">
        <p14:creationId xmlns:p14="http://schemas.microsoft.com/office/powerpoint/2010/main" val="5445487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E347E-E2D2-D72C-6959-B59431270D3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E4373C7-AA61-7226-8729-1BE3D29C6CC6}"/>
                  </a:ext>
                </a:extLst>
              </p:cNvPr>
              <p:cNvSpPr>
                <a:spLocks noGrp="1"/>
              </p:cNvSpPr>
              <p:nvPr>
                <p:ph idx="1"/>
              </p:nvPr>
            </p:nvSpPr>
            <p:spPr>
              <a:xfrm>
                <a:off x="189756" y="332656"/>
                <a:ext cx="11809311" cy="6264696"/>
              </a:xfrm>
            </p:spPr>
            <p:txBody>
              <a:bodyPr>
                <a:normAutofit fontScale="85000" lnSpcReduction="10000"/>
              </a:bodyPr>
              <a:lstStyle/>
              <a:p>
                <a:pPr>
                  <a:spcAft>
                    <a:spcPts val="1800"/>
                  </a:spcAft>
                </a:pPr>
                <a:r>
                  <a:rPr lang="en-US" sz="2800" b="1" dirty="0"/>
                  <a:t>Chapitre 1 → Cadre </a:t>
                </a:r>
                <a:r>
                  <a:rPr lang="en-US" sz="2800" b="1" dirty="0" err="1"/>
                  <a:t>théorico-conceptuel</a:t>
                </a:r>
                <a:r>
                  <a:rPr lang="en-US" sz="2800" b="1" dirty="0"/>
                  <a:t> : </a:t>
                </a:r>
                <a:r>
                  <a:rPr lang="en-US" sz="2800" dirty="0"/>
                  <a:t>Les </a:t>
                </a:r>
                <a:r>
                  <a:rPr lang="en-US" sz="2800" dirty="0" err="1"/>
                  <a:t>transferts</a:t>
                </a:r>
                <a:r>
                  <a:rPr lang="en-US" sz="2800" dirty="0"/>
                  <a:t> </a:t>
                </a:r>
                <a:r>
                  <a:rPr lang="en-US" sz="2800" dirty="0" err="1"/>
                  <a:t>intimement</a:t>
                </a:r>
                <a:r>
                  <a:rPr lang="en-US" sz="2800" dirty="0"/>
                  <a:t> </a:t>
                </a:r>
                <a:r>
                  <a:rPr lang="en-US" sz="2800" dirty="0" err="1"/>
                  <a:t>liés</a:t>
                </a:r>
                <a:r>
                  <a:rPr lang="en-US" sz="2800" dirty="0"/>
                  <a:t> aux migrations </a:t>
                </a:r>
                <a:r>
                  <a:rPr lang="en-US" sz="2800" dirty="0" err="1"/>
                  <a:t>ainsi</a:t>
                </a:r>
                <a:r>
                  <a:rPr lang="en-US" sz="2800" dirty="0"/>
                  <a:t> </a:t>
                </a:r>
                <a:r>
                  <a:rPr lang="en-US" sz="2800" dirty="0" err="1"/>
                  <a:t>qu’aux</a:t>
                </a:r>
                <a:r>
                  <a:rPr lang="en-US" sz="2800" dirty="0"/>
                  <a:t> </a:t>
                </a:r>
                <a:r>
                  <a:rPr lang="en-US" sz="2800" dirty="0" err="1"/>
                  <a:t>mouvements</a:t>
                </a:r>
                <a:r>
                  <a:rPr lang="en-US" sz="2800" dirty="0"/>
                  <a:t> de </a:t>
                </a:r>
                <a:r>
                  <a:rPr lang="en-US" sz="2800" dirty="0" err="1"/>
                  <a:t>biens</a:t>
                </a:r>
                <a:r>
                  <a:rPr lang="en-US" sz="2800" dirty="0"/>
                  <a:t> et services avec le </a:t>
                </a:r>
                <a:r>
                  <a:rPr lang="en-US" sz="2800" dirty="0" err="1"/>
                  <a:t>RdM</a:t>
                </a:r>
                <a:r>
                  <a:rPr lang="en-US" sz="2800" dirty="0"/>
                  <a:t> </a:t>
                </a:r>
                <a:endParaRPr lang="fr-FR" sz="2800" dirty="0"/>
              </a:p>
              <a:p>
                <a:pPr>
                  <a:spcAft>
                    <a:spcPts val="1800"/>
                  </a:spcAft>
                </a:pPr>
                <a:r>
                  <a:rPr lang="en-US" sz="2800" b="1" dirty="0" err="1"/>
                  <a:t>Chapitre</a:t>
                </a:r>
                <a:r>
                  <a:rPr lang="en-US" sz="2800" b="1" dirty="0"/>
                  <a:t> 2 → Cadre </a:t>
                </a:r>
                <a:r>
                  <a:rPr lang="en-US" sz="2800" b="1" dirty="0" err="1"/>
                  <a:t>analytique</a:t>
                </a:r>
                <a:r>
                  <a:rPr lang="en-US" sz="2800" b="1" dirty="0"/>
                  <a:t> et revue de </a:t>
                </a:r>
                <a:r>
                  <a:rPr lang="en-US" sz="2800" b="1" dirty="0" err="1"/>
                  <a:t>littérature</a:t>
                </a:r>
                <a:r>
                  <a:rPr lang="en-US" sz="2800" b="1" dirty="0"/>
                  <a:t>: </a:t>
                </a:r>
                <a:r>
                  <a:rPr lang="en-US" sz="2800" dirty="0" err="1"/>
                  <a:t>analyse</a:t>
                </a:r>
                <a:r>
                  <a:rPr lang="en-US" sz="2800" dirty="0"/>
                  <a:t> socio-politique et macro-</a:t>
                </a:r>
                <a:r>
                  <a:rPr lang="en-US" sz="2800" dirty="0" err="1"/>
                  <a:t>économique</a:t>
                </a:r>
                <a:r>
                  <a:rPr lang="en-US" sz="2800" dirty="0"/>
                  <a:t> de la </a:t>
                </a:r>
                <a:r>
                  <a:rPr lang="en-US" sz="2800" dirty="0" err="1"/>
                  <a:t>période</a:t>
                </a:r>
                <a:r>
                  <a:rPr lang="en-US" sz="2800" dirty="0"/>
                  <a:t> sous étude </a:t>
                </a:r>
                <a:r>
                  <a:rPr lang="en-US" sz="2800" dirty="0" err="1"/>
                  <a:t>marqué</a:t>
                </a:r>
                <a:r>
                  <a:rPr lang="en-US" sz="2800" dirty="0"/>
                  <a:t> par les </a:t>
                </a:r>
                <a:r>
                  <a:rPr lang="en-US" sz="2800" dirty="0" err="1"/>
                  <a:t>instabilités</a:t>
                </a:r>
                <a:r>
                  <a:rPr lang="en-US" sz="2800" dirty="0"/>
                  <a:t> </a:t>
                </a:r>
                <a:r>
                  <a:rPr lang="en-US" sz="2800" dirty="0" err="1"/>
                  <a:t>liées</a:t>
                </a:r>
                <a:r>
                  <a:rPr lang="en-US" sz="2800" dirty="0"/>
                  <a:t> aux </a:t>
                </a:r>
                <a:r>
                  <a:rPr lang="en-US" sz="2800" dirty="0" err="1"/>
                  <a:t>élections</a:t>
                </a:r>
                <a:endParaRPr lang="fr-FR" sz="2800" dirty="0"/>
              </a:p>
              <a:p>
                <a:pPr>
                  <a:spcAft>
                    <a:spcPts val="1800"/>
                  </a:spcAft>
                </a:pPr>
                <a:r>
                  <a:rPr lang="en-US" sz="2800" b="1" dirty="0" err="1"/>
                  <a:t>Chapitre</a:t>
                </a:r>
                <a:r>
                  <a:rPr lang="en-US" sz="2800" b="1" dirty="0"/>
                  <a:t> 3 → </a:t>
                </a:r>
                <a:r>
                  <a:rPr lang="en-US" sz="2800" b="1" dirty="0" err="1"/>
                  <a:t>Considérations</a:t>
                </a:r>
                <a:r>
                  <a:rPr lang="en-US" sz="2800" b="1" dirty="0"/>
                  <a:t> </a:t>
                </a:r>
                <a:r>
                  <a:rPr lang="en-US" sz="2800" b="1" dirty="0" err="1"/>
                  <a:t>théoriques</a:t>
                </a:r>
                <a:r>
                  <a:rPr lang="en-US" sz="2800" b="1" dirty="0"/>
                  <a:t>: </a:t>
                </a:r>
                <a:r>
                  <a:rPr lang="en-US" sz="2800" dirty="0" err="1"/>
                  <a:t>autour</a:t>
                </a:r>
                <a:r>
                  <a:rPr lang="en-US" sz="2800" dirty="0"/>
                  <a:t> de la </a:t>
                </a:r>
                <a:r>
                  <a:rPr lang="en-US" sz="2800" dirty="0" err="1"/>
                  <a:t>modélisation</a:t>
                </a:r>
                <a:r>
                  <a:rPr lang="en-US" sz="2800" dirty="0"/>
                  <a:t> VAR et des raisons pour </a:t>
                </a:r>
                <a:r>
                  <a:rPr lang="en-US" sz="2800" dirty="0" err="1"/>
                  <a:t>lesquelles</a:t>
                </a:r>
                <a:r>
                  <a:rPr lang="en-US" sz="2800" dirty="0"/>
                  <a:t> </a:t>
                </a:r>
                <a:r>
                  <a:rPr lang="en-US" sz="2800" dirty="0" err="1"/>
                  <a:t>elle</a:t>
                </a:r>
                <a:r>
                  <a:rPr lang="en-US" sz="2800" dirty="0"/>
                  <a:t> est </a:t>
                </a:r>
                <a:r>
                  <a:rPr lang="en-US" sz="2800" dirty="0" err="1"/>
                  <a:t>souhaitable</a:t>
                </a:r>
                <a:r>
                  <a:rPr lang="en-US" sz="2800" dirty="0"/>
                  <a:t> dans le cadre de </a:t>
                </a:r>
                <a:r>
                  <a:rPr lang="en-US" sz="2800" dirty="0" err="1"/>
                  <a:t>cette</a:t>
                </a:r>
                <a:r>
                  <a:rPr lang="en-US" sz="2800" dirty="0"/>
                  <a:t> étude</a:t>
                </a:r>
                <a:endParaRPr lang="en-US" sz="2800" b="1" dirty="0"/>
              </a:p>
              <a:p>
                <a:pPr>
                  <a:spcAft>
                    <a:spcPts val="1800"/>
                  </a:spcAft>
                </a:pPr>
                <a:r>
                  <a:rPr lang="en-US" sz="2800" b="1" dirty="0" err="1"/>
                  <a:t>Chapitre</a:t>
                </a:r>
                <a:r>
                  <a:rPr lang="en-US" sz="2800" b="1" dirty="0"/>
                  <a:t> 4 → </a:t>
                </a:r>
                <a:r>
                  <a:rPr lang="en-US" sz="2800" b="1" dirty="0" err="1"/>
                  <a:t>Traitement</a:t>
                </a:r>
                <a:r>
                  <a:rPr lang="en-US" sz="2800" b="1" dirty="0"/>
                  <a:t> des </a:t>
                </a:r>
                <a:r>
                  <a:rPr lang="en-US" sz="2800" b="1" dirty="0" err="1"/>
                  <a:t>séries</a:t>
                </a:r>
                <a:r>
                  <a:rPr lang="en-US" sz="2800" b="1" dirty="0"/>
                  <a:t> et </a:t>
                </a:r>
                <a:r>
                  <a:rPr lang="en-US" sz="2800" b="1" dirty="0" err="1"/>
                  <a:t>analyse</a:t>
                </a:r>
                <a:r>
                  <a:rPr lang="en-US" sz="2800" b="1" dirty="0"/>
                  <a:t> des variables sous étude: </a:t>
                </a:r>
                <a:r>
                  <a:rPr lang="en-US" sz="2800" dirty="0" err="1"/>
                  <a:t>analyse</a:t>
                </a:r>
                <a:r>
                  <a:rPr lang="en-US" sz="2800" dirty="0"/>
                  <a:t> descriptive et </a:t>
                </a:r>
                <a:r>
                  <a:rPr lang="en-US" sz="2800" dirty="0" err="1"/>
                  <a:t>stratégie</a:t>
                </a:r>
                <a:r>
                  <a:rPr lang="en-US" sz="2800" dirty="0"/>
                  <a:t> </a:t>
                </a:r>
                <a:r>
                  <a:rPr lang="en-US" sz="2800" dirty="0" err="1"/>
                  <a:t>séquentielle</a:t>
                </a:r>
                <a:r>
                  <a:rPr lang="en-US" sz="2800" dirty="0"/>
                  <a:t> des tests ADF, PP &amp; KPSS</a:t>
                </a:r>
                <a:endParaRPr lang="en-US" sz="2800" b="1" dirty="0"/>
              </a:p>
              <a:p>
                <a:pPr>
                  <a:spcAft>
                    <a:spcPts val="1800"/>
                  </a:spcAft>
                </a:pPr>
                <a:r>
                  <a:rPr lang="en-US" sz="2800" b="1" dirty="0" err="1"/>
                  <a:t>Chapitre</a:t>
                </a:r>
                <a:r>
                  <a:rPr lang="en-US" sz="2800" b="1" dirty="0"/>
                  <a:t> 5 → </a:t>
                </a:r>
                <a:r>
                  <a:rPr lang="en-US" sz="2800" b="1" dirty="0" err="1"/>
                  <a:t>Modélisation</a:t>
                </a:r>
                <a:r>
                  <a:rPr lang="en-US" sz="2800" b="1" dirty="0"/>
                  <a:t> </a:t>
                </a:r>
                <a:r>
                  <a:rPr lang="en-US" sz="2800" b="1" dirty="0" err="1"/>
                  <a:t>économique</a:t>
                </a:r>
                <a:r>
                  <a:rPr lang="en-US" sz="2800" b="1" dirty="0"/>
                  <a:t>: </a:t>
                </a:r>
                <a:r>
                  <a:rPr lang="en-US" sz="2800" dirty="0"/>
                  <a:t>VAR(4) avec </a:t>
                </a:r>
                <a14:m>
                  <m:oMath xmlns:m="http://schemas.openxmlformats.org/officeDocument/2006/math">
                    <m:sSub>
                      <m:sSubPr>
                        <m:ctrlPr>
                          <a:rPr lang="en-US" sz="2800" i="1" dirty="0" smtClean="0">
                            <a:latin typeface="Cambria Math" panose="02040503050406030204" pitchFamily="18" charset="0"/>
                          </a:rPr>
                        </m:ctrlPr>
                      </m:sSubPr>
                      <m:e>
                        <m:r>
                          <a:rPr lang="en-US" sz="2800" i="1" dirty="0" smtClean="0">
                            <a:latin typeface="Cambria Math" panose="02040503050406030204" pitchFamily="18" charset="0"/>
                          </a:rPr>
                          <m:t>𝑌</m:t>
                        </m:r>
                      </m:e>
                      <m:sub>
                        <m:r>
                          <a:rPr lang="en-US" sz="2800" i="1" dirty="0" smtClean="0">
                            <a:latin typeface="Cambria Math" panose="02040503050406030204" pitchFamily="18" charset="0"/>
                          </a:rPr>
                          <m:t>𝑡</m:t>
                        </m:r>
                      </m:sub>
                    </m:sSub>
                    <m:r>
                      <a:rPr lang="en-US" sz="2800" i="1" dirty="0" smtClean="0">
                        <a:latin typeface="Cambria Math" panose="02040503050406030204" pitchFamily="18" charset="0"/>
                      </a:rPr>
                      <m:t>= </m:t>
                    </m:r>
                    <m:sSub>
                      <m:sSubPr>
                        <m:ctrlPr>
                          <a:rPr lang="en-US" sz="2800" i="1" dirty="0" smtClean="0">
                            <a:latin typeface="Cambria Math" panose="02040503050406030204" pitchFamily="18" charset="0"/>
                          </a:rPr>
                        </m:ctrlPr>
                      </m:sSubPr>
                      <m:e>
                        <m:d>
                          <m:dPr>
                            <m:ctrlPr>
                              <a:rPr lang="en-US" sz="2800" i="1" dirty="0" smtClean="0">
                                <a:latin typeface="Cambria Math" panose="02040503050406030204" pitchFamily="18" charset="0"/>
                              </a:rPr>
                            </m:ctrlPr>
                          </m:dPr>
                          <m:e>
                            <m:r>
                              <a:rPr lang="en-US" sz="2800" i="1" dirty="0" err="1" smtClean="0">
                                <a:latin typeface="Cambria Math" panose="02040503050406030204" pitchFamily="18" charset="0"/>
                              </a:rPr>
                              <m:t>𝑇𝑟𝑎𝑛𝑠𝑓𝑒𝑟𝑡𝑠</m:t>
                            </m:r>
                            <m:r>
                              <a:rPr lang="en-US" sz="2800" i="1" dirty="0" smtClean="0">
                                <a:latin typeface="Cambria Math" panose="02040503050406030204" pitchFamily="18" charset="0"/>
                              </a:rPr>
                              <m:t>, </m:t>
                            </m:r>
                            <m:r>
                              <a:rPr lang="en-US" sz="2800" i="1" dirty="0" smtClean="0">
                                <a:latin typeface="Cambria Math" panose="02040503050406030204" pitchFamily="18" charset="0"/>
                              </a:rPr>
                              <m:t>𝐼𝑚𝑚𝑖𝑔𝑟𝑎𝑡𝑖𝑜𝑛</m:t>
                            </m:r>
                            <m:r>
                              <a:rPr lang="en-US" sz="2800" i="1" dirty="0" smtClean="0">
                                <a:latin typeface="Cambria Math" panose="02040503050406030204" pitchFamily="18" charset="0"/>
                              </a:rPr>
                              <m:t>, </m:t>
                            </m:r>
                            <m:r>
                              <a:rPr lang="en-US" sz="2800" i="1" dirty="0" smtClean="0">
                                <a:latin typeface="Cambria Math" panose="02040503050406030204" pitchFamily="18" charset="0"/>
                              </a:rPr>
                              <m:t>𝐸𝑚𝑖𝑔𝑟𝑎𝑡𝑖𝑜𝑛</m:t>
                            </m:r>
                            <m:r>
                              <a:rPr lang="en-US" sz="2800" i="1" dirty="0" smtClean="0">
                                <a:latin typeface="Cambria Math" panose="02040503050406030204" pitchFamily="18" charset="0"/>
                              </a:rPr>
                              <m:t>, </m:t>
                            </m:r>
                            <m:r>
                              <a:rPr lang="en-US" sz="2800" i="1" dirty="0" smtClean="0">
                                <a:latin typeface="Cambria Math" panose="02040503050406030204" pitchFamily="18" charset="0"/>
                              </a:rPr>
                              <m:t>𝐸𝑥𝑝𝑜𝑟𝑡𝑎𝑡𝑖𝑜𝑛𝑠</m:t>
                            </m:r>
                            <m:r>
                              <a:rPr lang="en-US" sz="2800" i="1" dirty="0" smtClean="0">
                                <a:latin typeface="Cambria Math" panose="02040503050406030204" pitchFamily="18" charset="0"/>
                              </a:rPr>
                              <m:t>, </m:t>
                            </m:r>
                            <m:r>
                              <a:rPr lang="en-US" sz="2800" i="1" dirty="0" smtClean="0">
                                <a:latin typeface="Cambria Math" panose="02040503050406030204" pitchFamily="18" charset="0"/>
                              </a:rPr>
                              <m:t>𝐼𝑚𝑝𝑜𝑟𝑡𝑎𝑡𝑖𝑜𝑛𝑠</m:t>
                            </m:r>
                          </m:e>
                        </m:d>
                      </m:e>
                      <m:sub>
                        <m:r>
                          <a:rPr lang="en-US" sz="2800" i="1" dirty="0" smtClean="0">
                            <a:latin typeface="Cambria Math" panose="02040503050406030204" pitchFamily="18" charset="0"/>
                          </a:rPr>
                          <m:t>𝑡</m:t>
                        </m:r>
                      </m:sub>
                    </m:sSub>
                  </m:oMath>
                </a14:m>
                <a:r>
                  <a:rPr lang="en-US" sz="2800" b="1" dirty="0"/>
                  <a:t> </a:t>
                </a:r>
                <a:r>
                  <a:rPr lang="en-US" sz="2800" dirty="0"/>
                  <a:t>et </a:t>
                </a:r>
                <a:r>
                  <a:rPr lang="en-US" sz="2800" dirty="0" err="1"/>
                  <a:t>analyse</a:t>
                </a:r>
                <a:r>
                  <a:rPr lang="en-US" sz="2800" dirty="0"/>
                  <a:t> prescriptive (</a:t>
                </a:r>
                <a:r>
                  <a:rPr lang="en-US" sz="2800" dirty="0" err="1"/>
                  <a:t>causalité</a:t>
                </a:r>
                <a:r>
                  <a:rPr lang="en-US" sz="2800" dirty="0"/>
                  <a:t>, decomposition de variance et </a:t>
                </a:r>
                <a:r>
                  <a:rPr lang="en-US" sz="2800" dirty="0" err="1"/>
                  <a:t>réponses</a:t>
                </a:r>
                <a:r>
                  <a:rPr lang="en-US" sz="2800" dirty="0"/>
                  <a:t> aux chocs) + validation des </a:t>
                </a:r>
                <a:r>
                  <a:rPr lang="en-US" sz="2800" dirty="0" err="1"/>
                  <a:t>hypothèses</a:t>
                </a:r>
                <a:r>
                  <a:rPr lang="en-US" sz="2800" dirty="0"/>
                  <a:t> et </a:t>
                </a:r>
                <a:r>
                  <a:rPr lang="en-US" sz="2800" dirty="0" err="1"/>
                  <a:t>objectifs</a:t>
                </a:r>
                <a:r>
                  <a:rPr lang="en-US" sz="2800" dirty="0"/>
                  <a:t>.</a:t>
                </a:r>
              </a:p>
              <a:p>
                <a:pPr>
                  <a:spcAft>
                    <a:spcPts val="1800"/>
                  </a:spcAft>
                </a:pPr>
                <a:r>
                  <a:rPr lang="en-US" sz="2800" b="1" dirty="0" err="1"/>
                  <a:t>Chapitre</a:t>
                </a:r>
                <a:r>
                  <a:rPr lang="en-US" sz="2800" b="1" dirty="0"/>
                  <a:t> 6 → Formulation de la </a:t>
                </a:r>
                <a:r>
                  <a:rPr lang="en-US" sz="2800" b="1" dirty="0" err="1"/>
                  <a:t>thèse</a:t>
                </a:r>
                <a:r>
                  <a:rPr lang="en-US" sz="2800" b="1" dirty="0"/>
                  <a:t> des circuits </a:t>
                </a:r>
                <a:r>
                  <a:rPr lang="en-US" sz="2800" b="1" dirty="0" err="1"/>
                  <a:t>infernaux</a:t>
                </a:r>
                <a:r>
                  <a:rPr lang="en-US" sz="2800" b="1" dirty="0"/>
                  <a:t>: </a:t>
                </a:r>
                <a:r>
                  <a:rPr lang="en-US" sz="2800" dirty="0"/>
                  <a:t>avec considerations </a:t>
                </a:r>
                <a:r>
                  <a:rPr lang="en-US" sz="2800" dirty="0" err="1"/>
                  <a:t>théoriques</a:t>
                </a:r>
                <a:r>
                  <a:rPr lang="en-US" sz="2800" dirty="0"/>
                  <a:t> </a:t>
                </a:r>
                <a:r>
                  <a:rPr lang="en-US" sz="2800" dirty="0" err="1"/>
                  <a:t>pré-requises</a:t>
                </a:r>
                <a:r>
                  <a:rPr lang="en-US" sz="2800" dirty="0"/>
                  <a:t> et demonstration </a:t>
                </a:r>
                <a:r>
                  <a:rPr lang="en-US" sz="2800" dirty="0" err="1"/>
                  <a:t>d’une</a:t>
                </a:r>
                <a:r>
                  <a:rPr lang="en-US" sz="2800" dirty="0"/>
                  <a:t> application.</a:t>
                </a:r>
                <a:endParaRPr lang="en-US" sz="2800" b="1" dirty="0"/>
              </a:p>
            </p:txBody>
          </p:sp>
        </mc:Choice>
        <mc:Fallback xmlns="">
          <p:sp>
            <p:nvSpPr>
              <p:cNvPr id="2" name="Content Placeholder 1">
                <a:extLst>
                  <a:ext uri="{FF2B5EF4-FFF2-40B4-BE49-F238E27FC236}">
                    <a16:creationId xmlns:a16="http://schemas.microsoft.com/office/drawing/2014/main" id="{1E4373C7-AA61-7226-8729-1BE3D29C6CC6}"/>
                  </a:ext>
                </a:extLst>
              </p:cNvPr>
              <p:cNvSpPr>
                <a:spLocks noGrp="1" noRot="1" noChangeAspect="1" noMove="1" noResize="1" noEditPoints="1" noAdjustHandles="1" noChangeArrowheads="1" noChangeShapeType="1" noTextEdit="1"/>
              </p:cNvSpPr>
              <p:nvPr>
                <p:ph idx="1"/>
              </p:nvPr>
            </p:nvSpPr>
            <p:spPr>
              <a:xfrm>
                <a:off x="189756" y="332656"/>
                <a:ext cx="11809311" cy="6264696"/>
              </a:xfrm>
              <a:blipFill>
                <a:blip r:embed="rId2"/>
                <a:stretch>
                  <a:fillRect l="-413" t="-1168" r="-826" b="-1558"/>
                </a:stretch>
              </a:blipFill>
            </p:spPr>
            <p:txBody>
              <a:bodyPr/>
              <a:lstStyle/>
              <a:p>
                <a:r>
                  <a:rPr lang="fr-FR">
                    <a:noFill/>
                  </a:rPr>
                  <a:t> </a:t>
                </a:r>
              </a:p>
            </p:txBody>
          </p:sp>
        </mc:Fallback>
      </mc:AlternateContent>
    </p:spTree>
    <p:extLst>
      <p:ext uri="{BB962C8B-B14F-4D97-AF65-F5344CB8AC3E}">
        <p14:creationId xmlns:p14="http://schemas.microsoft.com/office/powerpoint/2010/main" val="35857271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75" y="-9115"/>
            <a:ext cx="12179305" cy="686443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2">
              <a:defRPr/>
            </a:pPr>
            <a:endParaRPr lang="es-UY" sz="2396" dirty="0">
              <a:solidFill>
                <a:prstClr val="white"/>
              </a:solidFill>
            </a:endParaRPr>
          </a:p>
        </p:txBody>
      </p:sp>
      <p:sp>
        <p:nvSpPr>
          <p:cNvPr id="14" name="Rounded Rectangle 13">
            <a:hlinkClick r:id="rId3"/>
          </p:cNvPr>
          <p:cNvSpPr/>
          <p:nvPr/>
        </p:nvSpPr>
        <p:spPr>
          <a:xfrm>
            <a:off x="7464585" y="4649780"/>
            <a:ext cx="2836865" cy="608964"/>
          </a:xfrm>
          <a:prstGeom prst="round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2">
              <a:defRPr/>
            </a:pPr>
            <a:r>
              <a:rPr lang="en-US" sz="2396" b="1" dirty="0">
                <a:solidFill>
                  <a:prstClr val="white"/>
                </a:solidFill>
              </a:rPr>
              <a:t>MERCI</a:t>
            </a:r>
            <a:endParaRPr lang="es-UY" sz="2396" b="1" dirty="0">
              <a:solidFill>
                <a:prstClr val="white"/>
              </a:solidFill>
            </a:endParaRPr>
          </a:p>
        </p:txBody>
      </p:sp>
      <p:sp>
        <p:nvSpPr>
          <p:cNvPr id="17" name="Freeform 19"/>
          <p:cNvSpPr>
            <a:spLocks noChangeAspect="1" noEditPoints="1"/>
          </p:cNvSpPr>
          <p:nvPr/>
        </p:nvSpPr>
        <p:spPr bwMode="auto">
          <a:xfrm rot="7401880">
            <a:off x="10474099" y="4034370"/>
            <a:ext cx="1842755" cy="742178"/>
          </a:xfrm>
          <a:custGeom>
            <a:avLst/>
            <a:gdLst>
              <a:gd name="T0" fmla="*/ 715 w 868"/>
              <a:gd name="T1" fmla="*/ 128 h 351"/>
              <a:gd name="T2" fmla="*/ 363 w 868"/>
              <a:gd name="T3" fmla="*/ 50 h 351"/>
              <a:gd name="T4" fmla="*/ 226 w 868"/>
              <a:gd name="T5" fmla="*/ 94 h 351"/>
              <a:gd name="T6" fmla="*/ 155 w 868"/>
              <a:gd name="T7" fmla="*/ 112 h 351"/>
              <a:gd name="T8" fmla="*/ 111 w 868"/>
              <a:gd name="T9" fmla="*/ 138 h 351"/>
              <a:gd name="T10" fmla="*/ 85 w 868"/>
              <a:gd name="T11" fmla="*/ 163 h 351"/>
              <a:gd name="T12" fmla="*/ 104 w 868"/>
              <a:gd name="T13" fmla="*/ 185 h 351"/>
              <a:gd name="T14" fmla="*/ 69 w 868"/>
              <a:gd name="T15" fmla="*/ 174 h 351"/>
              <a:gd name="T16" fmla="*/ 92 w 868"/>
              <a:gd name="T17" fmla="*/ 203 h 351"/>
              <a:gd name="T18" fmla="*/ 66 w 868"/>
              <a:gd name="T19" fmla="*/ 192 h 351"/>
              <a:gd name="T20" fmla="*/ 75 w 868"/>
              <a:gd name="T21" fmla="*/ 207 h 351"/>
              <a:gd name="T22" fmla="*/ 72 w 868"/>
              <a:gd name="T23" fmla="*/ 224 h 351"/>
              <a:gd name="T24" fmla="*/ 64 w 868"/>
              <a:gd name="T25" fmla="*/ 228 h 351"/>
              <a:gd name="T26" fmla="*/ 29 w 868"/>
              <a:gd name="T27" fmla="*/ 217 h 351"/>
              <a:gd name="T28" fmla="*/ 31 w 868"/>
              <a:gd name="T29" fmla="*/ 228 h 351"/>
              <a:gd name="T30" fmla="*/ 53 w 868"/>
              <a:gd name="T31" fmla="*/ 253 h 351"/>
              <a:gd name="T32" fmla="*/ 36 w 868"/>
              <a:gd name="T33" fmla="*/ 257 h 351"/>
              <a:gd name="T34" fmla="*/ 774 w 868"/>
              <a:gd name="T35" fmla="*/ 258 h 351"/>
              <a:gd name="T36" fmla="*/ 640 w 868"/>
              <a:gd name="T37" fmla="*/ 136 h 351"/>
              <a:gd name="T38" fmla="*/ 376 w 868"/>
              <a:gd name="T39" fmla="*/ 47 h 351"/>
              <a:gd name="T40" fmla="*/ 235 w 868"/>
              <a:gd name="T41" fmla="*/ 76 h 351"/>
              <a:gd name="T42" fmla="*/ 221 w 868"/>
              <a:gd name="T43" fmla="*/ 70 h 351"/>
              <a:gd name="T44" fmla="*/ 180 w 868"/>
              <a:gd name="T45" fmla="*/ 89 h 351"/>
              <a:gd name="T46" fmla="*/ 168 w 868"/>
              <a:gd name="T47" fmla="*/ 110 h 351"/>
              <a:gd name="T48" fmla="*/ 140 w 868"/>
              <a:gd name="T49" fmla="*/ 145 h 351"/>
              <a:gd name="T50" fmla="*/ 81 w 868"/>
              <a:gd name="T51" fmla="*/ 192 h 351"/>
              <a:gd name="T52" fmla="*/ 126 w 868"/>
              <a:gd name="T53" fmla="*/ 134 h 351"/>
              <a:gd name="T54" fmla="*/ 253 w 868"/>
              <a:gd name="T55" fmla="*/ 36 h 351"/>
              <a:gd name="T56" fmla="*/ 399 w 868"/>
              <a:gd name="T57" fmla="*/ 2 h 351"/>
              <a:gd name="T58" fmla="*/ 510 w 868"/>
              <a:gd name="T59" fmla="*/ 14 h 351"/>
              <a:gd name="T60" fmla="*/ 732 w 868"/>
              <a:gd name="T61" fmla="*/ 145 h 351"/>
              <a:gd name="T62" fmla="*/ 794 w 868"/>
              <a:gd name="T63" fmla="*/ 260 h 351"/>
              <a:gd name="T64" fmla="*/ 787 w 868"/>
              <a:gd name="T65" fmla="*/ 222 h 351"/>
              <a:gd name="T66" fmla="*/ 721 w 868"/>
              <a:gd name="T67" fmla="*/ 150 h 351"/>
              <a:gd name="T68" fmla="*/ 533 w 868"/>
              <a:gd name="T69" fmla="*/ 22 h 351"/>
              <a:gd name="T70" fmla="*/ 380 w 868"/>
              <a:gd name="T71" fmla="*/ 47 h 351"/>
              <a:gd name="T72" fmla="*/ 307 w 868"/>
              <a:gd name="T73" fmla="*/ 53 h 351"/>
              <a:gd name="T74" fmla="*/ 281 w 868"/>
              <a:gd name="T75" fmla="*/ 47 h 351"/>
              <a:gd name="T76" fmla="*/ 242 w 868"/>
              <a:gd name="T77" fmla="*/ 43 h 351"/>
              <a:gd name="T78" fmla="*/ 222 w 868"/>
              <a:gd name="T79" fmla="*/ 51 h 351"/>
              <a:gd name="T80" fmla="*/ 197 w 868"/>
              <a:gd name="T81" fmla="*/ 73 h 351"/>
              <a:gd name="T82" fmla="*/ 164 w 868"/>
              <a:gd name="T83" fmla="*/ 99 h 351"/>
              <a:gd name="T84" fmla="*/ 142 w 868"/>
              <a:gd name="T85" fmla="*/ 117 h 351"/>
              <a:gd name="T86" fmla="*/ 141 w 868"/>
              <a:gd name="T87" fmla="*/ 138 h 351"/>
              <a:gd name="T88" fmla="*/ 124 w 868"/>
              <a:gd name="T89" fmla="*/ 129 h 351"/>
              <a:gd name="T90" fmla="*/ 113 w 868"/>
              <a:gd name="T91" fmla="*/ 142 h 351"/>
              <a:gd name="T92" fmla="*/ 337 w 868"/>
              <a:gd name="T93" fmla="*/ 9 h 351"/>
              <a:gd name="T94" fmla="*/ 168 w 868"/>
              <a:gd name="T95" fmla="*/ 125 h 351"/>
              <a:gd name="T96" fmla="*/ 197 w 868"/>
              <a:gd name="T97" fmla="*/ 105 h 351"/>
              <a:gd name="T98" fmla="*/ 131 w 868"/>
              <a:gd name="T99" fmla="*/ 159 h 351"/>
              <a:gd name="T100" fmla="*/ 88 w 868"/>
              <a:gd name="T101" fmla="*/ 171 h 351"/>
              <a:gd name="T102" fmla="*/ 85 w 868"/>
              <a:gd name="T103" fmla="*/ 191 h 351"/>
              <a:gd name="T104" fmla="*/ 79 w 868"/>
              <a:gd name="T105" fmla="*/ 215 h 351"/>
              <a:gd name="T106" fmla="*/ 48 w 868"/>
              <a:gd name="T107" fmla="*/ 193 h 351"/>
              <a:gd name="T108" fmla="*/ 64 w 868"/>
              <a:gd name="T109" fmla="*/ 238 h 351"/>
              <a:gd name="T110" fmla="*/ 17 w 868"/>
              <a:gd name="T111" fmla="*/ 235 h 351"/>
              <a:gd name="T112" fmla="*/ 87 w 868"/>
              <a:gd name="T113" fmla="*/ 158 h 351"/>
              <a:gd name="T114" fmla="*/ 865 w 868"/>
              <a:gd name="T115" fmla="*/ 172 h 351"/>
              <a:gd name="T116" fmla="*/ 859 w 868"/>
              <a:gd name="T117" fmla="*/ 117 h 351"/>
              <a:gd name="T118" fmla="*/ 782 w 868"/>
              <a:gd name="T119" fmla="*/ 277 h 351"/>
              <a:gd name="T120" fmla="*/ 841 w 868"/>
              <a:gd name="T121" fmla="*/ 164 h 351"/>
              <a:gd name="T122" fmla="*/ 861 w 868"/>
              <a:gd name="T123" fmla="*/ 201 h 351"/>
              <a:gd name="T124" fmla="*/ 666 w 868"/>
              <a:gd name="T125" fmla="*/ 29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8" h="351">
                <a:moveTo>
                  <a:pt x="813" y="278"/>
                </a:moveTo>
                <a:cubicBezTo>
                  <a:pt x="812" y="276"/>
                  <a:pt x="811" y="275"/>
                  <a:pt x="812" y="275"/>
                </a:cubicBezTo>
                <a:cubicBezTo>
                  <a:pt x="813" y="277"/>
                  <a:pt x="813" y="278"/>
                  <a:pt x="813" y="278"/>
                </a:cubicBezTo>
                <a:close/>
                <a:moveTo>
                  <a:pt x="812" y="266"/>
                </a:moveTo>
                <a:cubicBezTo>
                  <a:pt x="813" y="269"/>
                  <a:pt x="814" y="269"/>
                  <a:pt x="814" y="271"/>
                </a:cubicBezTo>
                <a:cubicBezTo>
                  <a:pt x="813" y="267"/>
                  <a:pt x="813" y="271"/>
                  <a:pt x="813" y="270"/>
                </a:cubicBezTo>
                <a:cubicBezTo>
                  <a:pt x="815" y="276"/>
                  <a:pt x="814" y="270"/>
                  <a:pt x="815" y="272"/>
                </a:cubicBezTo>
                <a:cubicBezTo>
                  <a:pt x="814" y="268"/>
                  <a:pt x="813" y="267"/>
                  <a:pt x="812" y="266"/>
                </a:cubicBezTo>
                <a:close/>
                <a:moveTo>
                  <a:pt x="781" y="282"/>
                </a:moveTo>
                <a:cubicBezTo>
                  <a:pt x="782" y="285"/>
                  <a:pt x="783" y="285"/>
                  <a:pt x="784" y="284"/>
                </a:cubicBezTo>
                <a:cubicBezTo>
                  <a:pt x="782" y="282"/>
                  <a:pt x="782" y="282"/>
                  <a:pt x="781" y="282"/>
                </a:cubicBezTo>
                <a:close/>
                <a:moveTo>
                  <a:pt x="798" y="267"/>
                </a:moveTo>
                <a:cubicBezTo>
                  <a:pt x="798" y="268"/>
                  <a:pt x="801" y="272"/>
                  <a:pt x="801" y="272"/>
                </a:cubicBezTo>
                <a:cubicBezTo>
                  <a:pt x="801" y="269"/>
                  <a:pt x="799" y="267"/>
                  <a:pt x="798" y="267"/>
                </a:cubicBezTo>
                <a:close/>
                <a:moveTo>
                  <a:pt x="791" y="270"/>
                </a:moveTo>
                <a:cubicBezTo>
                  <a:pt x="791" y="272"/>
                  <a:pt x="793" y="275"/>
                  <a:pt x="793" y="276"/>
                </a:cubicBezTo>
                <a:cubicBezTo>
                  <a:pt x="793" y="274"/>
                  <a:pt x="791" y="271"/>
                  <a:pt x="791" y="270"/>
                </a:cubicBezTo>
                <a:close/>
                <a:moveTo>
                  <a:pt x="789" y="269"/>
                </a:moveTo>
                <a:cubicBezTo>
                  <a:pt x="788" y="269"/>
                  <a:pt x="791" y="272"/>
                  <a:pt x="790" y="273"/>
                </a:cubicBezTo>
                <a:cubicBezTo>
                  <a:pt x="789" y="270"/>
                  <a:pt x="788" y="270"/>
                  <a:pt x="787" y="270"/>
                </a:cubicBezTo>
                <a:cubicBezTo>
                  <a:pt x="789" y="273"/>
                  <a:pt x="790" y="274"/>
                  <a:pt x="791" y="276"/>
                </a:cubicBezTo>
                <a:cubicBezTo>
                  <a:pt x="792" y="276"/>
                  <a:pt x="792" y="274"/>
                  <a:pt x="793" y="276"/>
                </a:cubicBezTo>
                <a:cubicBezTo>
                  <a:pt x="792" y="273"/>
                  <a:pt x="791" y="272"/>
                  <a:pt x="789" y="269"/>
                </a:cubicBezTo>
                <a:close/>
                <a:moveTo>
                  <a:pt x="801" y="266"/>
                </a:moveTo>
                <a:cubicBezTo>
                  <a:pt x="800" y="266"/>
                  <a:pt x="800" y="268"/>
                  <a:pt x="801" y="271"/>
                </a:cubicBezTo>
                <a:cubicBezTo>
                  <a:pt x="802" y="271"/>
                  <a:pt x="801" y="267"/>
                  <a:pt x="801" y="266"/>
                </a:cubicBezTo>
                <a:close/>
                <a:moveTo>
                  <a:pt x="799" y="270"/>
                </a:moveTo>
                <a:cubicBezTo>
                  <a:pt x="799" y="270"/>
                  <a:pt x="798" y="270"/>
                  <a:pt x="798" y="269"/>
                </a:cubicBezTo>
                <a:cubicBezTo>
                  <a:pt x="797" y="269"/>
                  <a:pt x="797" y="270"/>
                  <a:pt x="798" y="272"/>
                </a:cubicBezTo>
                <a:cubicBezTo>
                  <a:pt x="798" y="271"/>
                  <a:pt x="800" y="273"/>
                  <a:pt x="799" y="270"/>
                </a:cubicBezTo>
                <a:close/>
                <a:moveTo>
                  <a:pt x="770" y="269"/>
                </a:moveTo>
                <a:cubicBezTo>
                  <a:pt x="771" y="271"/>
                  <a:pt x="772" y="272"/>
                  <a:pt x="773" y="272"/>
                </a:cubicBezTo>
                <a:cubicBezTo>
                  <a:pt x="772" y="270"/>
                  <a:pt x="771" y="269"/>
                  <a:pt x="770" y="269"/>
                </a:cubicBezTo>
                <a:close/>
                <a:moveTo>
                  <a:pt x="807" y="248"/>
                </a:moveTo>
                <a:cubicBezTo>
                  <a:pt x="808" y="250"/>
                  <a:pt x="810" y="253"/>
                  <a:pt x="810" y="252"/>
                </a:cubicBezTo>
                <a:cubicBezTo>
                  <a:pt x="809" y="249"/>
                  <a:pt x="808" y="247"/>
                  <a:pt x="807" y="248"/>
                </a:cubicBezTo>
                <a:close/>
                <a:moveTo>
                  <a:pt x="802" y="246"/>
                </a:moveTo>
                <a:cubicBezTo>
                  <a:pt x="803" y="247"/>
                  <a:pt x="803" y="248"/>
                  <a:pt x="804" y="251"/>
                </a:cubicBezTo>
                <a:cubicBezTo>
                  <a:pt x="805" y="251"/>
                  <a:pt x="803" y="245"/>
                  <a:pt x="802" y="246"/>
                </a:cubicBezTo>
                <a:close/>
                <a:moveTo>
                  <a:pt x="805" y="245"/>
                </a:moveTo>
                <a:cubicBezTo>
                  <a:pt x="803" y="240"/>
                  <a:pt x="804" y="239"/>
                  <a:pt x="802" y="235"/>
                </a:cubicBezTo>
                <a:cubicBezTo>
                  <a:pt x="800" y="234"/>
                  <a:pt x="796" y="236"/>
                  <a:pt x="801" y="245"/>
                </a:cubicBezTo>
                <a:cubicBezTo>
                  <a:pt x="801" y="242"/>
                  <a:pt x="806" y="248"/>
                  <a:pt x="805" y="245"/>
                </a:cubicBezTo>
                <a:close/>
                <a:moveTo>
                  <a:pt x="759" y="246"/>
                </a:moveTo>
                <a:cubicBezTo>
                  <a:pt x="759" y="247"/>
                  <a:pt x="758" y="246"/>
                  <a:pt x="758" y="246"/>
                </a:cubicBezTo>
                <a:cubicBezTo>
                  <a:pt x="759" y="248"/>
                  <a:pt x="760" y="248"/>
                  <a:pt x="759" y="248"/>
                </a:cubicBezTo>
                <a:cubicBezTo>
                  <a:pt x="760" y="250"/>
                  <a:pt x="760" y="250"/>
                  <a:pt x="761" y="250"/>
                </a:cubicBezTo>
                <a:cubicBezTo>
                  <a:pt x="759" y="248"/>
                  <a:pt x="760" y="248"/>
                  <a:pt x="759" y="246"/>
                </a:cubicBezTo>
                <a:close/>
                <a:moveTo>
                  <a:pt x="766" y="178"/>
                </a:moveTo>
                <a:cubicBezTo>
                  <a:pt x="766" y="178"/>
                  <a:pt x="766" y="178"/>
                  <a:pt x="767" y="180"/>
                </a:cubicBezTo>
                <a:cubicBezTo>
                  <a:pt x="767" y="180"/>
                  <a:pt x="768" y="181"/>
                  <a:pt x="768" y="181"/>
                </a:cubicBezTo>
                <a:cubicBezTo>
                  <a:pt x="767" y="179"/>
                  <a:pt x="768" y="180"/>
                  <a:pt x="766" y="178"/>
                </a:cubicBezTo>
                <a:close/>
                <a:moveTo>
                  <a:pt x="756" y="167"/>
                </a:moveTo>
                <a:cubicBezTo>
                  <a:pt x="757" y="168"/>
                  <a:pt x="758" y="169"/>
                  <a:pt x="757" y="169"/>
                </a:cubicBezTo>
                <a:cubicBezTo>
                  <a:pt x="762" y="175"/>
                  <a:pt x="758" y="167"/>
                  <a:pt x="756" y="167"/>
                </a:cubicBezTo>
                <a:close/>
                <a:moveTo>
                  <a:pt x="713" y="128"/>
                </a:moveTo>
                <a:cubicBezTo>
                  <a:pt x="713" y="127"/>
                  <a:pt x="714" y="127"/>
                  <a:pt x="715" y="128"/>
                </a:cubicBezTo>
                <a:cubicBezTo>
                  <a:pt x="712" y="125"/>
                  <a:pt x="710" y="125"/>
                  <a:pt x="713" y="128"/>
                </a:cubicBezTo>
                <a:close/>
                <a:moveTo>
                  <a:pt x="640" y="70"/>
                </a:moveTo>
                <a:cubicBezTo>
                  <a:pt x="634" y="64"/>
                  <a:pt x="636" y="68"/>
                  <a:pt x="640" y="70"/>
                </a:cubicBezTo>
                <a:close/>
                <a:moveTo>
                  <a:pt x="545" y="23"/>
                </a:moveTo>
                <a:cubicBezTo>
                  <a:pt x="544" y="24"/>
                  <a:pt x="548" y="25"/>
                  <a:pt x="549" y="24"/>
                </a:cubicBezTo>
                <a:cubicBezTo>
                  <a:pt x="546" y="24"/>
                  <a:pt x="547" y="24"/>
                  <a:pt x="545" y="23"/>
                </a:cubicBezTo>
                <a:close/>
                <a:moveTo>
                  <a:pt x="539" y="20"/>
                </a:moveTo>
                <a:cubicBezTo>
                  <a:pt x="539" y="20"/>
                  <a:pt x="538" y="20"/>
                  <a:pt x="538" y="20"/>
                </a:cubicBezTo>
                <a:cubicBezTo>
                  <a:pt x="540" y="21"/>
                  <a:pt x="543" y="22"/>
                  <a:pt x="543" y="21"/>
                </a:cubicBezTo>
                <a:cubicBezTo>
                  <a:pt x="540" y="20"/>
                  <a:pt x="540" y="21"/>
                  <a:pt x="539" y="20"/>
                </a:cubicBezTo>
                <a:close/>
                <a:moveTo>
                  <a:pt x="530" y="17"/>
                </a:moveTo>
                <a:cubicBezTo>
                  <a:pt x="529" y="18"/>
                  <a:pt x="534" y="19"/>
                  <a:pt x="534" y="18"/>
                </a:cubicBezTo>
                <a:lnTo>
                  <a:pt x="530" y="17"/>
                </a:lnTo>
                <a:close/>
                <a:moveTo>
                  <a:pt x="524" y="16"/>
                </a:moveTo>
                <a:cubicBezTo>
                  <a:pt x="524" y="16"/>
                  <a:pt x="522" y="16"/>
                  <a:pt x="522" y="17"/>
                </a:cubicBezTo>
                <a:cubicBezTo>
                  <a:pt x="524" y="17"/>
                  <a:pt x="527" y="18"/>
                  <a:pt x="529" y="18"/>
                </a:cubicBezTo>
                <a:cubicBezTo>
                  <a:pt x="528" y="17"/>
                  <a:pt x="526" y="17"/>
                  <a:pt x="524" y="16"/>
                </a:cubicBezTo>
                <a:close/>
                <a:moveTo>
                  <a:pt x="498" y="10"/>
                </a:moveTo>
                <a:cubicBezTo>
                  <a:pt x="501" y="10"/>
                  <a:pt x="502" y="10"/>
                  <a:pt x="503" y="10"/>
                </a:cubicBezTo>
                <a:cubicBezTo>
                  <a:pt x="502" y="10"/>
                  <a:pt x="498" y="9"/>
                  <a:pt x="498" y="10"/>
                </a:cubicBezTo>
                <a:close/>
                <a:moveTo>
                  <a:pt x="467" y="7"/>
                </a:moveTo>
                <a:cubicBezTo>
                  <a:pt x="468" y="7"/>
                  <a:pt x="473" y="8"/>
                  <a:pt x="473" y="7"/>
                </a:cubicBezTo>
                <a:cubicBezTo>
                  <a:pt x="470" y="7"/>
                  <a:pt x="467" y="6"/>
                  <a:pt x="467" y="7"/>
                </a:cubicBezTo>
                <a:close/>
                <a:moveTo>
                  <a:pt x="443" y="52"/>
                </a:moveTo>
                <a:cubicBezTo>
                  <a:pt x="443" y="52"/>
                  <a:pt x="443" y="52"/>
                  <a:pt x="443" y="53"/>
                </a:cubicBezTo>
                <a:cubicBezTo>
                  <a:pt x="445" y="53"/>
                  <a:pt x="444" y="54"/>
                  <a:pt x="447" y="54"/>
                </a:cubicBezTo>
                <a:cubicBezTo>
                  <a:pt x="446" y="53"/>
                  <a:pt x="446" y="53"/>
                  <a:pt x="448" y="53"/>
                </a:cubicBezTo>
                <a:cubicBezTo>
                  <a:pt x="447" y="52"/>
                  <a:pt x="446" y="52"/>
                  <a:pt x="443" y="52"/>
                </a:cubicBezTo>
                <a:close/>
                <a:moveTo>
                  <a:pt x="435" y="51"/>
                </a:moveTo>
                <a:cubicBezTo>
                  <a:pt x="435" y="52"/>
                  <a:pt x="430" y="51"/>
                  <a:pt x="431" y="51"/>
                </a:cubicBezTo>
                <a:cubicBezTo>
                  <a:pt x="432" y="51"/>
                  <a:pt x="436" y="52"/>
                  <a:pt x="437" y="52"/>
                </a:cubicBezTo>
                <a:cubicBezTo>
                  <a:pt x="435" y="52"/>
                  <a:pt x="437" y="51"/>
                  <a:pt x="435" y="51"/>
                </a:cubicBezTo>
                <a:close/>
                <a:moveTo>
                  <a:pt x="402" y="50"/>
                </a:moveTo>
                <a:cubicBezTo>
                  <a:pt x="404" y="50"/>
                  <a:pt x="406" y="50"/>
                  <a:pt x="406" y="49"/>
                </a:cubicBezTo>
                <a:cubicBezTo>
                  <a:pt x="404" y="49"/>
                  <a:pt x="402" y="49"/>
                  <a:pt x="402" y="50"/>
                </a:cubicBezTo>
                <a:close/>
                <a:moveTo>
                  <a:pt x="391" y="1"/>
                </a:moveTo>
                <a:cubicBezTo>
                  <a:pt x="391" y="2"/>
                  <a:pt x="395" y="2"/>
                  <a:pt x="397" y="2"/>
                </a:cubicBezTo>
                <a:cubicBezTo>
                  <a:pt x="397" y="2"/>
                  <a:pt x="395" y="2"/>
                  <a:pt x="395" y="3"/>
                </a:cubicBezTo>
                <a:cubicBezTo>
                  <a:pt x="396" y="3"/>
                  <a:pt x="397" y="3"/>
                  <a:pt x="398" y="3"/>
                </a:cubicBezTo>
                <a:cubicBezTo>
                  <a:pt x="397" y="2"/>
                  <a:pt x="401" y="4"/>
                  <a:pt x="402" y="3"/>
                </a:cubicBezTo>
                <a:cubicBezTo>
                  <a:pt x="400" y="2"/>
                  <a:pt x="396" y="3"/>
                  <a:pt x="399" y="2"/>
                </a:cubicBezTo>
                <a:cubicBezTo>
                  <a:pt x="393" y="2"/>
                  <a:pt x="395" y="1"/>
                  <a:pt x="391" y="1"/>
                </a:cubicBezTo>
                <a:close/>
                <a:moveTo>
                  <a:pt x="394" y="3"/>
                </a:moveTo>
                <a:cubicBezTo>
                  <a:pt x="391" y="3"/>
                  <a:pt x="389" y="3"/>
                  <a:pt x="388" y="3"/>
                </a:cubicBezTo>
                <a:cubicBezTo>
                  <a:pt x="391" y="3"/>
                  <a:pt x="394" y="4"/>
                  <a:pt x="395" y="3"/>
                </a:cubicBezTo>
                <a:cubicBezTo>
                  <a:pt x="394" y="3"/>
                  <a:pt x="394" y="3"/>
                  <a:pt x="394" y="3"/>
                </a:cubicBezTo>
                <a:close/>
                <a:moveTo>
                  <a:pt x="384" y="2"/>
                </a:moveTo>
                <a:cubicBezTo>
                  <a:pt x="386" y="2"/>
                  <a:pt x="388" y="2"/>
                  <a:pt x="389" y="2"/>
                </a:cubicBezTo>
                <a:cubicBezTo>
                  <a:pt x="387" y="2"/>
                  <a:pt x="384" y="2"/>
                  <a:pt x="384" y="2"/>
                </a:cubicBezTo>
                <a:close/>
                <a:moveTo>
                  <a:pt x="371" y="5"/>
                </a:moveTo>
                <a:cubicBezTo>
                  <a:pt x="370" y="6"/>
                  <a:pt x="367" y="6"/>
                  <a:pt x="365" y="6"/>
                </a:cubicBezTo>
                <a:cubicBezTo>
                  <a:pt x="367" y="7"/>
                  <a:pt x="377" y="6"/>
                  <a:pt x="377" y="5"/>
                </a:cubicBezTo>
                <a:cubicBezTo>
                  <a:pt x="374" y="5"/>
                  <a:pt x="374" y="5"/>
                  <a:pt x="371" y="5"/>
                </a:cubicBezTo>
                <a:close/>
                <a:moveTo>
                  <a:pt x="364" y="51"/>
                </a:moveTo>
                <a:cubicBezTo>
                  <a:pt x="364" y="52"/>
                  <a:pt x="367" y="51"/>
                  <a:pt x="370" y="51"/>
                </a:cubicBezTo>
                <a:cubicBezTo>
                  <a:pt x="370" y="51"/>
                  <a:pt x="366" y="51"/>
                  <a:pt x="364" y="51"/>
                </a:cubicBezTo>
                <a:close/>
                <a:moveTo>
                  <a:pt x="363" y="50"/>
                </a:moveTo>
                <a:cubicBezTo>
                  <a:pt x="365" y="49"/>
                  <a:pt x="366" y="49"/>
                  <a:pt x="367" y="49"/>
                </a:cubicBezTo>
                <a:cubicBezTo>
                  <a:pt x="365" y="48"/>
                  <a:pt x="363" y="49"/>
                  <a:pt x="363" y="50"/>
                </a:cubicBezTo>
                <a:close/>
                <a:moveTo>
                  <a:pt x="326" y="13"/>
                </a:moveTo>
                <a:cubicBezTo>
                  <a:pt x="327" y="12"/>
                  <a:pt x="332" y="11"/>
                  <a:pt x="333" y="11"/>
                </a:cubicBezTo>
                <a:cubicBezTo>
                  <a:pt x="329" y="11"/>
                  <a:pt x="328" y="12"/>
                  <a:pt x="326" y="13"/>
                </a:cubicBezTo>
                <a:close/>
                <a:moveTo>
                  <a:pt x="321" y="10"/>
                </a:moveTo>
                <a:cubicBezTo>
                  <a:pt x="322" y="11"/>
                  <a:pt x="325" y="10"/>
                  <a:pt x="329" y="9"/>
                </a:cubicBezTo>
                <a:cubicBezTo>
                  <a:pt x="329" y="9"/>
                  <a:pt x="329" y="9"/>
                  <a:pt x="328" y="9"/>
                </a:cubicBezTo>
                <a:cubicBezTo>
                  <a:pt x="326" y="10"/>
                  <a:pt x="323" y="10"/>
                  <a:pt x="321" y="10"/>
                </a:cubicBezTo>
                <a:close/>
                <a:moveTo>
                  <a:pt x="322" y="58"/>
                </a:moveTo>
                <a:cubicBezTo>
                  <a:pt x="323" y="58"/>
                  <a:pt x="326" y="58"/>
                  <a:pt x="328" y="58"/>
                </a:cubicBezTo>
                <a:cubicBezTo>
                  <a:pt x="327" y="57"/>
                  <a:pt x="325" y="57"/>
                  <a:pt x="322" y="58"/>
                </a:cubicBezTo>
                <a:close/>
                <a:moveTo>
                  <a:pt x="313" y="59"/>
                </a:moveTo>
                <a:cubicBezTo>
                  <a:pt x="314" y="60"/>
                  <a:pt x="309" y="60"/>
                  <a:pt x="309" y="61"/>
                </a:cubicBezTo>
                <a:cubicBezTo>
                  <a:pt x="311" y="61"/>
                  <a:pt x="312" y="61"/>
                  <a:pt x="316" y="60"/>
                </a:cubicBezTo>
                <a:cubicBezTo>
                  <a:pt x="315" y="60"/>
                  <a:pt x="316" y="59"/>
                  <a:pt x="313" y="59"/>
                </a:cubicBezTo>
                <a:close/>
                <a:moveTo>
                  <a:pt x="286" y="24"/>
                </a:moveTo>
                <a:cubicBezTo>
                  <a:pt x="286" y="24"/>
                  <a:pt x="280" y="25"/>
                  <a:pt x="280" y="26"/>
                </a:cubicBezTo>
                <a:cubicBezTo>
                  <a:pt x="281" y="26"/>
                  <a:pt x="280" y="26"/>
                  <a:pt x="281" y="26"/>
                </a:cubicBezTo>
                <a:cubicBezTo>
                  <a:pt x="282" y="26"/>
                  <a:pt x="284" y="25"/>
                  <a:pt x="285" y="24"/>
                </a:cubicBezTo>
                <a:cubicBezTo>
                  <a:pt x="285" y="25"/>
                  <a:pt x="286" y="25"/>
                  <a:pt x="287" y="25"/>
                </a:cubicBezTo>
                <a:cubicBezTo>
                  <a:pt x="290" y="24"/>
                  <a:pt x="290" y="24"/>
                  <a:pt x="294" y="23"/>
                </a:cubicBezTo>
                <a:cubicBezTo>
                  <a:pt x="293" y="22"/>
                  <a:pt x="293" y="22"/>
                  <a:pt x="293" y="22"/>
                </a:cubicBezTo>
                <a:cubicBezTo>
                  <a:pt x="290" y="23"/>
                  <a:pt x="288" y="23"/>
                  <a:pt x="286" y="24"/>
                </a:cubicBezTo>
                <a:close/>
                <a:moveTo>
                  <a:pt x="287" y="68"/>
                </a:moveTo>
                <a:cubicBezTo>
                  <a:pt x="289" y="67"/>
                  <a:pt x="289" y="67"/>
                  <a:pt x="289" y="66"/>
                </a:cubicBezTo>
                <a:cubicBezTo>
                  <a:pt x="287" y="67"/>
                  <a:pt x="287" y="67"/>
                  <a:pt x="287" y="68"/>
                </a:cubicBezTo>
                <a:close/>
                <a:moveTo>
                  <a:pt x="237" y="80"/>
                </a:moveTo>
                <a:cubicBezTo>
                  <a:pt x="236" y="81"/>
                  <a:pt x="235" y="83"/>
                  <a:pt x="230" y="86"/>
                </a:cubicBezTo>
                <a:cubicBezTo>
                  <a:pt x="227" y="86"/>
                  <a:pt x="224" y="88"/>
                  <a:pt x="221" y="89"/>
                </a:cubicBezTo>
                <a:cubicBezTo>
                  <a:pt x="221" y="89"/>
                  <a:pt x="221" y="90"/>
                  <a:pt x="220" y="91"/>
                </a:cubicBezTo>
                <a:cubicBezTo>
                  <a:pt x="219" y="91"/>
                  <a:pt x="215" y="92"/>
                  <a:pt x="215" y="93"/>
                </a:cubicBezTo>
                <a:cubicBezTo>
                  <a:pt x="217" y="93"/>
                  <a:pt x="218" y="93"/>
                  <a:pt x="220" y="92"/>
                </a:cubicBezTo>
                <a:cubicBezTo>
                  <a:pt x="222" y="91"/>
                  <a:pt x="219" y="91"/>
                  <a:pt x="221" y="90"/>
                </a:cubicBezTo>
                <a:cubicBezTo>
                  <a:pt x="227" y="88"/>
                  <a:pt x="233" y="84"/>
                  <a:pt x="238" y="81"/>
                </a:cubicBezTo>
                <a:cubicBezTo>
                  <a:pt x="237" y="81"/>
                  <a:pt x="237" y="81"/>
                  <a:pt x="236" y="81"/>
                </a:cubicBezTo>
                <a:cubicBezTo>
                  <a:pt x="239" y="80"/>
                  <a:pt x="241" y="79"/>
                  <a:pt x="242" y="78"/>
                </a:cubicBezTo>
                <a:cubicBezTo>
                  <a:pt x="239" y="79"/>
                  <a:pt x="238" y="79"/>
                  <a:pt x="237" y="80"/>
                </a:cubicBezTo>
                <a:close/>
                <a:moveTo>
                  <a:pt x="228" y="79"/>
                </a:moveTo>
                <a:cubicBezTo>
                  <a:pt x="228" y="80"/>
                  <a:pt x="230" y="79"/>
                  <a:pt x="228" y="80"/>
                </a:cubicBezTo>
                <a:cubicBezTo>
                  <a:pt x="228" y="80"/>
                  <a:pt x="224" y="82"/>
                  <a:pt x="224" y="81"/>
                </a:cubicBezTo>
                <a:cubicBezTo>
                  <a:pt x="219" y="84"/>
                  <a:pt x="214" y="86"/>
                  <a:pt x="212" y="89"/>
                </a:cubicBezTo>
                <a:cubicBezTo>
                  <a:pt x="217" y="86"/>
                  <a:pt x="220" y="83"/>
                  <a:pt x="224" y="82"/>
                </a:cubicBezTo>
                <a:cubicBezTo>
                  <a:pt x="224" y="82"/>
                  <a:pt x="222" y="83"/>
                  <a:pt x="223" y="83"/>
                </a:cubicBezTo>
                <a:cubicBezTo>
                  <a:pt x="226" y="82"/>
                  <a:pt x="228" y="80"/>
                  <a:pt x="232" y="79"/>
                </a:cubicBezTo>
                <a:cubicBezTo>
                  <a:pt x="231" y="78"/>
                  <a:pt x="231" y="78"/>
                  <a:pt x="228" y="79"/>
                </a:cubicBezTo>
                <a:close/>
                <a:moveTo>
                  <a:pt x="209" y="55"/>
                </a:moveTo>
                <a:cubicBezTo>
                  <a:pt x="212" y="54"/>
                  <a:pt x="215" y="52"/>
                  <a:pt x="216" y="50"/>
                </a:cubicBezTo>
                <a:cubicBezTo>
                  <a:pt x="212" y="52"/>
                  <a:pt x="211" y="53"/>
                  <a:pt x="209" y="55"/>
                </a:cubicBezTo>
                <a:close/>
                <a:moveTo>
                  <a:pt x="220" y="66"/>
                </a:moveTo>
                <a:cubicBezTo>
                  <a:pt x="223" y="64"/>
                  <a:pt x="220" y="67"/>
                  <a:pt x="223" y="65"/>
                </a:cubicBezTo>
                <a:cubicBezTo>
                  <a:pt x="224" y="64"/>
                  <a:pt x="223" y="65"/>
                  <a:pt x="223" y="64"/>
                </a:cubicBezTo>
                <a:cubicBezTo>
                  <a:pt x="222" y="65"/>
                  <a:pt x="220" y="65"/>
                  <a:pt x="220" y="66"/>
                </a:cubicBezTo>
                <a:close/>
                <a:moveTo>
                  <a:pt x="217" y="67"/>
                </a:moveTo>
                <a:cubicBezTo>
                  <a:pt x="214" y="69"/>
                  <a:pt x="216" y="70"/>
                  <a:pt x="219" y="67"/>
                </a:cubicBezTo>
                <a:cubicBezTo>
                  <a:pt x="214" y="69"/>
                  <a:pt x="222" y="65"/>
                  <a:pt x="217" y="67"/>
                </a:cubicBezTo>
                <a:close/>
                <a:moveTo>
                  <a:pt x="226" y="94"/>
                </a:moveTo>
                <a:cubicBezTo>
                  <a:pt x="225" y="94"/>
                  <a:pt x="224" y="95"/>
                  <a:pt x="224" y="96"/>
                </a:cubicBezTo>
                <a:cubicBezTo>
                  <a:pt x="226" y="94"/>
                  <a:pt x="226" y="95"/>
                  <a:pt x="228" y="94"/>
                </a:cubicBezTo>
                <a:cubicBezTo>
                  <a:pt x="228" y="93"/>
                  <a:pt x="227" y="94"/>
                  <a:pt x="226" y="94"/>
                </a:cubicBezTo>
                <a:close/>
                <a:moveTo>
                  <a:pt x="216" y="80"/>
                </a:moveTo>
                <a:cubicBezTo>
                  <a:pt x="215" y="80"/>
                  <a:pt x="213" y="82"/>
                  <a:pt x="211" y="82"/>
                </a:cubicBezTo>
                <a:cubicBezTo>
                  <a:pt x="211" y="83"/>
                  <a:pt x="214" y="82"/>
                  <a:pt x="216" y="80"/>
                </a:cubicBezTo>
                <a:close/>
                <a:moveTo>
                  <a:pt x="206" y="79"/>
                </a:moveTo>
                <a:cubicBezTo>
                  <a:pt x="206" y="79"/>
                  <a:pt x="208" y="78"/>
                  <a:pt x="207" y="79"/>
                </a:cubicBezTo>
                <a:cubicBezTo>
                  <a:pt x="209" y="77"/>
                  <a:pt x="210" y="78"/>
                  <a:pt x="212" y="75"/>
                </a:cubicBezTo>
                <a:cubicBezTo>
                  <a:pt x="210" y="76"/>
                  <a:pt x="208" y="77"/>
                  <a:pt x="206" y="79"/>
                </a:cubicBezTo>
                <a:close/>
                <a:moveTo>
                  <a:pt x="192" y="65"/>
                </a:moveTo>
                <a:cubicBezTo>
                  <a:pt x="191" y="66"/>
                  <a:pt x="190" y="67"/>
                  <a:pt x="190" y="67"/>
                </a:cubicBezTo>
                <a:cubicBezTo>
                  <a:pt x="193" y="65"/>
                  <a:pt x="197" y="64"/>
                  <a:pt x="198" y="63"/>
                </a:cubicBezTo>
                <a:cubicBezTo>
                  <a:pt x="194" y="64"/>
                  <a:pt x="195" y="64"/>
                  <a:pt x="192" y="65"/>
                </a:cubicBezTo>
                <a:close/>
                <a:moveTo>
                  <a:pt x="208" y="90"/>
                </a:moveTo>
                <a:cubicBezTo>
                  <a:pt x="207" y="91"/>
                  <a:pt x="206" y="91"/>
                  <a:pt x="206" y="92"/>
                </a:cubicBezTo>
                <a:cubicBezTo>
                  <a:pt x="207" y="91"/>
                  <a:pt x="206" y="93"/>
                  <a:pt x="209" y="91"/>
                </a:cubicBezTo>
                <a:cubicBezTo>
                  <a:pt x="210" y="90"/>
                  <a:pt x="208" y="91"/>
                  <a:pt x="208" y="90"/>
                </a:cubicBezTo>
                <a:close/>
                <a:moveTo>
                  <a:pt x="207" y="101"/>
                </a:moveTo>
                <a:cubicBezTo>
                  <a:pt x="208" y="101"/>
                  <a:pt x="212" y="98"/>
                  <a:pt x="214" y="97"/>
                </a:cubicBezTo>
                <a:cubicBezTo>
                  <a:pt x="211" y="99"/>
                  <a:pt x="207" y="101"/>
                  <a:pt x="207" y="101"/>
                </a:cubicBezTo>
                <a:close/>
                <a:moveTo>
                  <a:pt x="190" y="86"/>
                </a:moveTo>
                <a:cubicBezTo>
                  <a:pt x="191" y="85"/>
                  <a:pt x="196" y="82"/>
                  <a:pt x="196" y="82"/>
                </a:cubicBezTo>
                <a:cubicBezTo>
                  <a:pt x="194" y="83"/>
                  <a:pt x="192" y="85"/>
                  <a:pt x="190" y="86"/>
                </a:cubicBezTo>
                <a:close/>
                <a:moveTo>
                  <a:pt x="198" y="111"/>
                </a:moveTo>
                <a:cubicBezTo>
                  <a:pt x="199" y="112"/>
                  <a:pt x="204" y="109"/>
                  <a:pt x="205" y="107"/>
                </a:cubicBezTo>
                <a:cubicBezTo>
                  <a:pt x="203" y="109"/>
                  <a:pt x="201" y="110"/>
                  <a:pt x="198" y="111"/>
                </a:cubicBezTo>
                <a:close/>
                <a:moveTo>
                  <a:pt x="185" y="86"/>
                </a:moveTo>
                <a:cubicBezTo>
                  <a:pt x="185" y="86"/>
                  <a:pt x="189" y="84"/>
                  <a:pt x="188" y="84"/>
                </a:cubicBezTo>
                <a:cubicBezTo>
                  <a:pt x="184" y="85"/>
                  <a:pt x="184" y="87"/>
                  <a:pt x="183" y="89"/>
                </a:cubicBezTo>
                <a:cubicBezTo>
                  <a:pt x="184" y="88"/>
                  <a:pt x="184" y="88"/>
                  <a:pt x="184" y="88"/>
                </a:cubicBezTo>
                <a:cubicBezTo>
                  <a:pt x="187" y="87"/>
                  <a:pt x="190" y="84"/>
                  <a:pt x="188" y="84"/>
                </a:cubicBezTo>
                <a:cubicBezTo>
                  <a:pt x="188" y="84"/>
                  <a:pt x="186" y="86"/>
                  <a:pt x="185" y="86"/>
                </a:cubicBezTo>
                <a:close/>
                <a:moveTo>
                  <a:pt x="175" y="77"/>
                </a:moveTo>
                <a:cubicBezTo>
                  <a:pt x="177" y="75"/>
                  <a:pt x="182" y="73"/>
                  <a:pt x="180" y="73"/>
                </a:cubicBezTo>
                <a:cubicBezTo>
                  <a:pt x="179" y="75"/>
                  <a:pt x="174" y="76"/>
                  <a:pt x="175" y="77"/>
                </a:cubicBezTo>
                <a:close/>
                <a:moveTo>
                  <a:pt x="186" y="115"/>
                </a:moveTo>
                <a:cubicBezTo>
                  <a:pt x="187" y="115"/>
                  <a:pt x="191" y="112"/>
                  <a:pt x="191" y="111"/>
                </a:cubicBezTo>
                <a:cubicBezTo>
                  <a:pt x="190" y="112"/>
                  <a:pt x="187" y="113"/>
                  <a:pt x="186" y="115"/>
                </a:cubicBezTo>
                <a:close/>
                <a:moveTo>
                  <a:pt x="177" y="93"/>
                </a:moveTo>
                <a:cubicBezTo>
                  <a:pt x="170" y="97"/>
                  <a:pt x="177" y="95"/>
                  <a:pt x="177" y="93"/>
                </a:cubicBezTo>
                <a:close/>
                <a:moveTo>
                  <a:pt x="183" y="114"/>
                </a:moveTo>
                <a:cubicBezTo>
                  <a:pt x="185" y="113"/>
                  <a:pt x="188" y="111"/>
                  <a:pt x="188" y="110"/>
                </a:cubicBezTo>
                <a:cubicBezTo>
                  <a:pt x="185" y="112"/>
                  <a:pt x="184" y="113"/>
                  <a:pt x="183" y="114"/>
                </a:cubicBezTo>
                <a:close/>
                <a:moveTo>
                  <a:pt x="158" y="89"/>
                </a:moveTo>
                <a:cubicBezTo>
                  <a:pt x="160" y="88"/>
                  <a:pt x="165" y="84"/>
                  <a:pt x="163" y="85"/>
                </a:cubicBezTo>
                <a:cubicBezTo>
                  <a:pt x="163" y="85"/>
                  <a:pt x="157" y="89"/>
                  <a:pt x="158" y="89"/>
                </a:cubicBezTo>
                <a:close/>
                <a:moveTo>
                  <a:pt x="166" y="104"/>
                </a:moveTo>
                <a:cubicBezTo>
                  <a:pt x="168" y="103"/>
                  <a:pt x="170" y="102"/>
                  <a:pt x="171" y="101"/>
                </a:cubicBezTo>
                <a:cubicBezTo>
                  <a:pt x="169" y="103"/>
                  <a:pt x="166" y="103"/>
                  <a:pt x="166" y="104"/>
                </a:cubicBezTo>
                <a:close/>
                <a:moveTo>
                  <a:pt x="172" y="122"/>
                </a:moveTo>
                <a:cubicBezTo>
                  <a:pt x="172" y="122"/>
                  <a:pt x="176" y="120"/>
                  <a:pt x="176" y="120"/>
                </a:cubicBezTo>
                <a:cubicBezTo>
                  <a:pt x="175" y="120"/>
                  <a:pt x="175" y="120"/>
                  <a:pt x="172" y="122"/>
                </a:cubicBezTo>
                <a:close/>
                <a:moveTo>
                  <a:pt x="142" y="97"/>
                </a:moveTo>
                <a:cubicBezTo>
                  <a:pt x="145" y="95"/>
                  <a:pt x="147" y="93"/>
                  <a:pt x="148" y="92"/>
                </a:cubicBezTo>
                <a:cubicBezTo>
                  <a:pt x="146" y="93"/>
                  <a:pt x="142" y="96"/>
                  <a:pt x="142" y="97"/>
                </a:cubicBezTo>
                <a:close/>
                <a:moveTo>
                  <a:pt x="155" y="112"/>
                </a:moveTo>
                <a:cubicBezTo>
                  <a:pt x="155" y="112"/>
                  <a:pt x="156" y="111"/>
                  <a:pt x="156" y="111"/>
                </a:cubicBezTo>
                <a:cubicBezTo>
                  <a:pt x="155" y="112"/>
                  <a:pt x="156" y="112"/>
                  <a:pt x="157" y="111"/>
                </a:cubicBezTo>
                <a:cubicBezTo>
                  <a:pt x="157" y="111"/>
                  <a:pt x="158" y="110"/>
                  <a:pt x="158" y="109"/>
                </a:cubicBezTo>
                <a:cubicBezTo>
                  <a:pt x="157" y="110"/>
                  <a:pt x="155" y="111"/>
                  <a:pt x="155" y="112"/>
                </a:cubicBezTo>
                <a:close/>
                <a:moveTo>
                  <a:pt x="164" y="129"/>
                </a:moveTo>
                <a:cubicBezTo>
                  <a:pt x="165" y="128"/>
                  <a:pt x="170" y="125"/>
                  <a:pt x="169" y="124"/>
                </a:cubicBezTo>
                <a:cubicBezTo>
                  <a:pt x="167" y="126"/>
                  <a:pt x="165" y="127"/>
                  <a:pt x="164" y="129"/>
                </a:cubicBezTo>
                <a:close/>
                <a:moveTo>
                  <a:pt x="153" y="112"/>
                </a:moveTo>
                <a:cubicBezTo>
                  <a:pt x="155" y="111"/>
                  <a:pt x="158" y="109"/>
                  <a:pt x="157" y="109"/>
                </a:cubicBezTo>
                <a:cubicBezTo>
                  <a:pt x="154" y="110"/>
                  <a:pt x="154" y="111"/>
                  <a:pt x="153" y="112"/>
                </a:cubicBezTo>
                <a:close/>
                <a:moveTo>
                  <a:pt x="164" y="125"/>
                </a:moveTo>
                <a:cubicBezTo>
                  <a:pt x="165" y="124"/>
                  <a:pt x="167" y="122"/>
                  <a:pt x="167" y="122"/>
                </a:cubicBezTo>
                <a:cubicBezTo>
                  <a:pt x="166" y="122"/>
                  <a:pt x="162" y="125"/>
                  <a:pt x="164" y="125"/>
                </a:cubicBezTo>
                <a:close/>
                <a:moveTo>
                  <a:pt x="162" y="131"/>
                </a:moveTo>
                <a:cubicBezTo>
                  <a:pt x="162" y="131"/>
                  <a:pt x="161" y="132"/>
                  <a:pt x="161" y="133"/>
                </a:cubicBezTo>
                <a:cubicBezTo>
                  <a:pt x="164" y="130"/>
                  <a:pt x="164" y="130"/>
                  <a:pt x="164" y="130"/>
                </a:cubicBezTo>
                <a:cubicBezTo>
                  <a:pt x="162" y="131"/>
                  <a:pt x="170" y="126"/>
                  <a:pt x="167" y="127"/>
                </a:cubicBezTo>
                <a:cubicBezTo>
                  <a:pt x="165" y="129"/>
                  <a:pt x="163" y="130"/>
                  <a:pt x="162" y="131"/>
                </a:cubicBezTo>
                <a:close/>
                <a:moveTo>
                  <a:pt x="153" y="115"/>
                </a:moveTo>
                <a:cubicBezTo>
                  <a:pt x="153" y="115"/>
                  <a:pt x="154" y="114"/>
                  <a:pt x="153" y="114"/>
                </a:cubicBezTo>
                <a:cubicBezTo>
                  <a:pt x="149" y="118"/>
                  <a:pt x="155" y="114"/>
                  <a:pt x="153" y="116"/>
                </a:cubicBezTo>
                <a:cubicBezTo>
                  <a:pt x="155" y="115"/>
                  <a:pt x="155" y="115"/>
                  <a:pt x="155" y="115"/>
                </a:cubicBezTo>
                <a:cubicBezTo>
                  <a:pt x="155" y="115"/>
                  <a:pt x="155" y="114"/>
                  <a:pt x="155" y="114"/>
                </a:cubicBezTo>
                <a:cubicBezTo>
                  <a:pt x="154" y="115"/>
                  <a:pt x="153" y="115"/>
                  <a:pt x="153" y="115"/>
                </a:cubicBezTo>
                <a:close/>
                <a:moveTo>
                  <a:pt x="132" y="105"/>
                </a:moveTo>
                <a:cubicBezTo>
                  <a:pt x="135" y="103"/>
                  <a:pt x="140" y="99"/>
                  <a:pt x="140" y="98"/>
                </a:cubicBezTo>
                <a:cubicBezTo>
                  <a:pt x="136" y="101"/>
                  <a:pt x="133" y="104"/>
                  <a:pt x="132" y="105"/>
                </a:cubicBezTo>
                <a:close/>
                <a:moveTo>
                  <a:pt x="158" y="134"/>
                </a:moveTo>
                <a:cubicBezTo>
                  <a:pt x="159" y="132"/>
                  <a:pt x="163" y="130"/>
                  <a:pt x="163" y="130"/>
                </a:cubicBezTo>
                <a:cubicBezTo>
                  <a:pt x="161" y="131"/>
                  <a:pt x="157" y="133"/>
                  <a:pt x="158" y="134"/>
                </a:cubicBezTo>
                <a:close/>
                <a:moveTo>
                  <a:pt x="149" y="141"/>
                </a:moveTo>
                <a:cubicBezTo>
                  <a:pt x="151" y="141"/>
                  <a:pt x="153" y="139"/>
                  <a:pt x="153" y="138"/>
                </a:cubicBezTo>
                <a:cubicBezTo>
                  <a:pt x="154" y="138"/>
                  <a:pt x="157" y="136"/>
                  <a:pt x="158" y="135"/>
                </a:cubicBezTo>
                <a:cubicBezTo>
                  <a:pt x="155" y="136"/>
                  <a:pt x="151" y="139"/>
                  <a:pt x="149" y="141"/>
                </a:cubicBezTo>
                <a:close/>
                <a:moveTo>
                  <a:pt x="132" y="110"/>
                </a:moveTo>
                <a:cubicBezTo>
                  <a:pt x="132" y="108"/>
                  <a:pt x="128" y="112"/>
                  <a:pt x="127" y="113"/>
                </a:cubicBezTo>
                <a:cubicBezTo>
                  <a:pt x="126" y="114"/>
                  <a:pt x="128" y="114"/>
                  <a:pt x="129" y="112"/>
                </a:cubicBezTo>
                <a:cubicBezTo>
                  <a:pt x="129" y="111"/>
                  <a:pt x="131" y="110"/>
                  <a:pt x="131" y="110"/>
                </a:cubicBezTo>
                <a:cubicBezTo>
                  <a:pt x="131" y="110"/>
                  <a:pt x="131" y="110"/>
                  <a:pt x="132" y="110"/>
                </a:cubicBezTo>
                <a:close/>
                <a:moveTo>
                  <a:pt x="137" y="153"/>
                </a:moveTo>
                <a:cubicBezTo>
                  <a:pt x="139" y="150"/>
                  <a:pt x="143" y="148"/>
                  <a:pt x="143" y="147"/>
                </a:cubicBezTo>
                <a:cubicBezTo>
                  <a:pt x="140" y="149"/>
                  <a:pt x="138" y="151"/>
                  <a:pt x="137" y="153"/>
                </a:cubicBezTo>
                <a:close/>
                <a:moveTo>
                  <a:pt x="105" y="131"/>
                </a:moveTo>
                <a:cubicBezTo>
                  <a:pt x="110" y="128"/>
                  <a:pt x="114" y="123"/>
                  <a:pt x="118" y="120"/>
                </a:cubicBezTo>
                <a:cubicBezTo>
                  <a:pt x="117" y="119"/>
                  <a:pt x="117" y="119"/>
                  <a:pt x="117" y="119"/>
                </a:cubicBezTo>
                <a:cubicBezTo>
                  <a:pt x="113" y="123"/>
                  <a:pt x="107" y="128"/>
                  <a:pt x="105" y="131"/>
                </a:cubicBezTo>
                <a:close/>
                <a:moveTo>
                  <a:pt x="144" y="153"/>
                </a:moveTo>
                <a:cubicBezTo>
                  <a:pt x="144" y="154"/>
                  <a:pt x="143" y="155"/>
                  <a:pt x="143" y="155"/>
                </a:cubicBezTo>
                <a:cubicBezTo>
                  <a:pt x="146" y="153"/>
                  <a:pt x="146" y="153"/>
                  <a:pt x="146" y="153"/>
                </a:cubicBezTo>
                <a:cubicBezTo>
                  <a:pt x="145" y="153"/>
                  <a:pt x="146" y="152"/>
                  <a:pt x="144" y="153"/>
                </a:cubicBezTo>
                <a:close/>
                <a:moveTo>
                  <a:pt x="124" y="137"/>
                </a:moveTo>
                <a:cubicBezTo>
                  <a:pt x="125" y="137"/>
                  <a:pt x="126" y="136"/>
                  <a:pt x="126" y="136"/>
                </a:cubicBezTo>
                <a:cubicBezTo>
                  <a:pt x="125" y="136"/>
                  <a:pt x="123" y="138"/>
                  <a:pt x="122" y="139"/>
                </a:cubicBezTo>
                <a:cubicBezTo>
                  <a:pt x="121" y="140"/>
                  <a:pt x="121" y="140"/>
                  <a:pt x="122" y="140"/>
                </a:cubicBezTo>
                <a:cubicBezTo>
                  <a:pt x="124" y="138"/>
                  <a:pt x="123" y="138"/>
                  <a:pt x="124" y="137"/>
                </a:cubicBezTo>
                <a:close/>
                <a:moveTo>
                  <a:pt x="112" y="136"/>
                </a:moveTo>
                <a:cubicBezTo>
                  <a:pt x="109" y="139"/>
                  <a:pt x="114" y="135"/>
                  <a:pt x="111" y="138"/>
                </a:cubicBezTo>
                <a:cubicBezTo>
                  <a:pt x="113" y="136"/>
                  <a:pt x="113" y="136"/>
                  <a:pt x="115" y="135"/>
                </a:cubicBezTo>
                <a:cubicBezTo>
                  <a:pt x="115" y="135"/>
                  <a:pt x="116" y="134"/>
                  <a:pt x="115" y="134"/>
                </a:cubicBezTo>
                <a:cubicBezTo>
                  <a:pt x="113" y="136"/>
                  <a:pt x="114" y="134"/>
                  <a:pt x="112" y="136"/>
                </a:cubicBezTo>
                <a:close/>
                <a:moveTo>
                  <a:pt x="125" y="156"/>
                </a:moveTo>
                <a:cubicBezTo>
                  <a:pt x="126" y="156"/>
                  <a:pt x="128" y="154"/>
                  <a:pt x="129" y="152"/>
                </a:cubicBezTo>
                <a:cubicBezTo>
                  <a:pt x="128" y="153"/>
                  <a:pt x="126" y="154"/>
                  <a:pt x="125" y="156"/>
                </a:cubicBezTo>
                <a:close/>
                <a:moveTo>
                  <a:pt x="113" y="150"/>
                </a:moveTo>
                <a:cubicBezTo>
                  <a:pt x="117" y="147"/>
                  <a:pt x="116" y="148"/>
                  <a:pt x="120" y="145"/>
                </a:cubicBezTo>
                <a:cubicBezTo>
                  <a:pt x="118" y="145"/>
                  <a:pt x="121" y="143"/>
                  <a:pt x="120" y="143"/>
                </a:cubicBezTo>
                <a:cubicBezTo>
                  <a:pt x="119" y="145"/>
                  <a:pt x="113" y="149"/>
                  <a:pt x="113" y="150"/>
                </a:cubicBezTo>
                <a:close/>
                <a:moveTo>
                  <a:pt x="112" y="138"/>
                </a:moveTo>
                <a:cubicBezTo>
                  <a:pt x="110" y="140"/>
                  <a:pt x="110" y="138"/>
                  <a:pt x="108" y="140"/>
                </a:cubicBezTo>
                <a:cubicBezTo>
                  <a:pt x="107" y="142"/>
                  <a:pt x="109" y="140"/>
                  <a:pt x="110" y="141"/>
                </a:cubicBezTo>
                <a:cubicBezTo>
                  <a:pt x="111" y="140"/>
                  <a:pt x="114" y="137"/>
                  <a:pt x="112" y="138"/>
                </a:cubicBezTo>
                <a:close/>
                <a:moveTo>
                  <a:pt x="96" y="141"/>
                </a:moveTo>
                <a:cubicBezTo>
                  <a:pt x="99" y="138"/>
                  <a:pt x="99" y="138"/>
                  <a:pt x="99" y="138"/>
                </a:cubicBezTo>
                <a:cubicBezTo>
                  <a:pt x="98" y="137"/>
                  <a:pt x="98" y="137"/>
                  <a:pt x="98" y="137"/>
                </a:cubicBezTo>
                <a:cubicBezTo>
                  <a:pt x="96" y="139"/>
                  <a:pt x="97" y="139"/>
                  <a:pt x="96" y="141"/>
                </a:cubicBezTo>
                <a:close/>
                <a:moveTo>
                  <a:pt x="119" y="170"/>
                </a:moveTo>
                <a:cubicBezTo>
                  <a:pt x="119" y="171"/>
                  <a:pt x="120" y="168"/>
                  <a:pt x="120" y="169"/>
                </a:cubicBezTo>
                <a:cubicBezTo>
                  <a:pt x="121" y="168"/>
                  <a:pt x="125" y="165"/>
                  <a:pt x="123" y="166"/>
                </a:cubicBezTo>
                <a:cubicBezTo>
                  <a:pt x="121" y="168"/>
                  <a:pt x="121" y="168"/>
                  <a:pt x="119" y="170"/>
                </a:cubicBezTo>
                <a:close/>
                <a:moveTo>
                  <a:pt x="111" y="161"/>
                </a:moveTo>
                <a:cubicBezTo>
                  <a:pt x="113" y="159"/>
                  <a:pt x="114" y="159"/>
                  <a:pt x="115" y="158"/>
                </a:cubicBezTo>
                <a:cubicBezTo>
                  <a:pt x="114" y="158"/>
                  <a:pt x="115" y="157"/>
                  <a:pt x="114" y="157"/>
                </a:cubicBezTo>
                <a:cubicBezTo>
                  <a:pt x="113" y="159"/>
                  <a:pt x="111" y="160"/>
                  <a:pt x="111" y="161"/>
                </a:cubicBezTo>
                <a:close/>
                <a:moveTo>
                  <a:pt x="85" y="151"/>
                </a:moveTo>
                <a:cubicBezTo>
                  <a:pt x="83" y="153"/>
                  <a:pt x="82" y="154"/>
                  <a:pt x="81" y="155"/>
                </a:cubicBezTo>
                <a:cubicBezTo>
                  <a:pt x="81" y="156"/>
                  <a:pt x="81" y="156"/>
                  <a:pt x="81" y="156"/>
                </a:cubicBezTo>
                <a:cubicBezTo>
                  <a:pt x="81" y="156"/>
                  <a:pt x="81" y="156"/>
                  <a:pt x="81" y="156"/>
                </a:cubicBezTo>
                <a:cubicBezTo>
                  <a:pt x="82" y="156"/>
                  <a:pt x="82" y="156"/>
                  <a:pt x="82" y="156"/>
                </a:cubicBezTo>
                <a:cubicBezTo>
                  <a:pt x="83" y="155"/>
                  <a:pt x="83" y="155"/>
                  <a:pt x="83" y="155"/>
                </a:cubicBezTo>
                <a:cubicBezTo>
                  <a:pt x="84" y="154"/>
                  <a:pt x="85" y="152"/>
                  <a:pt x="86" y="151"/>
                </a:cubicBezTo>
                <a:cubicBezTo>
                  <a:pt x="89" y="149"/>
                  <a:pt x="91" y="146"/>
                  <a:pt x="93" y="143"/>
                </a:cubicBezTo>
                <a:cubicBezTo>
                  <a:pt x="90" y="146"/>
                  <a:pt x="87" y="149"/>
                  <a:pt x="85" y="151"/>
                </a:cubicBezTo>
                <a:close/>
                <a:moveTo>
                  <a:pt x="88" y="156"/>
                </a:moveTo>
                <a:cubicBezTo>
                  <a:pt x="90" y="154"/>
                  <a:pt x="91" y="154"/>
                  <a:pt x="93" y="152"/>
                </a:cubicBezTo>
                <a:cubicBezTo>
                  <a:pt x="93" y="151"/>
                  <a:pt x="93" y="150"/>
                  <a:pt x="94" y="149"/>
                </a:cubicBezTo>
                <a:cubicBezTo>
                  <a:pt x="91" y="152"/>
                  <a:pt x="87" y="156"/>
                  <a:pt x="88" y="156"/>
                </a:cubicBezTo>
                <a:close/>
                <a:moveTo>
                  <a:pt x="86" y="154"/>
                </a:moveTo>
                <a:cubicBezTo>
                  <a:pt x="88" y="153"/>
                  <a:pt x="87" y="154"/>
                  <a:pt x="89" y="152"/>
                </a:cubicBezTo>
                <a:cubicBezTo>
                  <a:pt x="89" y="152"/>
                  <a:pt x="89" y="152"/>
                  <a:pt x="90" y="151"/>
                </a:cubicBezTo>
                <a:cubicBezTo>
                  <a:pt x="89" y="151"/>
                  <a:pt x="89" y="151"/>
                  <a:pt x="90" y="151"/>
                </a:cubicBezTo>
                <a:cubicBezTo>
                  <a:pt x="90" y="150"/>
                  <a:pt x="90" y="150"/>
                  <a:pt x="90" y="150"/>
                </a:cubicBezTo>
                <a:cubicBezTo>
                  <a:pt x="89" y="152"/>
                  <a:pt x="86" y="154"/>
                  <a:pt x="86" y="154"/>
                </a:cubicBezTo>
                <a:close/>
                <a:moveTo>
                  <a:pt x="96" y="160"/>
                </a:moveTo>
                <a:cubicBezTo>
                  <a:pt x="96" y="161"/>
                  <a:pt x="94" y="163"/>
                  <a:pt x="94" y="164"/>
                </a:cubicBezTo>
                <a:cubicBezTo>
                  <a:pt x="96" y="162"/>
                  <a:pt x="96" y="161"/>
                  <a:pt x="98" y="160"/>
                </a:cubicBezTo>
                <a:cubicBezTo>
                  <a:pt x="97" y="159"/>
                  <a:pt x="97" y="160"/>
                  <a:pt x="96" y="160"/>
                </a:cubicBezTo>
                <a:close/>
                <a:moveTo>
                  <a:pt x="95" y="158"/>
                </a:moveTo>
                <a:cubicBezTo>
                  <a:pt x="95" y="158"/>
                  <a:pt x="95" y="158"/>
                  <a:pt x="95" y="158"/>
                </a:cubicBezTo>
                <a:cubicBezTo>
                  <a:pt x="93" y="159"/>
                  <a:pt x="94" y="159"/>
                  <a:pt x="92" y="160"/>
                </a:cubicBezTo>
                <a:cubicBezTo>
                  <a:pt x="93" y="161"/>
                  <a:pt x="93" y="161"/>
                  <a:pt x="93" y="161"/>
                </a:cubicBezTo>
                <a:cubicBezTo>
                  <a:pt x="94" y="159"/>
                  <a:pt x="94" y="160"/>
                  <a:pt x="95" y="158"/>
                </a:cubicBezTo>
                <a:close/>
                <a:moveTo>
                  <a:pt x="85" y="163"/>
                </a:moveTo>
                <a:cubicBezTo>
                  <a:pt x="86" y="162"/>
                  <a:pt x="86" y="162"/>
                  <a:pt x="86" y="162"/>
                </a:cubicBezTo>
                <a:cubicBezTo>
                  <a:pt x="86" y="162"/>
                  <a:pt x="85" y="162"/>
                  <a:pt x="85" y="163"/>
                </a:cubicBezTo>
                <a:close/>
                <a:moveTo>
                  <a:pt x="91" y="167"/>
                </a:moveTo>
                <a:cubicBezTo>
                  <a:pt x="91" y="167"/>
                  <a:pt x="91" y="167"/>
                  <a:pt x="91" y="168"/>
                </a:cubicBezTo>
                <a:cubicBezTo>
                  <a:pt x="92" y="168"/>
                  <a:pt x="92" y="168"/>
                  <a:pt x="92" y="167"/>
                </a:cubicBezTo>
                <a:cubicBezTo>
                  <a:pt x="92" y="167"/>
                  <a:pt x="92" y="167"/>
                  <a:pt x="92" y="167"/>
                </a:cubicBezTo>
                <a:cubicBezTo>
                  <a:pt x="92" y="167"/>
                  <a:pt x="91" y="166"/>
                  <a:pt x="91" y="167"/>
                </a:cubicBezTo>
                <a:close/>
                <a:moveTo>
                  <a:pt x="101" y="179"/>
                </a:moveTo>
                <a:cubicBezTo>
                  <a:pt x="101" y="179"/>
                  <a:pt x="101" y="179"/>
                  <a:pt x="102" y="180"/>
                </a:cubicBezTo>
                <a:cubicBezTo>
                  <a:pt x="102" y="179"/>
                  <a:pt x="102" y="178"/>
                  <a:pt x="103" y="178"/>
                </a:cubicBezTo>
                <a:cubicBezTo>
                  <a:pt x="103" y="178"/>
                  <a:pt x="103" y="178"/>
                  <a:pt x="103" y="177"/>
                </a:cubicBezTo>
                <a:cubicBezTo>
                  <a:pt x="102" y="178"/>
                  <a:pt x="102" y="178"/>
                  <a:pt x="101" y="179"/>
                </a:cubicBezTo>
                <a:close/>
                <a:moveTo>
                  <a:pt x="111" y="187"/>
                </a:moveTo>
                <a:cubicBezTo>
                  <a:pt x="111" y="188"/>
                  <a:pt x="112" y="187"/>
                  <a:pt x="112" y="187"/>
                </a:cubicBezTo>
                <a:cubicBezTo>
                  <a:pt x="111" y="187"/>
                  <a:pt x="112" y="187"/>
                  <a:pt x="112" y="186"/>
                </a:cubicBezTo>
                <a:cubicBezTo>
                  <a:pt x="111" y="186"/>
                  <a:pt x="112" y="187"/>
                  <a:pt x="111" y="187"/>
                </a:cubicBezTo>
                <a:close/>
                <a:moveTo>
                  <a:pt x="100" y="178"/>
                </a:moveTo>
                <a:cubicBezTo>
                  <a:pt x="100" y="179"/>
                  <a:pt x="101" y="179"/>
                  <a:pt x="101" y="178"/>
                </a:cubicBezTo>
                <a:cubicBezTo>
                  <a:pt x="101" y="178"/>
                  <a:pt x="101" y="178"/>
                  <a:pt x="101" y="178"/>
                </a:cubicBezTo>
                <a:cubicBezTo>
                  <a:pt x="101" y="178"/>
                  <a:pt x="101" y="178"/>
                  <a:pt x="101" y="178"/>
                </a:cubicBezTo>
                <a:cubicBezTo>
                  <a:pt x="101" y="178"/>
                  <a:pt x="100" y="178"/>
                  <a:pt x="100" y="178"/>
                </a:cubicBezTo>
                <a:close/>
                <a:moveTo>
                  <a:pt x="101" y="180"/>
                </a:moveTo>
                <a:cubicBezTo>
                  <a:pt x="101" y="179"/>
                  <a:pt x="101" y="181"/>
                  <a:pt x="102" y="180"/>
                </a:cubicBezTo>
                <a:cubicBezTo>
                  <a:pt x="102" y="180"/>
                  <a:pt x="101" y="179"/>
                  <a:pt x="101" y="179"/>
                </a:cubicBezTo>
                <a:cubicBezTo>
                  <a:pt x="101" y="179"/>
                  <a:pt x="100" y="180"/>
                  <a:pt x="101" y="180"/>
                </a:cubicBezTo>
                <a:close/>
                <a:moveTo>
                  <a:pt x="76" y="157"/>
                </a:moveTo>
                <a:cubicBezTo>
                  <a:pt x="76" y="157"/>
                  <a:pt x="77" y="156"/>
                  <a:pt x="76" y="156"/>
                </a:cubicBezTo>
                <a:cubicBezTo>
                  <a:pt x="76" y="156"/>
                  <a:pt x="76" y="157"/>
                  <a:pt x="76" y="157"/>
                </a:cubicBezTo>
                <a:close/>
                <a:moveTo>
                  <a:pt x="99" y="179"/>
                </a:moveTo>
                <a:cubicBezTo>
                  <a:pt x="99" y="178"/>
                  <a:pt x="100" y="180"/>
                  <a:pt x="100" y="179"/>
                </a:cubicBezTo>
                <a:cubicBezTo>
                  <a:pt x="99" y="179"/>
                  <a:pt x="100" y="179"/>
                  <a:pt x="100" y="178"/>
                </a:cubicBezTo>
                <a:cubicBezTo>
                  <a:pt x="100" y="178"/>
                  <a:pt x="99" y="179"/>
                  <a:pt x="99" y="179"/>
                </a:cubicBezTo>
                <a:close/>
                <a:moveTo>
                  <a:pt x="104" y="186"/>
                </a:moveTo>
                <a:cubicBezTo>
                  <a:pt x="105" y="185"/>
                  <a:pt x="105" y="185"/>
                  <a:pt x="105" y="185"/>
                </a:cubicBezTo>
                <a:cubicBezTo>
                  <a:pt x="105" y="184"/>
                  <a:pt x="104" y="185"/>
                  <a:pt x="104" y="186"/>
                </a:cubicBezTo>
                <a:close/>
                <a:moveTo>
                  <a:pt x="100" y="181"/>
                </a:moveTo>
                <a:cubicBezTo>
                  <a:pt x="100" y="181"/>
                  <a:pt x="100" y="181"/>
                  <a:pt x="100" y="181"/>
                </a:cubicBezTo>
                <a:cubicBezTo>
                  <a:pt x="100" y="181"/>
                  <a:pt x="100" y="181"/>
                  <a:pt x="100" y="181"/>
                </a:cubicBezTo>
                <a:cubicBezTo>
                  <a:pt x="100" y="181"/>
                  <a:pt x="101" y="181"/>
                  <a:pt x="101" y="181"/>
                </a:cubicBezTo>
                <a:cubicBezTo>
                  <a:pt x="100" y="181"/>
                  <a:pt x="100" y="180"/>
                  <a:pt x="100" y="181"/>
                </a:cubicBezTo>
                <a:close/>
                <a:moveTo>
                  <a:pt x="108" y="192"/>
                </a:moveTo>
                <a:cubicBezTo>
                  <a:pt x="108" y="191"/>
                  <a:pt x="109" y="190"/>
                  <a:pt x="109" y="190"/>
                </a:cubicBezTo>
                <a:cubicBezTo>
                  <a:pt x="108" y="191"/>
                  <a:pt x="107" y="191"/>
                  <a:pt x="108" y="192"/>
                </a:cubicBezTo>
                <a:close/>
                <a:moveTo>
                  <a:pt x="76" y="161"/>
                </a:moveTo>
                <a:cubicBezTo>
                  <a:pt x="76" y="161"/>
                  <a:pt x="77" y="162"/>
                  <a:pt x="77" y="161"/>
                </a:cubicBezTo>
                <a:cubicBezTo>
                  <a:pt x="77" y="161"/>
                  <a:pt x="77" y="161"/>
                  <a:pt x="77" y="161"/>
                </a:cubicBezTo>
                <a:cubicBezTo>
                  <a:pt x="77" y="161"/>
                  <a:pt x="78" y="161"/>
                  <a:pt x="77" y="161"/>
                </a:cubicBezTo>
                <a:cubicBezTo>
                  <a:pt x="77" y="161"/>
                  <a:pt x="77" y="161"/>
                  <a:pt x="76" y="161"/>
                </a:cubicBezTo>
                <a:close/>
                <a:moveTo>
                  <a:pt x="99" y="182"/>
                </a:moveTo>
                <a:cubicBezTo>
                  <a:pt x="99" y="182"/>
                  <a:pt x="99" y="182"/>
                  <a:pt x="99" y="182"/>
                </a:cubicBezTo>
                <a:cubicBezTo>
                  <a:pt x="100" y="182"/>
                  <a:pt x="100" y="182"/>
                  <a:pt x="100" y="181"/>
                </a:cubicBezTo>
                <a:cubicBezTo>
                  <a:pt x="99" y="181"/>
                  <a:pt x="99" y="182"/>
                  <a:pt x="99" y="182"/>
                </a:cubicBezTo>
                <a:close/>
                <a:moveTo>
                  <a:pt x="102" y="184"/>
                </a:moveTo>
                <a:cubicBezTo>
                  <a:pt x="102" y="184"/>
                  <a:pt x="102" y="185"/>
                  <a:pt x="102" y="185"/>
                </a:cubicBezTo>
                <a:cubicBezTo>
                  <a:pt x="102" y="185"/>
                  <a:pt x="102" y="185"/>
                  <a:pt x="102" y="185"/>
                </a:cubicBezTo>
                <a:cubicBezTo>
                  <a:pt x="102" y="185"/>
                  <a:pt x="103" y="185"/>
                  <a:pt x="103" y="184"/>
                </a:cubicBezTo>
                <a:cubicBezTo>
                  <a:pt x="103" y="185"/>
                  <a:pt x="102" y="184"/>
                  <a:pt x="102" y="184"/>
                </a:cubicBezTo>
                <a:close/>
                <a:moveTo>
                  <a:pt x="103" y="187"/>
                </a:moveTo>
                <a:cubicBezTo>
                  <a:pt x="104" y="186"/>
                  <a:pt x="104" y="186"/>
                  <a:pt x="104" y="185"/>
                </a:cubicBezTo>
                <a:cubicBezTo>
                  <a:pt x="104" y="186"/>
                  <a:pt x="103" y="186"/>
                  <a:pt x="103" y="187"/>
                </a:cubicBezTo>
                <a:close/>
                <a:moveTo>
                  <a:pt x="99" y="185"/>
                </a:moveTo>
                <a:cubicBezTo>
                  <a:pt x="99" y="185"/>
                  <a:pt x="100" y="185"/>
                  <a:pt x="100" y="185"/>
                </a:cubicBezTo>
                <a:cubicBezTo>
                  <a:pt x="100" y="185"/>
                  <a:pt x="101" y="185"/>
                  <a:pt x="101" y="186"/>
                </a:cubicBezTo>
                <a:cubicBezTo>
                  <a:pt x="102" y="186"/>
                  <a:pt x="100" y="184"/>
                  <a:pt x="102" y="184"/>
                </a:cubicBezTo>
                <a:cubicBezTo>
                  <a:pt x="101" y="184"/>
                  <a:pt x="101" y="184"/>
                  <a:pt x="101" y="183"/>
                </a:cubicBezTo>
                <a:cubicBezTo>
                  <a:pt x="100" y="184"/>
                  <a:pt x="99" y="184"/>
                  <a:pt x="99" y="185"/>
                </a:cubicBezTo>
                <a:close/>
                <a:moveTo>
                  <a:pt x="84" y="169"/>
                </a:moveTo>
                <a:cubicBezTo>
                  <a:pt x="84" y="169"/>
                  <a:pt x="85" y="169"/>
                  <a:pt x="85" y="168"/>
                </a:cubicBezTo>
                <a:cubicBezTo>
                  <a:pt x="85" y="169"/>
                  <a:pt x="84" y="169"/>
                  <a:pt x="84" y="169"/>
                </a:cubicBezTo>
                <a:close/>
                <a:moveTo>
                  <a:pt x="97" y="181"/>
                </a:moveTo>
                <a:cubicBezTo>
                  <a:pt x="98" y="181"/>
                  <a:pt x="97" y="182"/>
                  <a:pt x="98" y="182"/>
                </a:cubicBezTo>
                <a:cubicBezTo>
                  <a:pt x="98" y="181"/>
                  <a:pt x="98" y="181"/>
                  <a:pt x="98" y="181"/>
                </a:cubicBezTo>
                <a:cubicBezTo>
                  <a:pt x="98" y="181"/>
                  <a:pt x="98" y="181"/>
                  <a:pt x="97" y="181"/>
                </a:cubicBezTo>
                <a:close/>
                <a:moveTo>
                  <a:pt x="105" y="194"/>
                </a:moveTo>
                <a:cubicBezTo>
                  <a:pt x="106" y="194"/>
                  <a:pt x="106" y="192"/>
                  <a:pt x="107" y="192"/>
                </a:cubicBezTo>
                <a:cubicBezTo>
                  <a:pt x="107" y="192"/>
                  <a:pt x="107" y="192"/>
                  <a:pt x="107" y="192"/>
                </a:cubicBezTo>
                <a:cubicBezTo>
                  <a:pt x="106" y="192"/>
                  <a:pt x="105" y="193"/>
                  <a:pt x="105" y="194"/>
                </a:cubicBezTo>
                <a:close/>
                <a:moveTo>
                  <a:pt x="91" y="184"/>
                </a:moveTo>
                <a:cubicBezTo>
                  <a:pt x="92" y="184"/>
                  <a:pt x="91" y="185"/>
                  <a:pt x="91" y="185"/>
                </a:cubicBezTo>
                <a:cubicBezTo>
                  <a:pt x="92" y="185"/>
                  <a:pt x="92" y="184"/>
                  <a:pt x="93" y="184"/>
                </a:cubicBezTo>
                <a:cubicBezTo>
                  <a:pt x="92" y="184"/>
                  <a:pt x="92" y="184"/>
                  <a:pt x="92" y="183"/>
                </a:cubicBezTo>
                <a:cubicBezTo>
                  <a:pt x="92" y="184"/>
                  <a:pt x="92" y="184"/>
                  <a:pt x="91" y="184"/>
                </a:cubicBezTo>
                <a:close/>
                <a:moveTo>
                  <a:pt x="72" y="169"/>
                </a:moveTo>
                <a:cubicBezTo>
                  <a:pt x="73" y="170"/>
                  <a:pt x="73" y="170"/>
                  <a:pt x="73" y="170"/>
                </a:cubicBezTo>
                <a:cubicBezTo>
                  <a:pt x="73" y="169"/>
                  <a:pt x="75" y="168"/>
                  <a:pt x="74" y="167"/>
                </a:cubicBezTo>
                <a:cubicBezTo>
                  <a:pt x="73" y="168"/>
                  <a:pt x="73" y="169"/>
                  <a:pt x="72" y="169"/>
                </a:cubicBezTo>
                <a:close/>
                <a:moveTo>
                  <a:pt x="74" y="170"/>
                </a:moveTo>
                <a:cubicBezTo>
                  <a:pt x="75" y="170"/>
                  <a:pt x="76" y="169"/>
                  <a:pt x="76" y="168"/>
                </a:cubicBezTo>
                <a:cubicBezTo>
                  <a:pt x="75" y="169"/>
                  <a:pt x="74" y="170"/>
                  <a:pt x="74" y="170"/>
                </a:cubicBezTo>
                <a:close/>
                <a:moveTo>
                  <a:pt x="88" y="184"/>
                </a:moveTo>
                <a:cubicBezTo>
                  <a:pt x="89" y="185"/>
                  <a:pt x="89" y="185"/>
                  <a:pt x="89" y="185"/>
                </a:cubicBezTo>
                <a:cubicBezTo>
                  <a:pt x="90" y="184"/>
                  <a:pt x="90" y="184"/>
                  <a:pt x="90" y="183"/>
                </a:cubicBezTo>
                <a:cubicBezTo>
                  <a:pt x="90" y="183"/>
                  <a:pt x="89" y="184"/>
                  <a:pt x="88" y="184"/>
                </a:cubicBezTo>
                <a:close/>
                <a:moveTo>
                  <a:pt x="71" y="168"/>
                </a:moveTo>
                <a:cubicBezTo>
                  <a:pt x="71" y="168"/>
                  <a:pt x="71" y="167"/>
                  <a:pt x="71" y="167"/>
                </a:cubicBezTo>
                <a:cubicBezTo>
                  <a:pt x="71" y="167"/>
                  <a:pt x="71" y="168"/>
                  <a:pt x="71" y="168"/>
                </a:cubicBezTo>
                <a:close/>
                <a:moveTo>
                  <a:pt x="89" y="187"/>
                </a:moveTo>
                <a:cubicBezTo>
                  <a:pt x="90" y="188"/>
                  <a:pt x="90" y="187"/>
                  <a:pt x="90" y="187"/>
                </a:cubicBezTo>
                <a:cubicBezTo>
                  <a:pt x="91" y="187"/>
                  <a:pt x="91" y="186"/>
                  <a:pt x="91" y="186"/>
                </a:cubicBezTo>
                <a:cubicBezTo>
                  <a:pt x="90" y="186"/>
                  <a:pt x="90" y="187"/>
                  <a:pt x="89" y="186"/>
                </a:cubicBezTo>
                <a:cubicBezTo>
                  <a:pt x="89" y="186"/>
                  <a:pt x="90" y="187"/>
                  <a:pt x="89" y="187"/>
                </a:cubicBezTo>
                <a:close/>
                <a:moveTo>
                  <a:pt x="84" y="182"/>
                </a:moveTo>
                <a:cubicBezTo>
                  <a:pt x="84" y="182"/>
                  <a:pt x="85" y="180"/>
                  <a:pt x="84" y="180"/>
                </a:cubicBezTo>
                <a:cubicBezTo>
                  <a:pt x="84" y="181"/>
                  <a:pt x="83" y="181"/>
                  <a:pt x="84" y="182"/>
                </a:cubicBezTo>
                <a:close/>
                <a:moveTo>
                  <a:pt x="72" y="173"/>
                </a:moveTo>
                <a:cubicBezTo>
                  <a:pt x="72" y="173"/>
                  <a:pt x="73" y="173"/>
                  <a:pt x="73" y="173"/>
                </a:cubicBezTo>
                <a:cubicBezTo>
                  <a:pt x="73" y="173"/>
                  <a:pt x="73" y="173"/>
                  <a:pt x="73" y="172"/>
                </a:cubicBezTo>
                <a:cubicBezTo>
                  <a:pt x="72" y="172"/>
                  <a:pt x="75" y="172"/>
                  <a:pt x="74" y="171"/>
                </a:cubicBezTo>
                <a:cubicBezTo>
                  <a:pt x="73" y="171"/>
                  <a:pt x="73" y="172"/>
                  <a:pt x="72" y="173"/>
                </a:cubicBezTo>
                <a:close/>
                <a:moveTo>
                  <a:pt x="97" y="197"/>
                </a:moveTo>
                <a:cubicBezTo>
                  <a:pt x="98" y="196"/>
                  <a:pt x="99" y="195"/>
                  <a:pt x="99" y="194"/>
                </a:cubicBezTo>
                <a:cubicBezTo>
                  <a:pt x="99" y="195"/>
                  <a:pt x="97" y="195"/>
                  <a:pt x="97" y="197"/>
                </a:cubicBezTo>
                <a:close/>
                <a:moveTo>
                  <a:pt x="69" y="174"/>
                </a:moveTo>
                <a:cubicBezTo>
                  <a:pt x="70" y="173"/>
                  <a:pt x="71" y="172"/>
                  <a:pt x="72" y="171"/>
                </a:cubicBezTo>
                <a:cubicBezTo>
                  <a:pt x="72" y="170"/>
                  <a:pt x="72" y="170"/>
                  <a:pt x="72" y="170"/>
                </a:cubicBezTo>
                <a:cubicBezTo>
                  <a:pt x="71" y="172"/>
                  <a:pt x="69" y="172"/>
                  <a:pt x="69" y="174"/>
                </a:cubicBezTo>
                <a:close/>
                <a:moveTo>
                  <a:pt x="91" y="189"/>
                </a:moveTo>
                <a:cubicBezTo>
                  <a:pt x="91" y="189"/>
                  <a:pt x="92" y="189"/>
                  <a:pt x="91" y="188"/>
                </a:cubicBezTo>
                <a:cubicBezTo>
                  <a:pt x="91" y="189"/>
                  <a:pt x="90" y="189"/>
                  <a:pt x="91" y="189"/>
                </a:cubicBezTo>
                <a:close/>
                <a:moveTo>
                  <a:pt x="69" y="171"/>
                </a:moveTo>
                <a:cubicBezTo>
                  <a:pt x="69" y="170"/>
                  <a:pt x="70" y="169"/>
                  <a:pt x="70" y="169"/>
                </a:cubicBezTo>
                <a:cubicBezTo>
                  <a:pt x="69" y="169"/>
                  <a:pt x="68" y="170"/>
                  <a:pt x="69" y="171"/>
                </a:cubicBezTo>
                <a:close/>
                <a:moveTo>
                  <a:pt x="67" y="172"/>
                </a:moveTo>
                <a:cubicBezTo>
                  <a:pt x="68" y="173"/>
                  <a:pt x="68" y="172"/>
                  <a:pt x="68" y="171"/>
                </a:cubicBezTo>
                <a:lnTo>
                  <a:pt x="67" y="172"/>
                </a:lnTo>
                <a:close/>
                <a:moveTo>
                  <a:pt x="96" y="198"/>
                </a:moveTo>
                <a:cubicBezTo>
                  <a:pt x="97" y="198"/>
                  <a:pt x="97" y="197"/>
                  <a:pt x="97" y="197"/>
                </a:cubicBezTo>
                <a:cubicBezTo>
                  <a:pt x="96" y="197"/>
                  <a:pt x="96" y="198"/>
                  <a:pt x="96" y="198"/>
                </a:cubicBezTo>
                <a:close/>
                <a:moveTo>
                  <a:pt x="75" y="181"/>
                </a:moveTo>
                <a:cubicBezTo>
                  <a:pt x="76" y="181"/>
                  <a:pt x="77" y="180"/>
                  <a:pt x="76" y="180"/>
                </a:cubicBezTo>
                <a:cubicBezTo>
                  <a:pt x="76" y="180"/>
                  <a:pt x="75" y="181"/>
                  <a:pt x="75" y="181"/>
                </a:cubicBezTo>
                <a:close/>
                <a:moveTo>
                  <a:pt x="90" y="195"/>
                </a:moveTo>
                <a:cubicBezTo>
                  <a:pt x="91" y="196"/>
                  <a:pt x="91" y="194"/>
                  <a:pt x="92" y="194"/>
                </a:cubicBezTo>
                <a:cubicBezTo>
                  <a:pt x="92" y="194"/>
                  <a:pt x="92" y="194"/>
                  <a:pt x="91" y="193"/>
                </a:cubicBezTo>
                <a:cubicBezTo>
                  <a:pt x="91" y="194"/>
                  <a:pt x="91" y="195"/>
                  <a:pt x="90" y="195"/>
                </a:cubicBezTo>
                <a:close/>
                <a:moveTo>
                  <a:pt x="65" y="173"/>
                </a:moveTo>
                <a:cubicBezTo>
                  <a:pt x="66" y="173"/>
                  <a:pt x="66" y="172"/>
                  <a:pt x="66" y="172"/>
                </a:cubicBezTo>
                <a:cubicBezTo>
                  <a:pt x="66" y="172"/>
                  <a:pt x="65" y="173"/>
                  <a:pt x="65" y="173"/>
                </a:cubicBezTo>
                <a:close/>
                <a:moveTo>
                  <a:pt x="67" y="176"/>
                </a:moveTo>
                <a:cubicBezTo>
                  <a:pt x="68" y="177"/>
                  <a:pt x="69" y="175"/>
                  <a:pt x="68" y="175"/>
                </a:cubicBezTo>
                <a:cubicBezTo>
                  <a:pt x="68" y="176"/>
                  <a:pt x="67" y="176"/>
                  <a:pt x="67" y="176"/>
                </a:cubicBezTo>
                <a:close/>
                <a:moveTo>
                  <a:pt x="70" y="178"/>
                </a:moveTo>
                <a:cubicBezTo>
                  <a:pt x="70" y="179"/>
                  <a:pt x="70" y="178"/>
                  <a:pt x="70" y="177"/>
                </a:cubicBezTo>
                <a:cubicBezTo>
                  <a:pt x="70" y="177"/>
                  <a:pt x="70" y="178"/>
                  <a:pt x="70" y="178"/>
                </a:cubicBezTo>
                <a:close/>
                <a:moveTo>
                  <a:pt x="88" y="196"/>
                </a:moveTo>
                <a:cubicBezTo>
                  <a:pt x="89" y="196"/>
                  <a:pt x="90" y="195"/>
                  <a:pt x="89" y="194"/>
                </a:cubicBezTo>
                <a:cubicBezTo>
                  <a:pt x="89" y="196"/>
                  <a:pt x="87" y="195"/>
                  <a:pt x="88" y="196"/>
                </a:cubicBezTo>
                <a:close/>
                <a:moveTo>
                  <a:pt x="63" y="174"/>
                </a:moveTo>
                <a:cubicBezTo>
                  <a:pt x="63" y="174"/>
                  <a:pt x="63" y="174"/>
                  <a:pt x="63" y="174"/>
                </a:cubicBezTo>
                <a:cubicBezTo>
                  <a:pt x="64" y="174"/>
                  <a:pt x="64" y="173"/>
                  <a:pt x="64" y="172"/>
                </a:cubicBezTo>
                <a:cubicBezTo>
                  <a:pt x="64" y="172"/>
                  <a:pt x="64" y="173"/>
                  <a:pt x="63" y="174"/>
                </a:cubicBezTo>
                <a:close/>
                <a:moveTo>
                  <a:pt x="87" y="195"/>
                </a:moveTo>
                <a:cubicBezTo>
                  <a:pt x="87" y="194"/>
                  <a:pt x="87" y="194"/>
                  <a:pt x="88" y="194"/>
                </a:cubicBezTo>
                <a:cubicBezTo>
                  <a:pt x="87" y="193"/>
                  <a:pt x="87" y="193"/>
                  <a:pt x="87" y="193"/>
                </a:cubicBezTo>
                <a:cubicBezTo>
                  <a:pt x="87" y="194"/>
                  <a:pt x="86" y="194"/>
                  <a:pt x="87" y="195"/>
                </a:cubicBezTo>
                <a:close/>
                <a:moveTo>
                  <a:pt x="89" y="196"/>
                </a:moveTo>
                <a:cubicBezTo>
                  <a:pt x="89" y="196"/>
                  <a:pt x="90" y="197"/>
                  <a:pt x="90" y="197"/>
                </a:cubicBezTo>
                <a:cubicBezTo>
                  <a:pt x="90" y="196"/>
                  <a:pt x="90" y="196"/>
                  <a:pt x="89" y="196"/>
                </a:cubicBezTo>
                <a:close/>
                <a:moveTo>
                  <a:pt x="70" y="180"/>
                </a:moveTo>
                <a:cubicBezTo>
                  <a:pt x="70" y="180"/>
                  <a:pt x="70" y="180"/>
                  <a:pt x="70" y="179"/>
                </a:cubicBezTo>
                <a:cubicBezTo>
                  <a:pt x="70" y="179"/>
                  <a:pt x="69" y="179"/>
                  <a:pt x="69" y="180"/>
                </a:cubicBezTo>
                <a:cubicBezTo>
                  <a:pt x="69" y="180"/>
                  <a:pt x="69" y="180"/>
                  <a:pt x="70" y="180"/>
                </a:cubicBezTo>
                <a:close/>
                <a:moveTo>
                  <a:pt x="63" y="175"/>
                </a:moveTo>
                <a:cubicBezTo>
                  <a:pt x="62" y="175"/>
                  <a:pt x="61" y="176"/>
                  <a:pt x="61" y="177"/>
                </a:cubicBezTo>
                <a:cubicBezTo>
                  <a:pt x="62" y="177"/>
                  <a:pt x="63" y="175"/>
                  <a:pt x="63" y="174"/>
                </a:cubicBezTo>
                <a:cubicBezTo>
                  <a:pt x="63" y="174"/>
                  <a:pt x="63" y="175"/>
                  <a:pt x="63" y="175"/>
                </a:cubicBezTo>
                <a:close/>
                <a:moveTo>
                  <a:pt x="88" y="201"/>
                </a:moveTo>
                <a:cubicBezTo>
                  <a:pt x="88" y="202"/>
                  <a:pt x="88" y="202"/>
                  <a:pt x="89" y="202"/>
                </a:cubicBezTo>
                <a:cubicBezTo>
                  <a:pt x="89" y="201"/>
                  <a:pt x="89" y="201"/>
                  <a:pt x="90" y="200"/>
                </a:cubicBezTo>
                <a:cubicBezTo>
                  <a:pt x="90" y="200"/>
                  <a:pt x="90" y="200"/>
                  <a:pt x="90" y="199"/>
                </a:cubicBezTo>
                <a:cubicBezTo>
                  <a:pt x="90" y="199"/>
                  <a:pt x="90" y="199"/>
                  <a:pt x="90" y="199"/>
                </a:cubicBezTo>
                <a:cubicBezTo>
                  <a:pt x="89" y="200"/>
                  <a:pt x="89" y="201"/>
                  <a:pt x="88" y="201"/>
                </a:cubicBezTo>
                <a:close/>
                <a:moveTo>
                  <a:pt x="92" y="203"/>
                </a:moveTo>
                <a:cubicBezTo>
                  <a:pt x="92" y="203"/>
                  <a:pt x="93" y="202"/>
                  <a:pt x="93" y="202"/>
                </a:cubicBezTo>
                <a:cubicBezTo>
                  <a:pt x="92" y="202"/>
                  <a:pt x="92" y="202"/>
                  <a:pt x="92" y="203"/>
                </a:cubicBezTo>
                <a:close/>
                <a:moveTo>
                  <a:pt x="62" y="177"/>
                </a:moveTo>
                <a:cubicBezTo>
                  <a:pt x="62" y="177"/>
                  <a:pt x="63" y="177"/>
                  <a:pt x="63" y="176"/>
                </a:cubicBezTo>
                <a:cubicBezTo>
                  <a:pt x="62" y="176"/>
                  <a:pt x="62" y="177"/>
                  <a:pt x="62" y="177"/>
                </a:cubicBezTo>
                <a:close/>
                <a:moveTo>
                  <a:pt x="62" y="177"/>
                </a:moveTo>
                <a:cubicBezTo>
                  <a:pt x="62" y="178"/>
                  <a:pt x="63" y="178"/>
                  <a:pt x="63" y="178"/>
                </a:cubicBezTo>
                <a:cubicBezTo>
                  <a:pt x="63" y="177"/>
                  <a:pt x="63" y="177"/>
                  <a:pt x="62" y="177"/>
                </a:cubicBezTo>
                <a:close/>
                <a:moveTo>
                  <a:pt x="90" y="205"/>
                </a:moveTo>
                <a:cubicBezTo>
                  <a:pt x="90" y="205"/>
                  <a:pt x="92" y="204"/>
                  <a:pt x="91" y="203"/>
                </a:cubicBezTo>
                <a:cubicBezTo>
                  <a:pt x="91" y="203"/>
                  <a:pt x="90" y="204"/>
                  <a:pt x="90" y="205"/>
                </a:cubicBezTo>
                <a:close/>
                <a:moveTo>
                  <a:pt x="89" y="203"/>
                </a:moveTo>
                <a:cubicBezTo>
                  <a:pt x="90" y="204"/>
                  <a:pt x="91" y="202"/>
                  <a:pt x="90" y="202"/>
                </a:cubicBezTo>
                <a:cubicBezTo>
                  <a:pt x="90" y="203"/>
                  <a:pt x="90" y="203"/>
                  <a:pt x="89" y="203"/>
                </a:cubicBezTo>
                <a:close/>
                <a:moveTo>
                  <a:pt x="78" y="193"/>
                </a:moveTo>
                <a:cubicBezTo>
                  <a:pt x="76" y="194"/>
                  <a:pt x="79" y="195"/>
                  <a:pt x="78" y="196"/>
                </a:cubicBezTo>
                <a:cubicBezTo>
                  <a:pt x="79" y="196"/>
                  <a:pt x="80" y="194"/>
                  <a:pt x="80" y="194"/>
                </a:cubicBezTo>
                <a:cubicBezTo>
                  <a:pt x="79" y="195"/>
                  <a:pt x="78" y="194"/>
                  <a:pt x="78" y="193"/>
                </a:cubicBezTo>
                <a:close/>
                <a:moveTo>
                  <a:pt x="70" y="188"/>
                </a:moveTo>
                <a:cubicBezTo>
                  <a:pt x="69" y="188"/>
                  <a:pt x="70" y="188"/>
                  <a:pt x="69" y="188"/>
                </a:cubicBezTo>
                <a:cubicBezTo>
                  <a:pt x="69" y="189"/>
                  <a:pt x="67" y="189"/>
                  <a:pt x="68" y="190"/>
                </a:cubicBezTo>
                <a:cubicBezTo>
                  <a:pt x="68" y="189"/>
                  <a:pt x="70" y="190"/>
                  <a:pt x="70" y="188"/>
                </a:cubicBezTo>
                <a:cubicBezTo>
                  <a:pt x="70" y="188"/>
                  <a:pt x="70" y="188"/>
                  <a:pt x="70" y="188"/>
                </a:cubicBezTo>
                <a:close/>
                <a:moveTo>
                  <a:pt x="66" y="185"/>
                </a:moveTo>
                <a:cubicBezTo>
                  <a:pt x="65" y="185"/>
                  <a:pt x="65" y="185"/>
                  <a:pt x="66" y="186"/>
                </a:cubicBezTo>
                <a:cubicBezTo>
                  <a:pt x="66" y="185"/>
                  <a:pt x="66" y="184"/>
                  <a:pt x="66" y="185"/>
                </a:cubicBezTo>
                <a:close/>
                <a:moveTo>
                  <a:pt x="79" y="199"/>
                </a:moveTo>
                <a:cubicBezTo>
                  <a:pt x="80" y="199"/>
                  <a:pt x="81" y="198"/>
                  <a:pt x="81" y="198"/>
                </a:cubicBezTo>
                <a:cubicBezTo>
                  <a:pt x="80" y="198"/>
                  <a:pt x="79" y="199"/>
                  <a:pt x="79" y="199"/>
                </a:cubicBezTo>
                <a:close/>
                <a:moveTo>
                  <a:pt x="84" y="202"/>
                </a:moveTo>
                <a:cubicBezTo>
                  <a:pt x="85" y="202"/>
                  <a:pt x="85" y="201"/>
                  <a:pt x="85" y="201"/>
                </a:cubicBezTo>
                <a:cubicBezTo>
                  <a:pt x="84" y="201"/>
                  <a:pt x="84" y="202"/>
                  <a:pt x="84" y="202"/>
                </a:cubicBezTo>
                <a:close/>
                <a:moveTo>
                  <a:pt x="58" y="182"/>
                </a:moveTo>
                <a:cubicBezTo>
                  <a:pt x="58" y="183"/>
                  <a:pt x="60" y="181"/>
                  <a:pt x="59" y="181"/>
                </a:cubicBezTo>
                <a:cubicBezTo>
                  <a:pt x="59" y="181"/>
                  <a:pt x="57" y="182"/>
                  <a:pt x="58" y="182"/>
                </a:cubicBezTo>
                <a:close/>
                <a:moveTo>
                  <a:pt x="76" y="197"/>
                </a:moveTo>
                <a:cubicBezTo>
                  <a:pt x="77" y="198"/>
                  <a:pt x="78" y="196"/>
                  <a:pt x="77" y="197"/>
                </a:cubicBezTo>
                <a:cubicBezTo>
                  <a:pt x="77" y="197"/>
                  <a:pt x="76" y="197"/>
                  <a:pt x="76" y="197"/>
                </a:cubicBezTo>
                <a:close/>
                <a:moveTo>
                  <a:pt x="68" y="191"/>
                </a:moveTo>
                <a:cubicBezTo>
                  <a:pt x="68" y="191"/>
                  <a:pt x="68" y="191"/>
                  <a:pt x="69" y="191"/>
                </a:cubicBezTo>
                <a:cubicBezTo>
                  <a:pt x="68" y="191"/>
                  <a:pt x="69" y="190"/>
                  <a:pt x="69" y="190"/>
                </a:cubicBezTo>
                <a:cubicBezTo>
                  <a:pt x="68" y="190"/>
                  <a:pt x="68" y="191"/>
                  <a:pt x="68" y="191"/>
                </a:cubicBezTo>
                <a:close/>
                <a:moveTo>
                  <a:pt x="69" y="194"/>
                </a:moveTo>
                <a:cubicBezTo>
                  <a:pt x="70" y="195"/>
                  <a:pt x="70" y="194"/>
                  <a:pt x="71" y="194"/>
                </a:cubicBezTo>
                <a:cubicBezTo>
                  <a:pt x="70" y="193"/>
                  <a:pt x="71" y="193"/>
                  <a:pt x="70" y="193"/>
                </a:cubicBezTo>
                <a:cubicBezTo>
                  <a:pt x="70" y="193"/>
                  <a:pt x="70" y="194"/>
                  <a:pt x="69" y="194"/>
                </a:cubicBezTo>
                <a:close/>
                <a:moveTo>
                  <a:pt x="64" y="195"/>
                </a:moveTo>
                <a:cubicBezTo>
                  <a:pt x="64" y="194"/>
                  <a:pt x="64" y="195"/>
                  <a:pt x="64" y="194"/>
                </a:cubicBezTo>
                <a:cubicBezTo>
                  <a:pt x="65" y="193"/>
                  <a:pt x="65" y="191"/>
                  <a:pt x="67" y="190"/>
                </a:cubicBezTo>
                <a:cubicBezTo>
                  <a:pt x="67" y="191"/>
                  <a:pt x="67" y="192"/>
                  <a:pt x="68" y="191"/>
                </a:cubicBezTo>
                <a:cubicBezTo>
                  <a:pt x="67" y="193"/>
                  <a:pt x="66" y="194"/>
                  <a:pt x="65" y="195"/>
                </a:cubicBezTo>
                <a:cubicBezTo>
                  <a:pt x="65" y="194"/>
                  <a:pt x="66" y="194"/>
                  <a:pt x="66" y="193"/>
                </a:cubicBezTo>
                <a:cubicBezTo>
                  <a:pt x="65" y="192"/>
                  <a:pt x="65" y="195"/>
                  <a:pt x="64" y="195"/>
                </a:cubicBezTo>
                <a:cubicBezTo>
                  <a:pt x="64" y="195"/>
                  <a:pt x="64" y="195"/>
                  <a:pt x="64" y="195"/>
                </a:cubicBezTo>
                <a:close/>
                <a:moveTo>
                  <a:pt x="66" y="192"/>
                </a:moveTo>
                <a:cubicBezTo>
                  <a:pt x="66" y="192"/>
                  <a:pt x="68" y="192"/>
                  <a:pt x="67" y="191"/>
                </a:cubicBezTo>
                <a:cubicBezTo>
                  <a:pt x="67" y="192"/>
                  <a:pt x="66" y="192"/>
                  <a:pt x="66" y="192"/>
                </a:cubicBezTo>
                <a:close/>
                <a:moveTo>
                  <a:pt x="68" y="196"/>
                </a:moveTo>
                <a:cubicBezTo>
                  <a:pt x="69" y="196"/>
                  <a:pt x="69" y="195"/>
                  <a:pt x="69" y="195"/>
                </a:cubicBezTo>
                <a:cubicBezTo>
                  <a:pt x="69" y="195"/>
                  <a:pt x="68" y="196"/>
                  <a:pt x="68" y="196"/>
                </a:cubicBezTo>
                <a:close/>
                <a:moveTo>
                  <a:pt x="81" y="205"/>
                </a:moveTo>
                <a:cubicBezTo>
                  <a:pt x="81" y="206"/>
                  <a:pt x="80" y="206"/>
                  <a:pt x="80" y="207"/>
                </a:cubicBezTo>
                <a:cubicBezTo>
                  <a:pt x="81" y="207"/>
                  <a:pt x="81" y="206"/>
                  <a:pt x="81" y="205"/>
                </a:cubicBezTo>
                <a:close/>
                <a:moveTo>
                  <a:pt x="85" y="210"/>
                </a:moveTo>
                <a:cubicBezTo>
                  <a:pt x="85" y="211"/>
                  <a:pt x="84" y="211"/>
                  <a:pt x="84" y="213"/>
                </a:cubicBezTo>
                <a:cubicBezTo>
                  <a:pt x="84" y="212"/>
                  <a:pt x="87" y="210"/>
                  <a:pt x="86" y="210"/>
                </a:cubicBezTo>
                <a:cubicBezTo>
                  <a:pt x="86" y="210"/>
                  <a:pt x="85" y="210"/>
                  <a:pt x="85" y="210"/>
                </a:cubicBezTo>
                <a:close/>
                <a:moveTo>
                  <a:pt x="81" y="210"/>
                </a:moveTo>
                <a:cubicBezTo>
                  <a:pt x="82" y="210"/>
                  <a:pt x="83" y="209"/>
                  <a:pt x="83" y="207"/>
                </a:cubicBezTo>
                <a:cubicBezTo>
                  <a:pt x="82" y="208"/>
                  <a:pt x="81" y="209"/>
                  <a:pt x="81" y="210"/>
                </a:cubicBezTo>
                <a:close/>
                <a:moveTo>
                  <a:pt x="67" y="196"/>
                </a:moveTo>
                <a:cubicBezTo>
                  <a:pt x="67" y="195"/>
                  <a:pt x="67" y="195"/>
                  <a:pt x="67" y="195"/>
                </a:cubicBezTo>
                <a:cubicBezTo>
                  <a:pt x="66" y="194"/>
                  <a:pt x="67" y="195"/>
                  <a:pt x="67" y="196"/>
                </a:cubicBezTo>
                <a:close/>
                <a:moveTo>
                  <a:pt x="54" y="186"/>
                </a:moveTo>
                <a:cubicBezTo>
                  <a:pt x="55" y="186"/>
                  <a:pt x="55" y="186"/>
                  <a:pt x="55" y="186"/>
                </a:cubicBezTo>
                <a:cubicBezTo>
                  <a:pt x="55" y="186"/>
                  <a:pt x="55" y="187"/>
                  <a:pt x="55" y="187"/>
                </a:cubicBezTo>
                <a:cubicBezTo>
                  <a:pt x="56" y="186"/>
                  <a:pt x="55" y="186"/>
                  <a:pt x="55" y="186"/>
                </a:cubicBezTo>
                <a:cubicBezTo>
                  <a:pt x="55" y="185"/>
                  <a:pt x="55" y="186"/>
                  <a:pt x="54" y="186"/>
                </a:cubicBezTo>
                <a:cubicBezTo>
                  <a:pt x="54" y="186"/>
                  <a:pt x="54" y="186"/>
                  <a:pt x="54" y="186"/>
                </a:cubicBezTo>
                <a:close/>
                <a:moveTo>
                  <a:pt x="63" y="194"/>
                </a:moveTo>
                <a:cubicBezTo>
                  <a:pt x="63" y="194"/>
                  <a:pt x="64" y="194"/>
                  <a:pt x="64" y="193"/>
                </a:cubicBezTo>
                <a:cubicBezTo>
                  <a:pt x="63" y="193"/>
                  <a:pt x="62" y="194"/>
                  <a:pt x="63" y="194"/>
                </a:cubicBezTo>
                <a:close/>
                <a:moveTo>
                  <a:pt x="68" y="198"/>
                </a:moveTo>
                <a:cubicBezTo>
                  <a:pt x="68" y="197"/>
                  <a:pt x="68" y="197"/>
                  <a:pt x="68" y="197"/>
                </a:cubicBezTo>
                <a:cubicBezTo>
                  <a:pt x="68" y="197"/>
                  <a:pt x="67" y="198"/>
                  <a:pt x="68" y="198"/>
                </a:cubicBezTo>
                <a:close/>
                <a:moveTo>
                  <a:pt x="68" y="200"/>
                </a:moveTo>
                <a:cubicBezTo>
                  <a:pt x="69" y="201"/>
                  <a:pt x="69" y="200"/>
                  <a:pt x="70" y="200"/>
                </a:cubicBezTo>
                <a:cubicBezTo>
                  <a:pt x="70" y="200"/>
                  <a:pt x="70" y="199"/>
                  <a:pt x="70" y="199"/>
                </a:cubicBezTo>
                <a:cubicBezTo>
                  <a:pt x="70" y="199"/>
                  <a:pt x="70" y="199"/>
                  <a:pt x="70" y="198"/>
                </a:cubicBezTo>
                <a:cubicBezTo>
                  <a:pt x="69" y="199"/>
                  <a:pt x="69" y="200"/>
                  <a:pt x="68" y="200"/>
                </a:cubicBezTo>
                <a:close/>
                <a:moveTo>
                  <a:pt x="53" y="186"/>
                </a:moveTo>
                <a:cubicBezTo>
                  <a:pt x="53" y="185"/>
                  <a:pt x="54" y="185"/>
                  <a:pt x="53" y="184"/>
                </a:cubicBezTo>
                <a:cubicBezTo>
                  <a:pt x="53" y="184"/>
                  <a:pt x="53" y="185"/>
                  <a:pt x="53" y="186"/>
                </a:cubicBezTo>
                <a:close/>
                <a:moveTo>
                  <a:pt x="66" y="197"/>
                </a:moveTo>
                <a:cubicBezTo>
                  <a:pt x="67" y="196"/>
                  <a:pt x="66" y="197"/>
                  <a:pt x="66" y="196"/>
                </a:cubicBezTo>
                <a:cubicBezTo>
                  <a:pt x="66" y="196"/>
                  <a:pt x="66" y="197"/>
                  <a:pt x="66" y="197"/>
                </a:cubicBezTo>
                <a:close/>
                <a:moveTo>
                  <a:pt x="71" y="202"/>
                </a:moveTo>
                <a:cubicBezTo>
                  <a:pt x="71" y="202"/>
                  <a:pt x="72" y="202"/>
                  <a:pt x="72" y="201"/>
                </a:cubicBezTo>
                <a:cubicBezTo>
                  <a:pt x="71" y="201"/>
                  <a:pt x="70" y="202"/>
                  <a:pt x="71" y="202"/>
                </a:cubicBezTo>
                <a:close/>
                <a:moveTo>
                  <a:pt x="60" y="193"/>
                </a:moveTo>
                <a:cubicBezTo>
                  <a:pt x="61" y="193"/>
                  <a:pt x="61" y="193"/>
                  <a:pt x="61" y="194"/>
                </a:cubicBezTo>
                <a:cubicBezTo>
                  <a:pt x="61" y="193"/>
                  <a:pt x="61" y="194"/>
                  <a:pt x="61" y="194"/>
                </a:cubicBezTo>
                <a:cubicBezTo>
                  <a:pt x="61" y="194"/>
                  <a:pt x="62" y="193"/>
                  <a:pt x="61" y="193"/>
                </a:cubicBezTo>
                <a:cubicBezTo>
                  <a:pt x="61" y="193"/>
                  <a:pt x="61" y="193"/>
                  <a:pt x="60" y="193"/>
                </a:cubicBezTo>
                <a:close/>
                <a:moveTo>
                  <a:pt x="54" y="191"/>
                </a:moveTo>
                <a:cubicBezTo>
                  <a:pt x="55" y="191"/>
                  <a:pt x="56" y="190"/>
                  <a:pt x="56" y="189"/>
                </a:cubicBezTo>
                <a:cubicBezTo>
                  <a:pt x="55" y="189"/>
                  <a:pt x="54" y="190"/>
                  <a:pt x="54" y="191"/>
                </a:cubicBezTo>
                <a:close/>
                <a:moveTo>
                  <a:pt x="76" y="210"/>
                </a:moveTo>
                <a:cubicBezTo>
                  <a:pt x="77" y="209"/>
                  <a:pt x="78" y="209"/>
                  <a:pt x="78" y="208"/>
                </a:cubicBezTo>
                <a:cubicBezTo>
                  <a:pt x="78" y="208"/>
                  <a:pt x="76" y="210"/>
                  <a:pt x="76" y="210"/>
                </a:cubicBezTo>
                <a:close/>
                <a:moveTo>
                  <a:pt x="75" y="208"/>
                </a:moveTo>
                <a:cubicBezTo>
                  <a:pt x="75" y="208"/>
                  <a:pt x="75" y="208"/>
                  <a:pt x="75" y="208"/>
                </a:cubicBezTo>
                <a:cubicBezTo>
                  <a:pt x="75" y="208"/>
                  <a:pt x="75" y="207"/>
                  <a:pt x="75" y="207"/>
                </a:cubicBezTo>
                <a:cubicBezTo>
                  <a:pt x="75" y="207"/>
                  <a:pt x="75" y="207"/>
                  <a:pt x="75" y="207"/>
                </a:cubicBezTo>
                <a:cubicBezTo>
                  <a:pt x="74" y="207"/>
                  <a:pt x="75" y="207"/>
                  <a:pt x="74" y="208"/>
                </a:cubicBezTo>
                <a:lnTo>
                  <a:pt x="75" y="208"/>
                </a:lnTo>
                <a:close/>
                <a:moveTo>
                  <a:pt x="74" y="206"/>
                </a:moveTo>
                <a:cubicBezTo>
                  <a:pt x="73" y="207"/>
                  <a:pt x="73" y="205"/>
                  <a:pt x="73" y="206"/>
                </a:cubicBezTo>
                <a:cubicBezTo>
                  <a:pt x="73" y="206"/>
                  <a:pt x="72" y="207"/>
                  <a:pt x="73" y="207"/>
                </a:cubicBezTo>
                <a:cubicBezTo>
                  <a:pt x="73" y="207"/>
                  <a:pt x="73" y="207"/>
                  <a:pt x="73" y="207"/>
                </a:cubicBezTo>
                <a:cubicBezTo>
                  <a:pt x="73" y="207"/>
                  <a:pt x="73" y="207"/>
                  <a:pt x="73" y="207"/>
                </a:cubicBezTo>
                <a:cubicBezTo>
                  <a:pt x="74" y="207"/>
                  <a:pt x="74" y="206"/>
                  <a:pt x="74" y="206"/>
                </a:cubicBezTo>
                <a:close/>
                <a:moveTo>
                  <a:pt x="50" y="189"/>
                </a:moveTo>
                <a:cubicBezTo>
                  <a:pt x="51" y="190"/>
                  <a:pt x="52" y="189"/>
                  <a:pt x="51" y="188"/>
                </a:cubicBezTo>
                <a:cubicBezTo>
                  <a:pt x="51" y="189"/>
                  <a:pt x="51" y="189"/>
                  <a:pt x="50" y="189"/>
                </a:cubicBezTo>
                <a:close/>
                <a:moveTo>
                  <a:pt x="53" y="192"/>
                </a:moveTo>
                <a:cubicBezTo>
                  <a:pt x="54" y="193"/>
                  <a:pt x="54" y="192"/>
                  <a:pt x="54" y="192"/>
                </a:cubicBezTo>
                <a:cubicBezTo>
                  <a:pt x="54" y="192"/>
                  <a:pt x="54" y="191"/>
                  <a:pt x="54" y="191"/>
                </a:cubicBezTo>
                <a:lnTo>
                  <a:pt x="53" y="192"/>
                </a:lnTo>
                <a:close/>
                <a:moveTo>
                  <a:pt x="73" y="209"/>
                </a:moveTo>
                <a:cubicBezTo>
                  <a:pt x="73" y="209"/>
                  <a:pt x="73" y="210"/>
                  <a:pt x="73" y="209"/>
                </a:cubicBezTo>
                <a:cubicBezTo>
                  <a:pt x="73" y="209"/>
                  <a:pt x="74" y="210"/>
                  <a:pt x="74" y="209"/>
                </a:cubicBezTo>
                <a:cubicBezTo>
                  <a:pt x="74" y="209"/>
                  <a:pt x="74" y="208"/>
                  <a:pt x="74" y="208"/>
                </a:cubicBezTo>
                <a:cubicBezTo>
                  <a:pt x="73" y="209"/>
                  <a:pt x="73" y="208"/>
                  <a:pt x="73" y="208"/>
                </a:cubicBezTo>
                <a:cubicBezTo>
                  <a:pt x="73" y="208"/>
                  <a:pt x="73" y="209"/>
                  <a:pt x="73" y="209"/>
                </a:cubicBezTo>
                <a:cubicBezTo>
                  <a:pt x="73" y="209"/>
                  <a:pt x="73" y="209"/>
                  <a:pt x="73" y="209"/>
                </a:cubicBezTo>
                <a:close/>
                <a:moveTo>
                  <a:pt x="49" y="190"/>
                </a:moveTo>
                <a:cubicBezTo>
                  <a:pt x="49" y="190"/>
                  <a:pt x="50" y="189"/>
                  <a:pt x="50" y="189"/>
                </a:cubicBezTo>
                <a:cubicBezTo>
                  <a:pt x="50" y="189"/>
                  <a:pt x="49" y="190"/>
                  <a:pt x="49" y="190"/>
                </a:cubicBezTo>
                <a:close/>
                <a:moveTo>
                  <a:pt x="52" y="194"/>
                </a:moveTo>
                <a:cubicBezTo>
                  <a:pt x="53" y="194"/>
                  <a:pt x="54" y="193"/>
                  <a:pt x="53" y="192"/>
                </a:cubicBezTo>
                <a:cubicBezTo>
                  <a:pt x="53" y="193"/>
                  <a:pt x="52" y="193"/>
                  <a:pt x="52" y="194"/>
                </a:cubicBezTo>
                <a:close/>
                <a:moveTo>
                  <a:pt x="66" y="205"/>
                </a:moveTo>
                <a:cubicBezTo>
                  <a:pt x="66" y="205"/>
                  <a:pt x="67" y="204"/>
                  <a:pt x="67" y="204"/>
                </a:cubicBezTo>
                <a:cubicBezTo>
                  <a:pt x="67" y="204"/>
                  <a:pt x="67" y="204"/>
                  <a:pt x="67" y="204"/>
                </a:cubicBezTo>
                <a:cubicBezTo>
                  <a:pt x="67" y="204"/>
                  <a:pt x="66" y="205"/>
                  <a:pt x="66" y="205"/>
                </a:cubicBezTo>
                <a:close/>
                <a:moveTo>
                  <a:pt x="58" y="198"/>
                </a:moveTo>
                <a:cubicBezTo>
                  <a:pt x="57" y="198"/>
                  <a:pt x="57" y="197"/>
                  <a:pt x="57" y="197"/>
                </a:cubicBezTo>
                <a:cubicBezTo>
                  <a:pt x="56" y="197"/>
                  <a:pt x="57" y="198"/>
                  <a:pt x="58" y="198"/>
                </a:cubicBezTo>
                <a:close/>
                <a:moveTo>
                  <a:pt x="50" y="197"/>
                </a:moveTo>
                <a:cubicBezTo>
                  <a:pt x="51" y="196"/>
                  <a:pt x="51" y="195"/>
                  <a:pt x="52" y="195"/>
                </a:cubicBezTo>
                <a:cubicBezTo>
                  <a:pt x="52" y="194"/>
                  <a:pt x="52" y="194"/>
                  <a:pt x="52" y="194"/>
                </a:cubicBezTo>
                <a:cubicBezTo>
                  <a:pt x="51" y="195"/>
                  <a:pt x="50" y="196"/>
                  <a:pt x="50" y="197"/>
                </a:cubicBezTo>
                <a:close/>
                <a:moveTo>
                  <a:pt x="79" y="218"/>
                </a:moveTo>
                <a:cubicBezTo>
                  <a:pt x="80" y="219"/>
                  <a:pt x="80" y="218"/>
                  <a:pt x="80" y="218"/>
                </a:cubicBezTo>
                <a:cubicBezTo>
                  <a:pt x="80" y="218"/>
                  <a:pt x="80" y="218"/>
                  <a:pt x="79" y="218"/>
                </a:cubicBezTo>
                <a:close/>
                <a:moveTo>
                  <a:pt x="45" y="192"/>
                </a:moveTo>
                <a:cubicBezTo>
                  <a:pt x="45" y="192"/>
                  <a:pt x="47" y="192"/>
                  <a:pt x="46" y="191"/>
                </a:cubicBezTo>
                <a:cubicBezTo>
                  <a:pt x="46" y="192"/>
                  <a:pt x="45" y="191"/>
                  <a:pt x="45" y="192"/>
                </a:cubicBezTo>
                <a:close/>
                <a:moveTo>
                  <a:pt x="42" y="196"/>
                </a:moveTo>
                <a:cubicBezTo>
                  <a:pt x="44" y="196"/>
                  <a:pt x="43" y="194"/>
                  <a:pt x="45" y="193"/>
                </a:cubicBezTo>
                <a:cubicBezTo>
                  <a:pt x="44" y="193"/>
                  <a:pt x="44" y="193"/>
                  <a:pt x="44" y="193"/>
                </a:cubicBezTo>
                <a:cubicBezTo>
                  <a:pt x="44" y="194"/>
                  <a:pt x="42" y="194"/>
                  <a:pt x="42" y="196"/>
                </a:cubicBezTo>
                <a:close/>
                <a:moveTo>
                  <a:pt x="49" y="199"/>
                </a:moveTo>
                <a:cubicBezTo>
                  <a:pt x="49" y="198"/>
                  <a:pt x="50" y="198"/>
                  <a:pt x="49" y="197"/>
                </a:cubicBezTo>
                <a:cubicBezTo>
                  <a:pt x="49" y="198"/>
                  <a:pt x="48" y="198"/>
                  <a:pt x="49" y="199"/>
                </a:cubicBezTo>
                <a:close/>
                <a:moveTo>
                  <a:pt x="67" y="214"/>
                </a:moveTo>
                <a:cubicBezTo>
                  <a:pt x="67" y="214"/>
                  <a:pt x="66" y="215"/>
                  <a:pt x="67" y="215"/>
                </a:cubicBezTo>
                <a:cubicBezTo>
                  <a:pt x="66" y="214"/>
                  <a:pt x="68" y="214"/>
                  <a:pt x="68" y="214"/>
                </a:cubicBezTo>
                <a:cubicBezTo>
                  <a:pt x="67" y="214"/>
                  <a:pt x="67" y="214"/>
                  <a:pt x="67" y="214"/>
                </a:cubicBezTo>
                <a:close/>
                <a:moveTo>
                  <a:pt x="72" y="224"/>
                </a:moveTo>
                <a:cubicBezTo>
                  <a:pt x="72" y="224"/>
                  <a:pt x="74" y="222"/>
                  <a:pt x="74" y="221"/>
                </a:cubicBezTo>
                <a:cubicBezTo>
                  <a:pt x="74" y="222"/>
                  <a:pt x="72" y="224"/>
                  <a:pt x="72" y="224"/>
                </a:cubicBezTo>
                <a:close/>
                <a:moveTo>
                  <a:pt x="59" y="212"/>
                </a:moveTo>
                <a:cubicBezTo>
                  <a:pt x="59" y="211"/>
                  <a:pt x="61" y="211"/>
                  <a:pt x="61" y="211"/>
                </a:cubicBezTo>
                <a:cubicBezTo>
                  <a:pt x="60" y="211"/>
                  <a:pt x="59" y="211"/>
                  <a:pt x="59" y="212"/>
                </a:cubicBezTo>
                <a:close/>
                <a:moveTo>
                  <a:pt x="71" y="219"/>
                </a:moveTo>
                <a:cubicBezTo>
                  <a:pt x="71" y="219"/>
                  <a:pt x="70" y="219"/>
                  <a:pt x="70" y="218"/>
                </a:cubicBezTo>
                <a:cubicBezTo>
                  <a:pt x="70" y="219"/>
                  <a:pt x="70" y="219"/>
                  <a:pt x="71" y="219"/>
                </a:cubicBezTo>
                <a:close/>
                <a:moveTo>
                  <a:pt x="41" y="197"/>
                </a:moveTo>
                <a:cubicBezTo>
                  <a:pt x="42" y="198"/>
                  <a:pt x="42" y="197"/>
                  <a:pt x="42" y="196"/>
                </a:cubicBezTo>
                <a:cubicBezTo>
                  <a:pt x="42" y="196"/>
                  <a:pt x="42" y="196"/>
                  <a:pt x="41" y="197"/>
                </a:cubicBezTo>
                <a:close/>
                <a:moveTo>
                  <a:pt x="57" y="214"/>
                </a:moveTo>
                <a:cubicBezTo>
                  <a:pt x="57" y="214"/>
                  <a:pt x="57" y="214"/>
                  <a:pt x="57" y="215"/>
                </a:cubicBezTo>
                <a:cubicBezTo>
                  <a:pt x="58" y="214"/>
                  <a:pt x="58" y="214"/>
                  <a:pt x="58" y="213"/>
                </a:cubicBezTo>
                <a:cubicBezTo>
                  <a:pt x="58" y="214"/>
                  <a:pt x="58" y="214"/>
                  <a:pt x="57" y="214"/>
                </a:cubicBezTo>
                <a:close/>
                <a:moveTo>
                  <a:pt x="62" y="219"/>
                </a:moveTo>
                <a:cubicBezTo>
                  <a:pt x="62" y="218"/>
                  <a:pt x="62" y="218"/>
                  <a:pt x="62" y="218"/>
                </a:cubicBezTo>
                <a:cubicBezTo>
                  <a:pt x="61" y="218"/>
                  <a:pt x="61" y="218"/>
                  <a:pt x="62" y="219"/>
                </a:cubicBezTo>
                <a:close/>
                <a:moveTo>
                  <a:pt x="62" y="219"/>
                </a:moveTo>
                <a:cubicBezTo>
                  <a:pt x="62" y="220"/>
                  <a:pt x="63" y="220"/>
                  <a:pt x="63" y="220"/>
                </a:cubicBezTo>
                <a:cubicBezTo>
                  <a:pt x="63" y="220"/>
                  <a:pt x="62" y="219"/>
                  <a:pt x="62" y="219"/>
                </a:cubicBezTo>
                <a:close/>
                <a:moveTo>
                  <a:pt x="43" y="206"/>
                </a:moveTo>
                <a:cubicBezTo>
                  <a:pt x="43" y="205"/>
                  <a:pt x="44" y="204"/>
                  <a:pt x="43" y="204"/>
                </a:cubicBezTo>
                <a:cubicBezTo>
                  <a:pt x="42" y="205"/>
                  <a:pt x="42" y="205"/>
                  <a:pt x="43" y="206"/>
                </a:cubicBezTo>
                <a:close/>
                <a:moveTo>
                  <a:pt x="59" y="218"/>
                </a:moveTo>
                <a:cubicBezTo>
                  <a:pt x="60" y="219"/>
                  <a:pt x="60" y="218"/>
                  <a:pt x="60" y="217"/>
                </a:cubicBezTo>
                <a:cubicBezTo>
                  <a:pt x="60" y="217"/>
                  <a:pt x="59" y="218"/>
                  <a:pt x="59" y="218"/>
                </a:cubicBezTo>
                <a:close/>
                <a:moveTo>
                  <a:pt x="57" y="218"/>
                </a:moveTo>
                <a:cubicBezTo>
                  <a:pt x="57" y="217"/>
                  <a:pt x="58" y="217"/>
                  <a:pt x="58" y="216"/>
                </a:cubicBezTo>
                <a:cubicBezTo>
                  <a:pt x="58" y="216"/>
                  <a:pt x="57" y="217"/>
                  <a:pt x="57" y="218"/>
                </a:cubicBezTo>
                <a:close/>
                <a:moveTo>
                  <a:pt x="64" y="226"/>
                </a:moveTo>
                <a:cubicBezTo>
                  <a:pt x="65" y="225"/>
                  <a:pt x="66" y="225"/>
                  <a:pt x="66" y="224"/>
                </a:cubicBezTo>
                <a:cubicBezTo>
                  <a:pt x="66" y="224"/>
                  <a:pt x="66" y="224"/>
                  <a:pt x="66" y="223"/>
                </a:cubicBezTo>
                <a:cubicBezTo>
                  <a:pt x="65" y="224"/>
                  <a:pt x="64" y="225"/>
                  <a:pt x="64" y="226"/>
                </a:cubicBezTo>
                <a:close/>
                <a:moveTo>
                  <a:pt x="49" y="214"/>
                </a:moveTo>
                <a:cubicBezTo>
                  <a:pt x="50" y="214"/>
                  <a:pt x="51" y="213"/>
                  <a:pt x="51" y="212"/>
                </a:cubicBezTo>
                <a:cubicBezTo>
                  <a:pt x="50" y="213"/>
                  <a:pt x="49" y="213"/>
                  <a:pt x="49" y="214"/>
                </a:cubicBezTo>
                <a:close/>
                <a:moveTo>
                  <a:pt x="57" y="221"/>
                </a:moveTo>
                <a:cubicBezTo>
                  <a:pt x="58" y="220"/>
                  <a:pt x="59" y="220"/>
                  <a:pt x="59" y="219"/>
                </a:cubicBezTo>
                <a:cubicBezTo>
                  <a:pt x="58" y="219"/>
                  <a:pt x="56" y="220"/>
                  <a:pt x="57" y="221"/>
                </a:cubicBezTo>
                <a:close/>
                <a:moveTo>
                  <a:pt x="41" y="208"/>
                </a:moveTo>
                <a:cubicBezTo>
                  <a:pt x="41" y="208"/>
                  <a:pt x="41" y="207"/>
                  <a:pt x="41" y="207"/>
                </a:cubicBezTo>
                <a:cubicBezTo>
                  <a:pt x="41" y="207"/>
                  <a:pt x="40" y="208"/>
                  <a:pt x="41" y="208"/>
                </a:cubicBezTo>
                <a:close/>
                <a:moveTo>
                  <a:pt x="62" y="226"/>
                </a:moveTo>
                <a:cubicBezTo>
                  <a:pt x="62" y="225"/>
                  <a:pt x="63" y="225"/>
                  <a:pt x="62" y="224"/>
                </a:cubicBezTo>
                <a:cubicBezTo>
                  <a:pt x="62" y="225"/>
                  <a:pt x="61" y="225"/>
                  <a:pt x="62" y="226"/>
                </a:cubicBezTo>
                <a:close/>
                <a:moveTo>
                  <a:pt x="53" y="219"/>
                </a:moveTo>
                <a:cubicBezTo>
                  <a:pt x="54" y="219"/>
                  <a:pt x="54" y="220"/>
                  <a:pt x="55" y="219"/>
                </a:cubicBezTo>
                <a:cubicBezTo>
                  <a:pt x="54" y="219"/>
                  <a:pt x="54" y="218"/>
                  <a:pt x="53" y="219"/>
                </a:cubicBezTo>
                <a:close/>
                <a:moveTo>
                  <a:pt x="68" y="232"/>
                </a:moveTo>
                <a:cubicBezTo>
                  <a:pt x="69" y="233"/>
                  <a:pt x="70" y="231"/>
                  <a:pt x="69" y="231"/>
                </a:cubicBezTo>
                <a:cubicBezTo>
                  <a:pt x="69" y="231"/>
                  <a:pt x="69" y="232"/>
                  <a:pt x="68" y="232"/>
                </a:cubicBezTo>
                <a:close/>
                <a:moveTo>
                  <a:pt x="55" y="224"/>
                </a:moveTo>
                <a:cubicBezTo>
                  <a:pt x="56" y="223"/>
                  <a:pt x="57" y="222"/>
                  <a:pt x="57" y="221"/>
                </a:cubicBezTo>
                <a:cubicBezTo>
                  <a:pt x="56" y="222"/>
                  <a:pt x="56" y="223"/>
                  <a:pt x="55" y="224"/>
                </a:cubicBezTo>
                <a:close/>
                <a:moveTo>
                  <a:pt x="62" y="228"/>
                </a:moveTo>
                <a:cubicBezTo>
                  <a:pt x="63" y="228"/>
                  <a:pt x="63" y="228"/>
                  <a:pt x="64" y="228"/>
                </a:cubicBezTo>
                <a:cubicBezTo>
                  <a:pt x="63" y="227"/>
                  <a:pt x="64" y="227"/>
                  <a:pt x="63" y="226"/>
                </a:cubicBezTo>
                <a:cubicBezTo>
                  <a:pt x="63" y="227"/>
                  <a:pt x="62" y="228"/>
                  <a:pt x="62" y="228"/>
                </a:cubicBezTo>
                <a:close/>
                <a:moveTo>
                  <a:pt x="53" y="220"/>
                </a:moveTo>
                <a:cubicBezTo>
                  <a:pt x="53" y="220"/>
                  <a:pt x="54" y="219"/>
                  <a:pt x="53" y="219"/>
                </a:cubicBezTo>
                <a:cubicBezTo>
                  <a:pt x="52" y="221"/>
                  <a:pt x="51" y="222"/>
                  <a:pt x="53" y="220"/>
                </a:cubicBezTo>
                <a:close/>
                <a:moveTo>
                  <a:pt x="47" y="216"/>
                </a:moveTo>
                <a:cubicBezTo>
                  <a:pt x="47" y="217"/>
                  <a:pt x="46" y="217"/>
                  <a:pt x="47" y="218"/>
                </a:cubicBezTo>
                <a:cubicBezTo>
                  <a:pt x="47" y="217"/>
                  <a:pt x="47" y="217"/>
                  <a:pt x="48" y="217"/>
                </a:cubicBezTo>
                <a:cubicBezTo>
                  <a:pt x="48" y="216"/>
                  <a:pt x="48" y="216"/>
                  <a:pt x="47" y="216"/>
                </a:cubicBezTo>
                <a:close/>
                <a:moveTo>
                  <a:pt x="59" y="227"/>
                </a:moveTo>
                <a:cubicBezTo>
                  <a:pt x="59" y="227"/>
                  <a:pt x="59" y="227"/>
                  <a:pt x="59" y="228"/>
                </a:cubicBezTo>
                <a:cubicBezTo>
                  <a:pt x="59" y="227"/>
                  <a:pt x="60" y="227"/>
                  <a:pt x="60" y="226"/>
                </a:cubicBezTo>
                <a:cubicBezTo>
                  <a:pt x="60" y="227"/>
                  <a:pt x="59" y="226"/>
                  <a:pt x="59" y="227"/>
                </a:cubicBezTo>
                <a:close/>
                <a:moveTo>
                  <a:pt x="57" y="227"/>
                </a:moveTo>
                <a:cubicBezTo>
                  <a:pt x="57" y="227"/>
                  <a:pt x="59" y="226"/>
                  <a:pt x="58" y="226"/>
                </a:cubicBezTo>
                <a:cubicBezTo>
                  <a:pt x="58" y="226"/>
                  <a:pt x="57" y="226"/>
                  <a:pt x="57" y="227"/>
                </a:cubicBezTo>
                <a:close/>
                <a:moveTo>
                  <a:pt x="51" y="223"/>
                </a:moveTo>
                <a:cubicBezTo>
                  <a:pt x="51" y="222"/>
                  <a:pt x="52" y="222"/>
                  <a:pt x="52" y="221"/>
                </a:cubicBezTo>
                <a:cubicBezTo>
                  <a:pt x="51" y="222"/>
                  <a:pt x="51" y="222"/>
                  <a:pt x="51" y="223"/>
                </a:cubicBezTo>
                <a:close/>
                <a:moveTo>
                  <a:pt x="33" y="211"/>
                </a:moveTo>
                <a:cubicBezTo>
                  <a:pt x="34" y="212"/>
                  <a:pt x="35" y="210"/>
                  <a:pt x="35" y="209"/>
                </a:cubicBezTo>
                <a:cubicBezTo>
                  <a:pt x="34" y="210"/>
                  <a:pt x="34" y="211"/>
                  <a:pt x="33" y="211"/>
                </a:cubicBezTo>
                <a:close/>
                <a:moveTo>
                  <a:pt x="40" y="214"/>
                </a:moveTo>
                <a:cubicBezTo>
                  <a:pt x="40" y="214"/>
                  <a:pt x="41" y="214"/>
                  <a:pt x="40" y="213"/>
                </a:cubicBezTo>
                <a:cubicBezTo>
                  <a:pt x="40" y="213"/>
                  <a:pt x="39" y="214"/>
                  <a:pt x="40" y="214"/>
                </a:cubicBezTo>
                <a:close/>
                <a:moveTo>
                  <a:pt x="35" y="215"/>
                </a:moveTo>
                <a:cubicBezTo>
                  <a:pt x="36" y="215"/>
                  <a:pt x="37" y="214"/>
                  <a:pt x="37" y="213"/>
                </a:cubicBezTo>
                <a:cubicBezTo>
                  <a:pt x="36" y="214"/>
                  <a:pt x="35" y="215"/>
                  <a:pt x="35" y="215"/>
                </a:cubicBezTo>
                <a:close/>
                <a:moveTo>
                  <a:pt x="48" y="223"/>
                </a:moveTo>
                <a:cubicBezTo>
                  <a:pt x="49" y="223"/>
                  <a:pt x="49" y="222"/>
                  <a:pt x="48" y="222"/>
                </a:cubicBezTo>
                <a:cubicBezTo>
                  <a:pt x="48" y="222"/>
                  <a:pt x="48" y="223"/>
                  <a:pt x="48" y="223"/>
                </a:cubicBezTo>
                <a:close/>
                <a:moveTo>
                  <a:pt x="38" y="217"/>
                </a:moveTo>
                <a:cubicBezTo>
                  <a:pt x="38" y="217"/>
                  <a:pt x="39" y="216"/>
                  <a:pt x="39" y="215"/>
                </a:cubicBezTo>
                <a:lnTo>
                  <a:pt x="38" y="217"/>
                </a:lnTo>
                <a:close/>
                <a:moveTo>
                  <a:pt x="43" y="223"/>
                </a:moveTo>
                <a:cubicBezTo>
                  <a:pt x="43" y="223"/>
                  <a:pt x="45" y="222"/>
                  <a:pt x="44" y="221"/>
                </a:cubicBezTo>
                <a:cubicBezTo>
                  <a:pt x="44" y="222"/>
                  <a:pt x="42" y="223"/>
                  <a:pt x="43" y="223"/>
                </a:cubicBezTo>
                <a:close/>
                <a:moveTo>
                  <a:pt x="62" y="237"/>
                </a:moveTo>
                <a:cubicBezTo>
                  <a:pt x="62" y="237"/>
                  <a:pt x="63" y="236"/>
                  <a:pt x="62" y="235"/>
                </a:cubicBezTo>
                <a:cubicBezTo>
                  <a:pt x="62" y="236"/>
                  <a:pt x="61" y="237"/>
                  <a:pt x="62" y="237"/>
                </a:cubicBezTo>
                <a:close/>
                <a:moveTo>
                  <a:pt x="30" y="213"/>
                </a:moveTo>
                <a:cubicBezTo>
                  <a:pt x="30" y="212"/>
                  <a:pt x="31" y="212"/>
                  <a:pt x="30" y="211"/>
                </a:cubicBezTo>
                <a:cubicBezTo>
                  <a:pt x="30" y="212"/>
                  <a:pt x="29" y="212"/>
                  <a:pt x="30" y="213"/>
                </a:cubicBezTo>
                <a:close/>
                <a:moveTo>
                  <a:pt x="49" y="228"/>
                </a:moveTo>
                <a:cubicBezTo>
                  <a:pt x="50" y="229"/>
                  <a:pt x="50" y="227"/>
                  <a:pt x="50" y="228"/>
                </a:cubicBezTo>
                <a:cubicBezTo>
                  <a:pt x="51" y="227"/>
                  <a:pt x="51" y="227"/>
                  <a:pt x="51" y="227"/>
                </a:cubicBezTo>
                <a:cubicBezTo>
                  <a:pt x="51" y="227"/>
                  <a:pt x="51" y="227"/>
                  <a:pt x="51" y="227"/>
                </a:cubicBezTo>
                <a:cubicBezTo>
                  <a:pt x="50" y="228"/>
                  <a:pt x="49" y="227"/>
                  <a:pt x="49" y="228"/>
                </a:cubicBezTo>
                <a:close/>
                <a:moveTo>
                  <a:pt x="44" y="225"/>
                </a:moveTo>
                <a:cubicBezTo>
                  <a:pt x="44" y="224"/>
                  <a:pt x="45" y="224"/>
                  <a:pt x="44" y="223"/>
                </a:cubicBezTo>
                <a:cubicBezTo>
                  <a:pt x="44" y="224"/>
                  <a:pt x="44" y="224"/>
                  <a:pt x="44" y="225"/>
                </a:cubicBezTo>
                <a:close/>
                <a:moveTo>
                  <a:pt x="64" y="238"/>
                </a:moveTo>
                <a:cubicBezTo>
                  <a:pt x="63" y="238"/>
                  <a:pt x="63" y="239"/>
                  <a:pt x="63" y="239"/>
                </a:cubicBezTo>
                <a:cubicBezTo>
                  <a:pt x="64" y="239"/>
                  <a:pt x="64" y="239"/>
                  <a:pt x="64" y="238"/>
                </a:cubicBezTo>
                <a:close/>
                <a:moveTo>
                  <a:pt x="29" y="217"/>
                </a:moveTo>
                <a:cubicBezTo>
                  <a:pt x="30" y="217"/>
                  <a:pt x="30" y="216"/>
                  <a:pt x="30" y="215"/>
                </a:cubicBezTo>
                <a:cubicBezTo>
                  <a:pt x="30" y="216"/>
                  <a:pt x="29" y="216"/>
                  <a:pt x="29" y="217"/>
                </a:cubicBezTo>
                <a:close/>
                <a:moveTo>
                  <a:pt x="55" y="237"/>
                </a:moveTo>
                <a:cubicBezTo>
                  <a:pt x="55" y="236"/>
                  <a:pt x="56" y="236"/>
                  <a:pt x="56" y="235"/>
                </a:cubicBezTo>
                <a:cubicBezTo>
                  <a:pt x="55" y="235"/>
                  <a:pt x="55" y="236"/>
                  <a:pt x="55" y="237"/>
                </a:cubicBezTo>
                <a:close/>
                <a:moveTo>
                  <a:pt x="47" y="231"/>
                </a:moveTo>
                <a:cubicBezTo>
                  <a:pt x="47" y="232"/>
                  <a:pt x="48" y="230"/>
                  <a:pt x="48" y="230"/>
                </a:cubicBezTo>
                <a:cubicBezTo>
                  <a:pt x="47" y="230"/>
                  <a:pt x="47" y="230"/>
                  <a:pt x="47" y="231"/>
                </a:cubicBezTo>
                <a:close/>
                <a:moveTo>
                  <a:pt x="61" y="240"/>
                </a:moveTo>
                <a:cubicBezTo>
                  <a:pt x="62" y="240"/>
                  <a:pt x="61" y="240"/>
                  <a:pt x="61" y="239"/>
                </a:cubicBezTo>
                <a:cubicBezTo>
                  <a:pt x="61" y="240"/>
                  <a:pt x="61" y="240"/>
                  <a:pt x="61" y="240"/>
                </a:cubicBezTo>
                <a:close/>
                <a:moveTo>
                  <a:pt x="34" y="223"/>
                </a:moveTo>
                <a:cubicBezTo>
                  <a:pt x="34" y="222"/>
                  <a:pt x="35" y="222"/>
                  <a:pt x="35" y="221"/>
                </a:cubicBezTo>
                <a:cubicBezTo>
                  <a:pt x="34" y="221"/>
                  <a:pt x="33" y="222"/>
                  <a:pt x="34" y="223"/>
                </a:cubicBezTo>
                <a:close/>
                <a:moveTo>
                  <a:pt x="26" y="217"/>
                </a:moveTo>
                <a:cubicBezTo>
                  <a:pt x="26" y="217"/>
                  <a:pt x="27" y="217"/>
                  <a:pt x="26" y="216"/>
                </a:cubicBezTo>
                <a:cubicBezTo>
                  <a:pt x="26" y="217"/>
                  <a:pt x="26" y="217"/>
                  <a:pt x="26" y="217"/>
                </a:cubicBezTo>
                <a:close/>
                <a:moveTo>
                  <a:pt x="32" y="222"/>
                </a:moveTo>
                <a:cubicBezTo>
                  <a:pt x="33" y="222"/>
                  <a:pt x="33" y="222"/>
                  <a:pt x="33" y="221"/>
                </a:cubicBezTo>
                <a:cubicBezTo>
                  <a:pt x="32" y="221"/>
                  <a:pt x="32" y="222"/>
                  <a:pt x="32" y="222"/>
                </a:cubicBezTo>
                <a:close/>
                <a:moveTo>
                  <a:pt x="27" y="218"/>
                </a:moveTo>
                <a:cubicBezTo>
                  <a:pt x="27" y="219"/>
                  <a:pt x="26" y="220"/>
                  <a:pt x="27" y="221"/>
                </a:cubicBezTo>
                <a:cubicBezTo>
                  <a:pt x="27" y="220"/>
                  <a:pt x="27" y="220"/>
                  <a:pt x="28" y="219"/>
                </a:cubicBezTo>
                <a:cubicBezTo>
                  <a:pt x="28" y="219"/>
                  <a:pt x="28" y="218"/>
                  <a:pt x="27" y="218"/>
                </a:cubicBezTo>
                <a:close/>
                <a:moveTo>
                  <a:pt x="32" y="225"/>
                </a:moveTo>
                <a:cubicBezTo>
                  <a:pt x="33" y="224"/>
                  <a:pt x="33" y="224"/>
                  <a:pt x="34" y="223"/>
                </a:cubicBezTo>
                <a:cubicBezTo>
                  <a:pt x="33" y="223"/>
                  <a:pt x="33" y="223"/>
                  <a:pt x="33" y="223"/>
                </a:cubicBezTo>
                <a:cubicBezTo>
                  <a:pt x="32" y="223"/>
                  <a:pt x="32" y="224"/>
                  <a:pt x="32" y="225"/>
                </a:cubicBezTo>
                <a:close/>
                <a:moveTo>
                  <a:pt x="23" y="221"/>
                </a:moveTo>
                <a:cubicBezTo>
                  <a:pt x="24" y="220"/>
                  <a:pt x="25" y="219"/>
                  <a:pt x="26" y="217"/>
                </a:cubicBezTo>
                <a:cubicBezTo>
                  <a:pt x="25" y="219"/>
                  <a:pt x="24" y="220"/>
                  <a:pt x="23" y="221"/>
                </a:cubicBezTo>
                <a:close/>
                <a:moveTo>
                  <a:pt x="57" y="242"/>
                </a:moveTo>
                <a:cubicBezTo>
                  <a:pt x="58" y="243"/>
                  <a:pt x="58" y="243"/>
                  <a:pt x="58" y="243"/>
                </a:cubicBezTo>
                <a:cubicBezTo>
                  <a:pt x="59" y="243"/>
                  <a:pt x="58" y="242"/>
                  <a:pt x="58" y="241"/>
                </a:cubicBezTo>
                <a:lnTo>
                  <a:pt x="57" y="242"/>
                </a:lnTo>
                <a:close/>
                <a:moveTo>
                  <a:pt x="25" y="220"/>
                </a:moveTo>
                <a:cubicBezTo>
                  <a:pt x="26" y="220"/>
                  <a:pt x="26" y="219"/>
                  <a:pt x="26" y="218"/>
                </a:cubicBezTo>
                <a:cubicBezTo>
                  <a:pt x="26" y="218"/>
                  <a:pt x="25" y="219"/>
                  <a:pt x="25" y="220"/>
                </a:cubicBezTo>
                <a:close/>
                <a:moveTo>
                  <a:pt x="44" y="234"/>
                </a:moveTo>
                <a:cubicBezTo>
                  <a:pt x="44" y="234"/>
                  <a:pt x="45" y="233"/>
                  <a:pt x="45" y="233"/>
                </a:cubicBezTo>
                <a:cubicBezTo>
                  <a:pt x="44" y="233"/>
                  <a:pt x="43" y="233"/>
                  <a:pt x="44" y="234"/>
                </a:cubicBezTo>
                <a:close/>
                <a:moveTo>
                  <a:pt x="49" y="243"/>
                </a:moveTo>
                <a:cubicBezTo>
                  <a:pt x="50" y="242"/>
                  <a:pt x="52" y="240"/>
                  <a:pt x="52" y="239"/>
                </a:cubicBezTo>
                <a:cubicBezTo>
                  <a:pt x="51" y="241"/>
                  <a:pt x="49" y="241"/>
                  <a:pt x="49" y="243"/>
                </a:cubicBezTo>
                <a:close/>
                <a:moveTo>
                  <a:pt x="31" y="225"/>
                </a:moveTo>
                <a:cubicBezTo>
                  <a:pt x="32" y="225"/>
                  <a:pt x="31" y="226"/>
                  <a:pt x="31" y="226"/>
                </a:cubicBezTo>
                <a:cubicBezTo>
                  <a:pt x="32" y="226"/>
                  <a:pt x="32" y="226"/>
                  <a:pt x="32" y="225"/>
                </a:cubicBezTo>
                <a:cubicBezTo>
                  <a:pt x="32" y="225"/>
                  <a:pt x="32" y="225"/>
                  <a:pt x="31" y="225"/>
                </a:cubicBezTo>
                <a:close/>
                <a:moveTo>
                  <a:pt x="42" y="242"/>
                </a:moveTo>
                <a:cubicBezTo>
                  <a:pt x="43" y="241"/>
                  <a:pt x="45" y="239"/>
                  <a:pt x="46" y="236"/>
                </a:cubicBezTo>
                <a:cubicBezTo>
                  <a:pt x="46" y="237"/>
                  <a:pt x="46" y="238"/>
                  <a:pt x="47" y="237"/>
                </a:cubicBezTo>
                <a:cubicBezTo>
                  <a:pt x="47" y="236"/>
                  <a:pt x="46" y="236"/>
                  <a:pt x="46" y="235"/>
                </a:cubicBezTo>
                <a:cubicBezTo>
                  <a:pt x="45" y="238"/>
                  <a:pt x="42" y="240"/>
                  <a:pt x="42" y="242"/>
                </a:cubicBezTo>
                <a:close/>
                <a:moveTo>
                  <a:pt x="23" y="220"/>
                </a:moveTo>
                <a:cubicBezTo>
                  <a:pt x="23" y="220"/>
                  <a:pt x="22" y="220"/>
                  <a:pt x="23" y="219"/>
                </a:cubicBezTo>
                <a:cubicBezTo>
                  <a:pt x="22" y="219"/>
                  <a:pt x="22" y="219"/>
                  <a:pt x="22" y="219"/>
                </a:cubicBezTo>
                <a:cubicBezTo>
                  <a:pt x="22" y="219"/>
                  <a:pt x="22" y="221"/>
                  <a:pt x="23" y="220"/>
                </a:cubicBezTo>
                <a:close/>
                <a:moveTo>
                  <a:pt x="30" y="227"/>
                </a:moveTo>
                <a:cubicBezTo>
                  <a:pt x="30" y="227"/>
                  <a:pt x="30" y="227"/>
                  <a:pt x="31" y="228"/>
                </a:cubicBezTo>
                <a:cubicBezTo>
                  <a:pt x="31" y="227"/>
                  <a:pt x="31" y="227"/>
                  <a:pt x="31" y="227"/>
                </a:cubicBezTo>
                <a:cubicBezTo>
                  <a:pt x="31" y="226"/>
                  <a:pt x="32" y="227"/>
                  <a:pt x="31" y="226"/>
                </a:cubicBezTo>
                <a:cubicBezTo>
                  <a:pt x="31" y="226"/>
                  <a:pt x="31" y="226"/>
                  <a:pt x="30" y="227"/>
                </a:cubicBezTo>
                <a:close/>
                <a:moveTo>
                  <a:pt x="31" y="230"/>
                </a:moveTo>
                <a:cubicBezTo>
                  <a:pt x="32" y="229"/>
                  <a:pt x="33" y="228"/>
                  <a:pt x="33" y="228"/>
                </a:cubicBezTo>
                <a:cubicBezTo>
                  <a:pt x="32" y="228"/>
                  <a:pt x="31" y="229"/>
                  <a:pt x="31" y="230"/>
                </a:cubicBezTo>
                <a:close/>
                <a:moveTo>
                  <a:pt x="57" y="246"/>
                </a:moveTo>
                <a:cubicBezTo>
                  <a:pt x="57" y="246"/>
                  <a:pt x="57" y="246"/>
                  <a:pt x="58" y="246"/>
                </a:cubicBezTo>
                <a:cubicBezTo>
                  <a:pt x="57" y="246"/>
                  <a:pt x="57" y="246"/>
                  <a:pt x="57" y="246"/>
                </a:cubicBezTo>
                <a:close/>
                <a:moveTo>
                  <a:pt x="21" y="224"/>
                </a:moveTo>
                <a:cubicBezTo>
                  <a:pt x="22" y="224"/>
                  <a:pt x="22" y="223"/>
                  <a:pt x="22" y="223"/>
                </a:cubicBezTo>
                <a:cubicBezTo>
                  <a:pt x="22" y="223"/>
                  <a:pt x="21" y="224"/>
                  <a:pt x="21" y="224"/>
                </a:cubicBezTo>
                <a:close/>
                <a:moveTo>
                  <a:pt x="52" y="249"/>
                </a:moveTo>
                <a:cubicBezTo>
                  <a:pt x="52" y="249"/>
                  <a:pt x="52" y="249"/>
                  <a:pt x="51" y="249"/>
                </a:cubicBezTo>
                <a:cubicBezTo>
                  <a:pt x="52" y="250"/>
                  <a:pt x="52" y="249"/>
                  <a:pt x="52" y="250"/>
                </a:cubicBezTo>
                <a:cubicBezTo>
                  <a:pt x="53" y="248"/>
                  <a:pt x="53" y="248"/>
                  <a:pt x="54" y="247"/>
                </a:cubicBezTo>
                <a:cubicBezTo>
                  <a:pt x="53" y="247"/>
                  <a:pt x="52" y="248"/>
                  <a:pt x="52" y="249"/>
                </a:cubicBezTo>
                <a:close/>
                <a:moveTo>
                  <a:pt x="29" y="230"/>
                </a:moveTo>
                <a:cubicBezTo>
                  <a:pt x="29" y="230"/>
                  <a:pt x="29" y="230"/>
                  <a:pt x="29" y="230"/>
                </a:cubicBezTo>
                <a:cubicBezTo>
                  <a:pt x="29" y="229"/>
                  <a:pt x="28" y="230"/>
                  <a:pt x="29" y="230"/>
                </a:cubicBezTo>
                <a:close/>
                <a:moveTo>
                  <a:pt x="54" y="249"/>
                </a:moveTo>
                <a:cubicBezTo>
                  <a:pt x="55" y="250"/>
                  <a:pt x="54" y="251"/>
                  <a:pt x="55" y="250"/>
                </a:cubicBezTo>
                <a:cubicBezTo>
                  <a:pt x="56" y="251"/>
                  <a:pt x="55" y="250"/>
                  <a:pt x="55" y="251"/>
                </a:cubicBezTo>
                <a:cubicBezTo>
                  <a:pt x="56" y="251"/>
                  <a:pt x="56" y="250"/>
                  <a:pt x="56" y="250"/>
                </a:cubicBezTo>
                <a:cubicBezTo>
                  <a:pt x="55" y="249"/>
                  <a:pt x="55" y="249"/>
                  <a:pt x="54" y="249"/>
                </a:cubicBezTo>
                <a:close/>
                <a:moveTo>
                  <a:pt x="47" y="245"/>
                </a:moveTo>
                <a:cubicBezTo>
                  <a:pt x="47" y="246"/>
                  <a:pt x="46" y="246"/>
                  <a:pt x="47" y="246"/>
                </a:cubicBezTo>
                <a:cubicBezTo>
                  <a:pt x="48" y="245"/>
                  <a:pt x="48" y="245"/>
                  <a:pt x="48" y="245"/>
                </a:cubicBezTo>
                <a:cubicBezTo>
                  <a:pt x="48" y="245"/>
                  <a:pt x="47" y="245"/>
                  <a:pt x="47" y="245"/>
                </a:cubicBezTo>
                <a:close/>
                <a:moveTo>
                  <a:pt x="28" y="231"/>
                </a:moveTo>
                <a:cubicBezTo>
                  <a:pt x="28" y="232"/>
                  <a:pt x="27" y="232"/>
                  <a:pt x="27" y="233"/>
                </a:cubicBezTo>
                <a:cubicBezTo>
                  <a:pt x="28" y="232"/>
                  <a:pt x="28" y="231"/>
                  <a:pt x="28" y="231"/>
                </a:cubicBezTo>
                <a:cubicBezTo>
                  <a:pt x="28" y="231"/>
                  <a:pt x="28" y="230"/>
                  <a:pt x="28" y="231"/>
                </a:cubicBezTo>
                <a:close/>
                <a:moveTo>
                  <a:pt x="28" y="235"/>
                </a:moveTo>
                <a:cubicBezTo>
                  <a:pt x="29" y="234"/>
                  <a:pt x="30" y="233"/>
                  <a:pt x="29" y="232"/>
                </a:cubicBezTo>
                <a:cubicBezTo>
                  <a:pt x="29" y="233"/>
                  <a:pt x="29" y="234"/>
                  <a:pt x="28" y="235"/>
                </a:cubicBezTo>
                <a:close/>
                <a:moveTo>
                  <a:pt x="48" y="247"/>
                </a:moveTo>
                <a:cubicBezTo>
                  <a:pt x="48" y="248"/>
                  <a:pt x="49" y="248"/>
                  <a:pt x="49" y="248"/>
                </a:cubicBezTo>
                <a:cubicBezTo>
                  <a:pt x="49" y="248"/>
                  <a:pt x="49" y="248"/>
                  <a:pt x="49" y="248"/>
                </a:cubicBezTo>
                <a:cubicBezTo>
                  <a:pt x="49" y="248"/>
                  <a:pt x="49" y="247"/>
                  <a:pt x="48" y="247"/>
                </a:cubicBezTo>
                <a:close/>
                <a:moveTo>
                  <a:pt x="17" y="226"/>
                </a:moveTo>
                <a:cubicBezTo>
                  <a:pt x="17" y="226"/>
                  <a:pt x="17" y="227"/>
                  <a:pt x="17" y="227"/>
                </a:cubicBezTo>
                <a:cubicBezTo>
                  <a:pt x="17" y="226"/>
                  <a:pt x="18" y="227"/>
                  <a:pt x="18" y="227"/>
                </a:cubicBezTo>
                <a:cubicBezTo>
                  <a:pt x="18" y="226"/>
                  <a:pt x="17" y="226"/>
                  <a:pt x="17" y="225"/>
                </a:cubicBezTo>
                <a:lnTo>
                  <a:pt x="17" y="226"/>
                </a:lnTo>
                <a:close/>
                <a:moveTo>
                  <a:pt x="41" y="244"/>
                </a:moveTo>
                <a:cubicBezTo>
                  <a:pt x="41" y="244"/>
                  <a:pt x="42" y="243"/>
                  <a:pt x="41" y="243"/>
                </a:cubicBezTo>
                <a:cubicBezTo>
                  <a:pt x="40" y="245"/>
                  <a:pt x="39" y="245"/>
                  <a:pt x="41" y="244"/>
                </a:cubicBezTo>
                <a:close/>
                <a:moveTo>
                  <a:pt x="50" y="252"/>
                </a:moveTo>
                <a:cubicBezTo>
                  <a:pt x="50" y="251"/>
                  <a:pt x="51" y="252"/>
                  <a:pt x="51" y="252"/>
                </a:cubicBezTo>
                <a:cubicBezTo>
                  <a:pt x="50" y="252"/>
                  <a:pt x="51" y="251"/>
                  <a:pt x="51" y="250"/>
                </a:cubicBezTo>
                <a:cubicBezTo>
                  <a:pt x="51" y="252"/>
                  <a:pt x="49" y="251"/>
                  <a:pt x="50" y="252"/>
                </a:cubicBezTo>
                <a:close/>
                <a:moveTo>
                  <a:pt x="42" y="245"/>
                </a:moveTo>
                <a:cubicBezTo>
                  <a:pt x="42" y="246"/>
                  <a:pt x="42" y="246"/>
                  <a:pt x="43" y="246"/>
                </a:cubicBezTo>
                <a:cubicBezTo>
                  <a:pt x="43" y="245"/>
                  <a:pt x="42" y="245"/>
                  <a:pt x="42" y="245"/>
                </a:cubicBezTo>
                <a:close/>
                <a:moveTo>
                  <a:pt x="53" y="255"/>
                </a:moveTo>
                <a:cubicBezTo>
                  <a:pt x="53" y="254"/>
                  <a:pt x="54" y="254"/>
                  <a:pt x="53" y="253"/>
                </a:cubicBezTo>
                <a:cubicBezTo>
                  <a:pt x="53" y="254"/>
                  <a:pt x="52" y="254"/>
                  <a:pt x="53" y="255"/>
                </a:cubicBezTo>
                <a:close/>
                <a:moveTo>
                  <a:pt x="40" y="247"/>
                </a:moveTo>
                <a:cubicBezTo>
                  <a:pt x="41" y="247"/>
                  <a:pt x="42" y="246"/>
                  <a:pt x="41" y="246"/>
                </a:cubicBezTo>
                <a:lnTo>
                  <a:pt x="40" y="247"/>
                </a:lnTo>
                <a:close/>
                <a:moveTo>
                  <a:pt x="43" y="248"/>
                </a:moveTo>
                <a:cubicBezTo>
                  <a:pt x="44" y="249"/>
                  <a:pt x="44" y="249"/>
                  <a:pt x="44" y="249"/>
                </a:cubicBezTo>
                <a:cubicBezTo>
                  <a:pt x="44" y="248"/>
                  <a:pt x="43" y="248"/>
                  <a:pt x="43" y="248"/>
                </a:cubicBezTo>
                <a:close/>
                <a:moveTo>
                  <a:pt x="15" y="234"/>
                </a:moveTo>
                <a:cubicBezTo>
                  <a:pt x="15" y="233"/>
                  <a:pt x="15" y="233"/>
                  <a:pt x="15" y="232"/>
                </a:cubicBezTo>
                <a:cubicBezTo>
                  <a:pt x="15" y="233"/>
                  <a:pt x="15" y="233"/>
                  <a:pt x="15" y="233"/>
                </a:cubicBezTo>
                <a:cubicBezTo>
                  <a:pt x="16" y="234"/>
                  <a:pt x="16" y="234"/>
                  <a:pt x="16" y="234"/>
                </a:cubicBezTo>
                <a:cubicBezTo>
                  <a:pt x="17" y="232"/>
                  <a:pt x="17" y="233"/>
                  <a:pt x="18" y="231"/>
                </a:cubicBezTo>
                <a:cubicBezTo>
                  <a:pt x="18" y="231"/>
                  <a:pt x="17" y="231"/>
                  <a:pt x="17" y="230"/>
                </a:cubicBezTo>
                <a:cubicBezTo>
                  <a:pt x="17" y="230"/>
                  <a:pt x="17" y="231"/>
                  <a:pt x="17" y="230"/>
                </a:cubicBezTo>
                <a:cubicBezTo>
                  <a:pt x="17" y="232"/>
                  <a:pt x="16" y="232"/>
                  <a:pt x="15" y="234"/>
                </a:cubicBezTo>
                <a:close/>
                <a:moveTo>
                  <a:pt x="51" y="255"/>
                </a:moveTo>
                <a:cubicBezTo>
                  <a:pt x="51" y="256"/>
                  <a:pt x="50" y="257"/>
                  <a:pt x="51" y="257"/>
                </a:cubicBezTo>
                <a:cubicBezTo>
                  <a:pt x="51" y="256"/>
                  <a:pt x="52" y="256"/>
                  <a:pt x="52" y="255"/>
                </a:cubicBezTo>
                <a:cubicBezTo>
                  <a:pt x="51" y="255"/>
                  <a:pt x="51" y="255"/>
                  <a:pt x="51" y="255"/>
                </a:cubicBezTo>
                <a:close/>
                <a:moveTo>
                  <a:pt x="20" y="235"/>
                </a:moveTo>
                <a:cubicBezTo>
                  <a:pt x="19" y="235"/>
                  <a:pt x="19" y="236"/>
                  <a:pt x="19" y="236"/>
                </a:cubicBezTo>
                <a:cubicBezTo>
                  <a:pt x="20" y="236"/>
                  <a:pt x="20" y="236"/>
                  <a:pt x="20" y="236"/>
                </a:cubicBezTo>
                <a:cubicBezTo>
                  <a:pt x="20" y="236"/>
                  <a:pt x="21" y="235"/>
                  <a:pt x="21" y="235"/>
                </a:cubicBezTo>
                <a:cubicBezTo>
                  <a:pt x="20" y="235"/>
                  <a:pt x="20" y="236"/>
                  <a:pt x="20" y="235"/>
                </a:cubicBezTo>
                <a:close/>
                <a:moveTo>
                  <a:pt x="21" y="238"/>
                </a:moveTo>
                <a:cubicBezTo>
                  <a:pt x="21" y="237"/>
                  <a:pt x="22" y="237"/>
                  <a:pt x="22" y="236"/>
                </a:cubicBezTo>
                <a:cubicBezTo>
                  <a:pt x="21" y="236"/>
                  <a:pt x="21" y="237"/>
                  <a:pt x="21" y="238"/>
                </a:cubicBezTo>
                <a:close/>
                <a:moveTo>
                  <a:pt x="17" y="236"/>
                </a:moveTo>
                <a:cubicBezTo>
                  <a:pt x="18" y="236"/>
                  <a:pt x="18" y="235"/>
                  <a:pt x="18" y="235"/>
                </a:cubicBezTo>
                <a:cubicBezTo>
                  <a:pt x="18" y="235"/>
                  <a:pt x="17" y="236"/>
                  <a:pt x="17" y="236"/>
                </a:cubicBezTo>
                <a:close/>
                <a:moveTo>
                  <a:pt x="23" y="243"/>
                </a:moveTo>
                <a:cubicBezTo>
                  <a:pt x="24" y="243"/>
                  <a:pt x="25" y="241"/>
                  <a:pt x="26" y="240"/>
                </a:cubicBezTo>
                <a:cubicBezTo>
                  <a:pt x="25" y="240"/>
                  <a:pt x="25" y="240"/>
                  <a:pt x="25" y="240"/>
                </a:cubicBezTo>
                <a:cubicBezTo>
                  <a:pt x="24" y="241"/>
                  <a:pt x="24" y="242"/>
                  <a:pt x="23" y="243"/>
                </a:cubicBezTo>
                <a:close/>
                <a:moveTo>
                  <a:pt x="17" y="238"/>
                </a:moveTo>
                <a:cubicBezTo>
                  <a:pt x="17" y="237"/>
                  <a:pt x="18" y="237"/>
                  <a:pt x="18" y="236"/>
                </a:cubicBezTo>
                <a:cubicBezTo>
                  <a:pt x="17" y="236"/>
                  <a:pt x="16" y="237"/>
                  <a:pt x="17" y="238"/>
                </a:cubicBezTo>
                <a:close/>
                <a:moveTo>
                  <a:pt x="35" y="251"/>
                </a:moveTo>
                <a:cubicBezTo>
                  <a:pt x="35" y="252"/>
                  <a:pt x="36" y="250"/>
                  <a:pt x="36" y="250"/>
                </a:cubicBezTo>
                <a:lnTo>
                  <a:pt x="35" y="251"/>
                </a:lnTo>
                <a:close/>
                <a:moveTo>
                  <a:pt x="38" y="255"/>
                </a:moveTo>
                <a:cubicBezTo>
                  <a:pt x="39" y="254"/>
                  <a:pt x="39" y="254"/>
                  <a:pt x="39" y="254"/>
                </a:cubicBezTo>
                <a:cubicBezTo>
                  <a:pt x="39" y="254"/>
                  <a:pt x="38" y="254"/>
                  <a:pt x="38" y="255"/>
                </a:cubicBezTo>
                <a:close/>
                <a:moveTo>
                  <a:pt x="12" y="236"/>
                </a:moveTo>
                <a:cubicBezTo>
                  <a:pt x="12" y="236"/>
                  <a:pt x="12" y="237"/>
                  <a:pt x="12" y="237"/>
                </a:cubicBezTo>
                <a:cubicBezTo>
                  <a:pt x="13" y="236"/>
                  <a:pt x="13" y="236"/>
                  <a:pt x="13" y="236"/>
                </a:cubicBezTo>
                <a:cubicBezTo>
                  <a:pt x="13" y="236"/>
                  <a:pt x="12" y="236"/>
                  <a:pt x="12" y="236"/>
                </a:cubicBezTo>
                <a:close/>
                <a:moveTo>
                  <a:pt x="38" y="253"/>
                </a:moveTo>
                <a:cubicBezTo>
                  <a:pt x="36" y="252"/>
                  <a:pt x="36" y="252"/>
                  <a:pt x="36" y="252"/>
                </a:cubicBezTo>
                <a:cubicBezTo>
                  <a:pt x="36" y="253"/>
                  <a:pt x="37" y="254"/>
                  <a:pt x="38" y="253"/>
                </a:cubicBezTo>
                <a:close/>
                <a:moveTo>
                  <a:pt x="12" y="239"/>
                </a:moveTo>
                <a:cubicBezTo>
                  <a:pt x="13" y="238"/>
                  <a:pt x="13" y="238"/>
                  <a:pt x="13" y="238"/>
                </a:cubicBezTo>
                <a:cubicBezTo>
                  <a:pt x="13" y="238"/>
                  <a:pt x="13" y="239"/>
                  <a:pt x="13" y="238"/>
                </a:cubicBezTo>
                <a:cubicBezTo>
                  <a:pt x="12" y="238"/>
                  <a:pt x="14" y="237"/>
                  <a:pt x="13" y="237"/>
                </a:cubicBezTo>
                <a:cubicBezTo>
                  <a:pt x="12" y="237"/>
                  <a:pt x="12" y="238"/>
                  <a:pt x="12" y="239"/>
                </a:cubicBezTo>
                <a:close/>
                <a:moveTo>
                  <a:pt x="35" y="256"/>
                </a:moveTo>
                <a:cubicBezTo>
                  <a:pt x="35" y="256"/>
                  <a:pt x="36" y="257"/>
                  <a:pt x="36" y="257"/>
                </a:cubicBezTo>
                <a:cubicBezTo>
                  <a:pt x="36" y="256"/>
                  <a:pt x="35" y="256"/>
                  <a:pt x="35" y="256"/>
                </a:cubicBezTo>
                <a:close/>
                <a:moveTo>
                  <a:pt x="27" y="255"/>
                </a:moveTo>
                <a:cubicBezTo>
                  <a:pt x="27" y="255"/>
                  <a:pt x="28" y="254"/>
                  <a:pt x="28" y="254"/>
                </a:cubicBezTo>
                <a:cubicBezTo>
                  <a:pt x="27" y="254"/>
                  <a:pt x="27" y="254"/>
                  <a:pt x="27" y="255"/>
                </a:cubicBezTo>
                <a:close/>
                <a:moveTo>
                  <a:pt x="8" y="244"/>
                </a:moveTo>
                <a:cubicBezTo>
                  <a:pt x="7" y="244"/>
                  <a:pt x="7" y="244"/>
                  <a:pt x="7" y="244"/>
                </a:cubicBezTo>
                <a:cubicBezTo>
                  <a:pt x="8" y="245"/>
                  <a:pt x="8" y="243"/>
                  <a:pt x="7" y="243"/>
                </a:cubicBezTo>
                <a:cubicBezTo>
                  <a:pt x="7" y="243"/>
                  <a:pt x="7" y="243"/>
                  <a:pt x="8" y="244"/>
                </a:cubicBezTo>
                <a:close/>
                <a:moveTo>
                  <a:pt x="6" y="247"/>
                </a:moveTo>
                <a:cubicBezTo>
                  <a:pt x="7" y="248"/>
                  <a:pt x="9" y="244"/>
                  <a:pt x="8" y="244"/>
                </a:cubicBezTo>
                <a:cubicBezTo>
                  <a:pt x="7" y="245"/>
                  <a:pt x="7" y="246"/>
                  <a:pt x="6" y="247"/>
                </a:cubicBezTo>
                <a:close/>
                <a:moveTo>
                  <a:pt x="11" y="248"/>
                </a:moveTo>
                <a:cubicBezTo>
                  <a:pt x="12" y="248"/>
                  <a:pt x="12" y="247"/>
                  <a:pt x="11" y="247"/>
                </a:cubicBezTo>
                <a:cubicBezTo>
                  <a:pt x="11" y="247"/>
                  <a:pt x="11" y="248"/>
                  <a:pt x="11" y="248"/>
                </a:cubicBezTo>
                <a:close/>
                <a:moveTo>
                  <a:pt x="32" y="264"/>
                </a:moveTo>
                <a:cubicBezTo>
                  <a:pt x="33" y="264"/>
                  <a:pt x="33" y="264"/>
                  <a:pt x="33" y="263"/>
                </a:cubicBezTo>
                <a:cubicBezTo>
                  <a:pt x="32" y="263"/>
                  <a:pt x="32" y="263"/>
                  <a:pt x="32" y="264"/>
                </a:cubicBezTo>
                <a:close/>
                <a:moveTo>
                  <a:pt x="10" y="250"/>
                </a:moveTo>
                <a:cubicBezTo>
                  <a:pt x="10" y="250"/>
                  <a:pt x="11" y="249"/>
                  <a:pt x="11" y="249"/>
                </a:cubicBezTo>
                <a:cubicBezTo>
                  <a:pt x="10" y="248"/>
                  <a:pt x="10" y="248"/>
                  <a:pt x="10" y="248"/>
                </a:cubicBezTo>
                <a:cubicBezTo>
                  <a:pt x="10" y="249"/>
                  <a:pt x="9" y="249"/>
                  <a:pt x="10" y="250"/>
                </a:cubicBezTo>
                <a:close/>
                <a:moveTo>
                  <a:pt x="7" y="252"/>
                </a:moveTo>
                <a:cubicBezTo>
                  <a:pt x="7" y="251"/>
                  <a:pt x="9" y="249"/>
                  <a:pt x="8" y="248"/>
                </a:cubicBezTo>
                <a:cubicBezTo>
                  <a:pt x="8" y="249"/>
                  <a:pt x="6" y="251"/>
                  <a:pt x="7" y="252"/>
                </a:cubicBezTo>
                <a:close/>
                <a:moveTo>
                  <a:pt x="3" y="247"/>
                </a:moveTo>
                <a:cubicBezTo>
                  <a:pt x="3" y="246"/>
                  <a:pt x="4" y="246"/>
                  <a:pt x="4" y="246"/>
                </a:cubicBezTo>
                <a:cubicBezTo>
                  <a:pt x="3" y="246"/>
                  <a:pt x="2" y="246"/>
                  <a:pt x="3" y="247"/>
                </a:cubicBezTo>
                <a:close/>
                <a:moveTo>
                  <a:pt x="0" y="255"/>
                </a:moveTo>
                <a:cubicBezTo>
                  <a:pt x="1" y="253"/>
                  <a:pt x="3" y="253"/>
                  <a:pt x="2" y="251"/>
                </a:cubicBezTo>
                <a:cubicBezTo>
                  <a:pt x="2" y="253"/>
                  <a:pt x="0" y="254"/>
                  <a:pt x="0" y="255"/>
                </a:cubicBezTo>
                <a:close/>
                <a:moveTo>
                  <a:pt x="30" y="271"/>
                </a:moveTo>
                <a:cubicBezTo>
                  <a:pt x="30" y="271"/>
                  <a:pt x="31" y="271"/>
                  <a:pt x="31" y="271"/>
                </a:cubicBezTo>
                <a:cubicBezTo>
                  <a:pt x="31" y="271"/>
                  <a:pt x="30" y="270"/>
                  <a:pt x="30" y="271"/>
                </a:cubicBezTo>
                <a:close/>
                <a:moveTo>
                  <a:pt x="34" y="274"/>
                </a:moveTo>
                <a:cubicBezTo>
                  <a:pt x="35" y="275"/>
                  <a:pt x="34" y="275"/>
                  <a:pt x="35" y="275"/>
                </a:cubicBezTo>
                <a:cubicBezTo>
                  <a:pt x="36" y="275"/>
                  <a:pt x="35" y="275"/>
                  <a:pt x="35" y="274"/>
                </a:cubicBezTo>
                <a:cubicBezTo>
                  <a:pt x="35" y="274"/>
                  <a:pt x="35" y="274"/>
                  <a:pt x="34" y="274"/>
                </a:cubicBezTo>
                <a:close/>
                <a:moveTo>
                  <a:pt x="3" y="254"/>
                </a:moveTo>
                <a:cubicBezTo>
                  <a:pt x="2" y="254"/>
                  <a:pt x="2" y="254"/>
                  <a:pt x="2" y="253"/>
                </a:cubicBezTo>
                <a:cubicBezTo>
                  <a:pt x="2" y="254"/>
                  <a:pt x="2" y="254"/>
                  <a:pt x="2" y="254"/>
                </a:cubicBezTo>
                <a:cubicBezTo>
                  <a:pt x="2" y="254"/>
                  <a:pt x="4" y="254"/>
                  <a:pt x="3" y="253"/>
                </a:cubicBezTo>
                <a:lnTo>
                  <a:pt x="3" y="254"/>
                </a:lnTo>
                <a:close/>
                <a:moveTo>
                  <a:pt x="27" y="271"/>
                </a:moveTo>
                <a:cubicBezTo>
                  <a:pt x="27" y="271"/>
                  <a:pt x="27" y="272"/>
                  <a:pt x="28" y="271"/>
                </a:cubicBezTo>
                <a:cubicBezTo>
                  <a:pt x="28" y="271"/>
                  <a:pt x="27" y="270"/>
                  <a:pt x="27" y="271"/>
                </a:cubicBezTo>
                <a:close/>
                <a:moveTo>
                  <a:pt x="31" y="278"/>
                </a:moveTo>
                <a:cubicBezTo>
                  <a:pt x="31" y="277"/>
                  <a:pt x="30" y="277"/>
                  <a:pt x="30" y="276"/>
                </a:cubicBezTo>
                <a:cubicBezTo>
                  <a:pt x="30" y="277"/>
                  <a:pt x="31" y="277"/>
                  <a:pt x="31" y="278"/>
                </a:cubicBezTo>
                <a:close/>
                <a:moveTo>
                  <a:pt x="31" y="281"/>
                </a:moveTo>
                <a:cubicBezTo>
                  <a:pt x="32" y="281"/>
                  <a:pt x="32" y="281"/>
                  <a:pt x="32" y="281"/>
                </a:cubicBezTo>
                <a:cubicBezTo>
                  <a:pt x="32" y="280"/>
                  <a:pt x="32" y="280"/>
                  <a:pt x="33" y="280"/>
                </a:cubicBezTo>
                <a:cubicBezTo>
                  <a:pt x="33" y="280"/>
                  <a:pt x="33" y="279"/>
                  <a:pt x="33" y="279"/>
                </a:cubicBezTo>
                <a:cubicBezTo>
                  <a:pt x="32" y="280"/>
                  <a:pt x="32" y="281"/>
                  <a:pt x="31" y="281"/>
                </a:cubicBezTo>
                <a:close/>
                <a:moveTo>
                  <a:pt x="782" y="255"/>
                </a:moveTo>
                <a:cubicBezTo>
                  <a:pt x="781" y="255"/>
                  <a:pt x="779" y="253"/>
                  <a:pt x="779" y="256"/>
                </a:cubicBezTo>
                <a:cubicBezTo>
                  <a:pt x="781" y="259"/>
                  <a:pt x="782" y="261"/>
                  <a:pt x="783" y="263"/>
                </a:cubicBezTo>
                <a:cubicBezTo>
                  <a:pt x="781" y="263"/>
                  <a:pt x="777" y="259"/>
                  <a:pt x="774" y="258"/>
                </a:cubicBezTo>
                <a:cubicBezTo>
                  <a:pt x="775" y="259"/>
                  <a:pt x="777" y="263"/>
                  <a:pt x="778" y="264"/>
                </a:cubicBezTo>
                <a:cubicBezTo>
                  <a:pt x="779" y="267"/>
                  <a:pt x="779" y="268"/>
                  <a:pt x="780" y="271"/>
                </a:cubicBezTo>
                <a:cubicBezTo>
                  <a:pt x="779" y="271"/>
                  <a:pt x="779" y="271"/>
                  <a:pt x="779" y="272"/>
                </a:cubicBezTo>
                <a:cubicBezTo>
                  <a:pt x="776" y="269"/>
                  <a:pt x="775" y="267"/>
                  <a:pt x="772" y="264"/>
                </a:cubicBezTo>
                <a:cubicBezTo>
                  <a:pt x="771" y="262"/>
                  <a:pt x="772" y="262"/>
                  <a:pt x="771" y="260"/>
                </a:cubicBezTo>
                <a:cubicBezTo>
                  <a:pt x="770" y="259"/>
                  <a:pt x="767" y="254"/>
                  <a:pt x="766" y="252"/>
                </a:cubicBezTo>
                <a:cubicBezTo>
                  <a:pt x="766" y="254"/>
                  <a:pt x="763" y="249"/>
                  <a:pt x="762" y="246"/>
                </a:cubicBezTo>
                <a:cubicBezTo>
                  <a:pt x="763" y="250"/>
                  <a:pt x="761" y="249"/>
                  <a:pt x="764" y="255"/>
                </a:cubicBezTo>
                <a:cubicBezTo>
                  <a:pt x="763" y="252"/>
                  <a:pt x="764" y="254"/>
                  <a:pt x="765" y="256"/>
                </a:cubicBezTo>
                <a:cubicBezTo>
                  <a:pt x="765" y="257"/>
                  <a:pt x="765" y="255"/>
                  <a:pt x="765" y="255"/>
                </a:cubicBezTo>
                <a:cubicBezTo>
                  <a:pt x="766" y="256"/>
                  <a:pt x="766" y="257"/>
                  <a:pt x="766" y="258"/>
                </a:cubicBezTo>
                <a:cubicBezTo>
                  <a:pt x="767" y="259"/>
                  <a:pt x="768" y="260"/>
                  <a:pt x="770" y="260"/>
                </a:cubicBezTo>
                <a:cubicBezTo>
                  <a:pt x="770" y="262"/>
                  <a:pt x="771" y="264"/>
                  <a:pt x="772" y="267"/>
                </a:cubicBezTo>
                <a:cubicBezTo>
                  <a:pt x="771" y="267"/>
                  <a:pt x="768" y="261"/>
                  <a:pt x="769" y="264"/>
                </a:cubicBezTo>
                <a:cubicBezTo>
                  <a:pt x="768" y="262"/>
                  <a:pt x="766" y="259"/>
                  <a:pt x="766" y="260"/>
                </a:cubicBezTo>
                <a:cubicBezTo>
                  <a:pt x="766" y="259"/>
                  <a:pt x="764" y="256"/>
                  <a:pt x="764" y="255"/>
                </a:cubicBezTo>
                <a:cubicBezTo>
                  <a:pt x="763" y="254"/>
                  <a:pt x="762" y="254"/>
                  <a:pt x="761" y="253"/>
                </a:cubicBezTo>
                <a:cubicBezTo>
                  <a:pt x="761" y="252"/>
                  <a:pt x="762" y="253"/>
                  <a:pt x="762" y="252"/>
                </a:cubicBezTo>
                <a:cubicBezTo>
                  <a:pt x="762" y="251"/>
                  <a:pt x="761" y="249"/>
                  <a:pt x="761" y="249"/>
                </a:cubicBezTo>
                <a:cubicBezTo>
                  <a:pt x="757" y="243"/>
                  <a:pt x="757" y="246"/>
                  <a:pt x="752" y="241"/>
                </a:cubicBezTo>
                <a:cubicBezTo>
                  <a:pt x="752" y="241"/>
                  <a:pt x="755" y="244"/>
                  <a:pt x="755" y="245"/>
                </a:cubicBezTo>
                <a:cubicBezTo>
                  <a:pt x="755" y="246"/>
                  <a:pt x="755" y="245"/>
                  <a:pt x="755" y="244"/>
                </a:cubicBezTo>
                <a:cubicBezTo>
                  <a:pt x="755" y="244"/>
                  <a:pt x="755" y="246"/>
                  <a:pt x="756" y="246"/>
                </a:cubicBezTo>
                <a:cubicBezTo>
                  <a:pt x="757" y="248"/>
                  <a:pt x="756" y="247"/>
                  <a:pt x="757" y="249"/>
                </a:cubicBezTo>
                <a:cubicBezTo>
                  <a:pt x="755" y="246"/>
                  <a:pt x="755" y="248"/>
                  <a:pt x="753" y="248"/>
                </a:cubicBezTo>
                <a:cubicBezTo>
                  <a:pt x="752" y="245"/>
                  <a:pt x="751" y="244"/>
                  <a:pt x="750" y="245"/>
                </a:cubicBezTo>
                <a:cubicBezTo>
                  <a:pt x="748" y="242"/>
                  <a:pt x="747" y="243"/>
                  <a:pt x="745" y="239"/>
                </a:cubicBezTo>
                <a:cubicBezTo>
                  <a:pt x="744" y="239"/>
                  <a:pt x="744" y="239"/>
                  <a:pt x="744" y="239"/>
                </a:cubicBezTo>
                <a:cubicBezTo>
                  <a:pt x="743" y="237"/>
                  <a:pt x="741" y="236"/>
                  <a:pt x="739" y="233"/>
                </a:cubicBezTo>
                <a:cubicBezTo>
                  <a:pt x="739" y="232"/>
                  <a:pt x="739" y="231"/>
                  <a:pt x="740" y="231"/>
                </a:cubicBezTo>
                <a:cubicBezTo>
                  <a:pt x="741" y="233"/>
                  <a:pt x="741" y="234"/>
                  <a:pt x="742" y="234"/>
                </a:cubicBezTo>
                <a:cubicBezTo>
                  <a:pt x="742" y="234"/>
                  <a:pt x="741" y="231"/>
                  <a:pt x="743" y="234"/>
                </a:cubicBezTo>
                <a:cubicBezTo>
                  <a:pt x="743" y="233"/>
                  <a:pt x="742" y="232"/>
                  <a:pt x="741" y="231"/>
                </a:cubicBezTo>
                <a:cubicBezTo>
                  <a:pt x="740" y="230"/>
                  <a:pt x="741" y="231"/>
                  <a:pt x="740" y="231"/>
                </a:cubicBezTo>
                <a:cubicBezTo>
                  <a:pt x="739" y="227"/>
                  <a:pt x="737" y="229"/>
                  <a:pt x="736" y="226"/>
                </a:cubicBezTo>
                <a:cubicBezTo>
                  <a:pt x="736" y="227"/>
                  <a:pt x="735" y="226"/>
                  <a:pt x="733" y="224"/>
                </a:cubicBezTo>
                <a:cubicBezTo>
                  <a:pt x="734" y="226"/>
                  <a:pt x="737" y="229"/>
                  <a:pt x="738" y="231"/>
                </a:cubicBezTo>
                <a:cubicBezTo>
                  <a:pt x="735" y="229"/>
                  <a:pt x="728" y="217"/>
                  <a:pt x="726" y="218"/>
                </a:cubicBezTo>
                <a:cubicBezTo>
                  <a:pt x="724" y="215"/>
                  <a:pt x="723" y="213"/>
                  <a:pt x="721" y="210"/>
                </a:cubicBezTo>
                <a:cubicBezTo>
                  <a:pt x="715" y="205"/>
                  <a:pt x="707" y="195"/>
                  <a:pt x="698" y="186"/>
                </a:cubicBezTo>
                <a:cubicBezTo>
                  <a:pt x="698" y="186"/>
                  <a:pt x="701" y="188"/>
                  <a:pt x="700" y="188"/>
                </a:cubicBezTo>
                <a:cubicBezTo>
                  <a:pt x="696" y="184"/>
                  <a:pt x="693" y="182"/>
                  <a:pt x="688" y="177"/>
                </a:cubicBezTo>
                <a:cubicBezTo>
                  <a:pt x="689" y="178"/>
                  <a:pt x="690" y="178"/>
                  <a:pt x="690" y="177"/>
                </a:cubicBezTo>
                <a:cubicBezTo>
                  <a:pt x="689" y="176"/>
                  <a:pt x="689" y="176"/>
                  <a:pt x="689" y="176"/>
                </a:cubicBezTo>
                <a:cubicBezTo>
                  <a:pt x="687" y="174"/>
                  <a:pt x="689" y="177"/>
                  <a:pt x="688" y="177"/>
                </a:cubicBezTo>
                <a:cubicBezTo>
                  <a:pt x="686" y="175"/>
                  <a:pt x="687" y="175"/>
                  <a:pt x="686" y="174"/>
                </a:cubicBezTo>
                <a:cubicBezTo>
                  <a:pt x="684" y="172"/>
                  <a:pt x="686" y="174"/>
                  <a:pt x="684" y="173"/>
                </a:cubicBezTo>
                <a:cubicBezTo>
                  <a:pt x="683" y="172"/>
                  <a:pt x="682" y="169"/>
                  <a:pt x="681" y="170"/>
                </a:cubicBezTo>
                <a:cubicBezTo>
                  <a:pt x="680" y="169"/>
                  <a:pt x="681" y="169"/>
                  <a:pt x="681" y="169"/>
                </a:cubicBezTo>
                <a:cubicBezTo>
                  <a:pt x="680" y="168"/>
                  <a:pt x="679" y="168"/>
                  <a:pt x="678" y="168"/>
                </a:cubicBezTo>
                <a:cubicBezTo>
                  <a:pt x="676" y="165"/>
                  <a:pt x="672" y="163"/>
                  <a:pt x="672" y="161"/>
                </a:cubicBezTo>
                <a:cubicBezTo>
                  <a:pt x="670" y="160"/>
                  <a:pt x="662" y="154"/>
                  <a:pt x="657" y="149"/>
                </a:cubicBezTo>
                <a:cubicBezTo>
                  <a:pt x="660" y="152"/>
                  <a:pt x="654" y="146"/>
                  <a:pt x="654" y="146"/>
                </a:cubicBezTo>
                <a:cubicBezTo>
                  <a:pt x="653" y="145"/>
                  <a:pt x="653" y="145"/>
                  <a:pt x="652" y="145"/>
                </a:cubicBezTo>
                <a:cubicBezTo>
                  <a:pt x="648" y="142"/>
                  <a:pt x="644" y="139"/>
                  <a:pt x="645" y="138"/>
                </a:cubicBezTo>
                <a:cubicBezTo>
                  <a:pt x="641" y="135"/>
                  <a:pt x="641" y="135"/>
                  <a:pt x="641" y="135"/>
                </a:cubicBezTo>
                <a:cubicBezTo>
                  <a:pt x="642" y="137"/>
                  <a:pt x="641" y="136"/>
                  <a:pt x="640" y="136"/>
                </a:cubicBezTo>
                <a:cubicBezTo>
                  <a:pt x="637" y="133"/>
                  <a:pt x="636" y="133"/>
                  <a:pt x="633" y="130"/>
                </a:cubicBezTo>
                <a:cubicBezTo>
                  <a:pt x="633" y="130"/>
                  <a:pt x="632" y="129"/>
                  <a:pt x="633" y="129"/>
                </a:cubicBezTo>
                <a:cubicBezTo>
                  <a:pt x="629" y="126"/>
                  <a:pt x="631" y="129"/>
                  <a:pt x="629" y="128"/>
                </a:cubicBezTo>
                <a:cubicBezTo>
                  <a:pt x="628" y="126"/>
                  <a:pt x="625" y="124"/>
                  <a:pt x="622" y="123"/>
                </a:cubicBezTo>
                <a:cubicBezTo>
                  <a:pt x="626" y="124"/>
                  <a:pt x="620" y="120"/>
                  <a:pt x="618" y="120"/>
                </a:cubicBezTo>
                <a:cubicBezTo>
                  <a:pt x="618" y="120"/>
                  <a:pt x="620" y="122"/>
                  <a:pt x="621" y="122"/>
                </a:cubicBezTo>
                <a:cubicBezTo>
                  <a:pt x="623" y="124"/>
                  <a:pt x="615" y="119"/>
                  <a:pt x="617" y="119"/>
                </a:cubicBezTo>
                <a:cubicBezTo>
                  <a:pt x="614" y="117"/>
                  <a:pt x="614" y="117"/>
                  <a:pt x="614" y="117"/>
                </a:cubicBezTo>
                <a:cubicBezTo>
                  <a:pt x="613" y="116"/>
                  <a:pt x="614" y="118"/>
                  <a:pt x="611" y="116"/>
                </a:cubicBezTo>
                <a:cubicBezTo>
                  <a:pt x="611" y="116"/>
                  <a:pt x="613" y="116"/>
                  <a:pt x="612" y="115"/>
                </a:cubicBezTo>
                <a:cubicBezTo>
                  <a:pt x="610" y="114"/>
                  <a:pt x="612" y="116"/>
                  <a:pt x="610" y="115"/>
                </a:cubicBezTo>
                <a:cubicBezTo>
                  <a:pt x="607" y="112"/>
                  <a:pt x="602" y="111"/>
                  <a:pt x="596" y="106"/>
                </a:cubicBezTo>
                <a:cubicBezTo>
                  <a:pt x="596" y="106"/>
                  <a:pt x="595" y="106"/>
                  <a:pt x="595" y="105"/>
                </a:cubicBezTo>
                <a:cubicBezTo>
                  <a:pt x="594" y="105"/>
                  <a:pt x="594" y="105"/>
                  <a:pt x="594" y="106"/>
                </a:cubicBezTo>
                <a:cubicBezTo>
                  <a:pt x="587" y="101"/>
                  <a:pt x="583" y="99"/>
                  <a:pt x="576" y="95"/>
                </a:cubicBezTo>
                <a:cubicBezTo>
                  <a:pt x="573" y="94"/>
                  <a:pt x="576" y="96"/>
                  <a:pt x="575" y="96"/>
                </a:cubicBezTo>
                <a:cubicBezTo>
                  <a:pt x="575" y="95"/>
                  <a:pt x="571" y="94"/>
                  <a:pt x="571" y="94"/>
                </a:cubicBezTo>
                <a:cubicBezTo>
                  <a:pt x="568" y="92"/>
                  <a:pt x="566" y="90"/>
                  <a:pt x="562" y="88"/>
                </a:cubicBezTo>
                <a:cubicBezTo>
                  <a:pt x="555" y="85"/>
                  <a:pt x="548" y="82"/>
                  <a:pt x="540" y="79"/>
                </a:cubicBezTo>
                <a:cubicBezTo>
                  <a:pt x="540" y="78"/>
                  <a:pt x="540" y="78"/>
                  <a:pt x="540" y="78"/>
                </a:cubicBezTo>
                <a:cubicBezTo>
                  <a:pt x="537" y="77"/>
                  <a:pt x="535" y="76"/>
                  <a:pt x="533" y="75"/>
                </a:cubicBezTo>
                <a:cubicBezTo>
                  <a:pt x="530" y="74"/>
                  <a:pt x="529" y="74"/>
                  <a:pt x="526" y="73"/>
                </a:cubicBezTo>
                <a:cubicBezTo>
                  <a:pt x="526" y="72"/>
                  <a:pt x="526" y="72"/>
                  <a:pt x="526" y="72"/>
                </a:cubicBezTo>
                <a:cubicBezTo>
                  <a:pt x="521" y="71"/>
                  <a:pt x="517" y="70"/>
                  <a:pt x="514" y="68"/>
                </a:cubicBezTo>
                <a:cubicBezTo>
                  <a:pt x="510" y="68"/>
                  <a:pt x="504" y="65"/>
                  <a:pt x="502" y="64"/>
                </a:cubicBezTo>
                <a:cubicBezTo>
                  <a:pt x="500" y="63"/>
                  <a:pt x="502" y="65"/>
                  <a:pt x="502" y="65"/>
                </a:cubicBezTo>
                <a:cubicBezTo>
                  <a:pt x="497" y="64"/>
                  <a:pt x="493" y="62"/>
                  <a:pt x="488" y="60"/>
                </a:cubicBezTo>
                <a:cubicBezTo>
                  <a:pt x="485" y="60"/>
                  <a:pt x="481" y="60"/>
                  <a:pt x="480" y="59"/>
                </a:cubicBezTo>
                <a:cubicBezTo>
                  <a:pt x="483" y="59"/>
                  <a:pt x="485" y="60"/>
                  <a:pt x="484" y="59"/>
                </a:cubicBezTo>
                <a:cubicBezTo>
                  <a:pt x="482" y="58"/>
                  <a:pt x="480" y="59"/>
                  <a:pt x="480" y="58"/>
                </a:cubicBezTo>
                <a:cubicBezTo>
                  <a:pt x="479" y="58"/>
                  <a:pt x="479" y="58"/>
                  <a:pt x="479" y="59"/>
                </a:cubicBezTo>
                <a:cubicBezTo>
                  <a:pt x="474" y="58"/>
                  <a:pt x="470" y="57"/>
                  <a:pt x="468" y="56"/>
                </a:cubicBezTo>
                <a:cubicBezTo>
                  <a:pt x="466" y="56"/>
                  <a:pt x="469" y="57"/>
                  <a:pt x="464" y="56"/>
                </a:cubicBezTo>
                <a:cubicBezTo>
                  <a:pt x="465" y="55"/>
                  <a:pt x="461" y="54"/>
                  <a:pt x="459" y="54"/>
                </a:cubicBezTo>
                <a:cubicBezTo>
                  <a:pt x="459" y="54"/>
                  <a:pt x="459" y="54"/>
                  <a:pt x="458" y="54"/>
                </a:cubicBezTo>
                <a:cubicBezTo>
                  <a:pt x="458" y="54"/>
                  <a:pt x="459" y="54"/>
                  <a:pt x="461" y="54"/>
                </a:cubicBezTo>
                <a:cubicBezTo>
                  <a:pt x="461" y="53"/>
                  <a:pt x="460" y="53"/>
                  <a:pt x="458" y="53"/>
                </a:cubicBezTo>
                <a:cubicBezTo>
                  <a:pt x="457" y="53"/>
                  <a:pt x="456" y="53"/>
                  <a:pt x="456" y="54"/>
                </a:cubicBezTo>
                <a:cubicBezTo>
                  <a:pt x="453" y="53"/>
                  <a:pt x="452" y="52"/>
                  <a:pt x="450" y="52"/>
                </a:cubicBezTo>
                <a:cubicBezTo>
                  <a:pt x="448" y="51"/>
                  <a:pt x="451" y="52"/>
                  <a:pt x="450" y="52"/>
                </a:cubicBezTo>
                <a:cubicBezTo>
                  <a:pt x="442" y="51"/>
                  <a:pt x="434" y="51"/>
                  <a:pt x="428" y="49"/>
                </a:cubicBezTo>
                <a:cubicBezTo>
                  <a:pt x="426" y="49"/>
                  <a:pt x="429" y="50"/>
                  <a:pt x="427" y="50"/>
                </a:cubicBezTo>
                <a:cubicBezTo>
                  <a:pt x="424" y="50"/>
                  <a:pt x="424" y="49"/>
                  <a:pt x="426" y="49"/>
                </a:cubicBezTo>
                <a:cubicBezTo>
                  <a:pt x="426" y="48"/>
                  <a:pt x="425" y="49"/>
                  <a:pt x="423" y="48"/>
                </a:cubicBezTo>
                <a:cubicBezTo>
                  <a:pt x="423" y="49"/>
                  <a:pt x="423" y="49"/>
                  <a:pt x="423" y="49"/>
                </a:cubicBezTo>
                <a:cubicBezTo>
                  <a:pt x="416" y="48"/>
                  <a:pt x="410" y="48"/>
                  <a:pt x="402" y="48"/>
                </a:cubicBezTo>
                <a:cubicBezTo>
                  <a:pt x="404" y="47"/>
                  <a:pt x="401" y="47"/>
                  <a:pt x="397" y="47"/>
                </a:cubicBezTo>
                <a:cubicBezTo>
                  <a:pt x="397" y="46"/>
                  <a:pt x="397" y="46"/>
                  <a:pt x="397" y="46"/>
                </a:cubicBezTo>
                <a:cubicBezTo>
                  <a:pt x="394" y="47"/>
                  <a:pt x="393" y="46"/>
                  <a:pt x="391" y="46"/>
                </a:cubicBezTo>
                <a:cubicBezTo>
                  <a:pt x="389" y="46"/>
                  <a:pt x="395" y="47"/>
                  <a:pt x="393" y="48"/>
                </a:cubicBezTo>
                <a:cubicBezTo>
                  <a:pt x="390" y="47"/>
                  <a:pt x="390" y="47"/>
                  <a:pt x="388" y="47"/>
                </a:cubicBezTo>
                <a:cubicBezTo>
                  <a:pt x="386" y="47"/>
                  <a:pt x="388" y="47"/>
                  <a:pt x="388" y="48"/>
                </a:cubicBezTo>
                <a:cubicBezTo>
                  <a:pt x="385" y="48"/>
                  <a:pt x="385" y="47"/>
                  <a:pt x="382" y="48"/>
                </a:cubicBezTo>
                <a:cubicBezTo>
                  <a:pt x="382" y="47"/>
                  <a:pt x="383" y="47"/>
                  <a:pt x="384" y="47"/>
                </a:cubicBezTo>
                <a:cubicBezTo>
                  <a:pt x="383" y="47"/>
                  <a:pt x="380" y="48"/>
                  <a:pt x="380" y="47"/>
                </a:cubicBezTo>
                <a:cubicBezTo>
                  <a:pt x="379" y="47"/>
                  <a:pt x="380" y="48"/>
                  <a:pt x="377" y="48"/>
                </a:cubicBezTo>
                <a:cubicBezTo>
                  <a:pt x="376" y="47"/>
                  <a:pt x="377" y="47"/>
                  <a:pt x="376" y="47"/>
                </a:cubicBezTo>
                <a:cubicBezTo>
                  <a:pt x="375" y="47"/>
                  <a:pt x="371" y="48"/>
                  <a:pt x="375" y="48"/>
                </a:cubicBezTo>
                <a:cubicBezTo>
                  <a:pt x="374" y="48"/>
                  <a:pt x="373" y="49"/>
                  <a:pt x="371" y="49"/>
                </a:cubicBezTo>
                <a:cubicBezTo>
                  <a:pt x="372" y="48"/>
                  <a:pt x="370" y="48"/>
                  <a:pt x="371" y="47"/>
                </a:cubicBezTo>
                <a:cubicBezTo>
                  <a:pt x="370" y="47"/>
                  <a:pt x="367" y="48"/>
                  <a:pt x="368" y="47"/>
                </a:cubicBezTo>
                <a:cubicBezTo>
                  <a:pt x="365" y="48"/>
                  <a:pt x="363" y="48"/>
                  <a:pt x="361" y="48"/>
                </a:cubicBezTo>
                <a:cubicBezTo>
                  <a:pt x="361" y="47"/>
                  <a:pt x="362" y="47"/>
                  <a:pt x="363" y="47"/>
                </a:cubicBezTo>
                <a:cubicBezTo>
                  <a:pt x="363" y="47"/>
                  <a:pt x="361" y="47"/>
                  <a:pt x="359" y="47"/>
                </a:cubicBezTo>
                <a:cubicBezTo>
                  <a:pt x="358" y="48"/>
                  <a:pt x="355" y="48"/>
                  <a:pt x="351" y="48"/>
                </a:cubicBezTo>
                <a:cubicBezTo>
                  <a:pt x="351" y="49"/>
                  <a:pt x="354" y="48"/>
                  <a:pt x="354" y="49"/>
                </a:cubicBezTo>
                <a:cubicBezTo>
                  <a:pt x="350" y="50"/>
                  <a:pt x="351" y="49"/>
                  <a:pt x="348" y="49"/>
                </a:cubicBezTo>
                <a:cubicBezTo>
                  <a:pt x="350" y="50"/>
                  <a:pt x="344" y="50"/>
                  <a:pt x="342" y="50"/>
                </a:cubicBezTo>
                <a:cubicBezTo>
                  <a:pt x="340" y="50"/>
                  <a:pt x="343" y="50"/>
                  <a:pt x="341" y="51"/>
                </a:cubicBezTo>
                <a:cubicBezTo>
                  <a:pt x="336" y="52"/>
                  <a:pt x="334" y="52"/>
                  <a:pt x="332" y="51"/>
                </a:cubicBezTo>
                <a:cubicBezTo>
                  <a:pt x="334" y="50"/>
                  <a:pt x="335" y="51"/>
                  <a:pt x="335" y="51"/>
                </a:cubicBezTo>
                <a:cubicBezTo>
                  <a:pt x="336" y="51"/>
                  <a:pt x="336" y="51"/>
                  <a:pt x="336" y="51"/>
                </a:cubicBezTo>
                <a:cubicBezTo>
                  <a:pt x="336" y="50"/>
                  <a:pt x="334" y="51"/>
                  <a:pt x="335" y="50"/>
                </a:cubicBezTo>
                <a:cubicBezTo>
                  <a:pt x="331" y="51"/>
                  <a:pt x="331" y="51"/>
                  <a:pt x="331" y="52"/>
                </a:cubicBezTo>
                <a:cubicBezTo>
                  <a:pt x="330" y="51"/>
                  <a:pt x="326" y="51"/>
                  <a:pt x="326" y="52"/>
                </a:cubicBezTo>
                <a:cubicBezTo>
                  <a:pt x="323" y="53"/>
                  <a:pt x="325" y="52"/>
                  <a:pt x="326" y="51"/>
                </a:cubicBezTo>
                <a:cubicBezTo>
                  <a:pt x="326" y="51"/>
                  <a:pt x="322" y="52"/>
                  <a:pt x="321" y="53"/>
                </a:cubicBezTo>
                <a:cubicBezTo>
                  <a:pt x="321" y="53"/>
                  <a:pt x="322" y="53"/>
                  <a:pt x="323" y="53"/>
                </a:cubicBezTo>
                <a:cubicBezTo>
                  <a:pt x="321" y="53"/>
                  <a:pt x="315" y="54"/>
                  <a:pt x="316" y="55"/>
                </a:cubicBezTo>
                <a:cubicBezTo>
                  <a:pt x="314" y="56"/>
                  <a:pt x="314" y="55"/>
                  <a:pt x="312" y="55"/>
                </a:cubicBezTo>
                <a:cubicBezTo>
                  <a:pt x="313" y="55"/>
                  <a:pt x="314" y="54"/>
                  <a:pt x="315" y="54"/>
                </a:cubicBezTo>
                <a:cubicBezTo>
                  <a:pt x="317" y="53"/>
                  <a:pt x="317" y="53"/>
                  <a:pt x="320" y="52"/>
                </a:cubicBezTo>
                <a:cubicBezTo>
                  <a:pt x="319" y="52"/>
                  <a:pt x="314" y="54"/>
                  <a:pt x="313" y="54"/>
                </a:cubicBezTo>
                <a:cubicBezTo>
                  <a:pt x="310" y="54"/>
                  <a:pt x="314" y="54"/>
                  <a:pt x="312" y="55"/>
                </a:cubicBezTo>
                <a:cubicBezTo>
                  <a:pt x="308" y="56"/>
                  <a:pt x="308" y="56"/>
                  <a:pt x="304" y="57"/>
                </a:cubicBezTo>
                <a:cubicBezTo>
                  <a:pt x="305" y="57"/>
                  <a:pt x="307" y="57"/>
                  <a:pt x="307" y="56"/>
                </a:cubicBezTo>
                <a:cubicBezTo>
                  <a:pt x="305" y="56"/>
                  <a:pt x="302" y="58"/>
                  <a:pt x="302" y="58"/>
                </a:cubicBezTo>
                <a:cubicBezTo>
                  <a:pt x="299" y="59"/>
                  <a:pt x="304" y="57"/>
                  <a:pt x="301" y="58"/>
                </a:cubicBezTo>
                <a:cubicBezTo>
                  <a:pt x="301" y="57"/>
                  <a:pt x="304" y="57"/>
                  <a:pt x="303" y="57"/>
                </a:cubicBezTo>
                <a:cubicBezTo>
                  <a:pt x="303" y="57"/>
                  <a:pt x="298" y="58"/>
                  <a:pt x="297" y="58"/>
                </a:cubicBezTo>
                <a:cubicBezTo>
                  <a:pt x="298" y="59"/>
                  <a:pt x="301" y="57"/>
                  <a:pt x="301" y="58"/>
                </a:cubicBezTo>
                <a:cubicBezTo>
                  <a:pt x="296" y="59"/>
                  <a:pt x="295" y="60"/>
                  <a:pt x="292" y="60"/>
                </a:cubicBezTo>
                <a:cubicBezTo>
                  <a:pt x="290" y="61"/>
                  <a:pt x="289" y="61"/>
                  <a:pt x="289" y="62"/>
                </a:cubicBezTo>
                <a:cubicBezTo>
                  <a:pt x="288" y="62"/>
                  <a:pt x="283" y="62"/>
                  <a:pt x="283" y="63"/>
                </a:cubicBezTo>
                <a:cubicBezTo>
                  <a:pt x="279" y="65"/>
                  <a:pt x="279" y="64"/>
                  <a:pt x="276" y="65"/>
                </a:cubicBezTo>
                <a:cubicBezTo>
                  <a:pt x="274" y="66"/>
                  <a:pt x="277" y="66"/>
                  <a:pt x="276" y="66"/>
                </a:cubicBezTo>
                <a:cubicBezTo>
                  <a:pt x="273" y="67"/>
                  <a:pt x="273" y="67"/>
                  <a:pt x="273" y="67"/>
                </a:cubicBezTo>
                <a:cubicBezTo>
                  <a:pt x="275" y="65"/>
                  <a:pt x="264" y="71"/>
                  <a:pt x="260" y="71"/>
                </a:cubicBezTo>
                <a:cubicBezTo>
                  <a:pt x="259" y="72"/>
                  <a:pt x="259" y="72"/>
                  <a:pt x="259" y="73"/>
                </a:cubicBezTo>
                <a:cubicBezTo>
                  <a:pt x="257" y="73"/>
                  <a:pt x="254" y="74"/>
                  <a:pt x="253" y="75"/>
                </a:cubicBezTo>
                <a:cubicBezTo>
                  <a:pt x="253" y="75"/>
                  <a:pt x="253" y="75"/>
                  <a:pt x="253" y="74"/>
                </a:cubicBezTo>
                <a:cubicBezTo>
                  <a:pt x="248" y="77"/>
                  <a:pt x="246" y="78"/>
                  <a:pt x="239" y="81"/>
                </a:cubicBezTo>
                <a:cubicBezTo>
                  <a:pt x="240" y="80"/>
                  <a:pt x="244" y="78"/>
                  <a:pt x="245" y="78"/>
                </a:cubicBezTo>
                <a:cubicBezTo>
                  <a:pt x="244" y="78"/>
                  <a:pt x="244" y="76"/>
                  <a:pt x="243" y="77"/>
                </a:cubicBezTo>
                <a:cubicBezTo>
                  <a:pt x="243" y="77"/>
                  <a:pt x="242" y="76"/>
                  <a:pt x="243" y="75"/>
                </a:cubicBezTo>
                <a:cubicBezTo>
                  <a:pt x="244" y="75"/>
                  <a:pt x="244" y="75"/>
                  <a:pt x="245" y="75"/>
                </a:cubicBezTo>
                <a:cubicBezTo>
                  <a:pt x="247" y="74"/>
                  <a:pt x="243" y="74"/>
                  <a:pt x="246" y="73"/>
                </a:cubicBezTo>
                <a:cubicBezTo>
                  <a:pt x="245" y="73"/>
                  <a:pt x="244" y="74"/>
                  <a:pt x="243" y="75"/>
                </a:cubicBezTo>
                <a:cubicBezTo>
                  <a:pt x="243" y="73"/>
                  <a:pt x="250" y="71"/>
                  <a:pt x="252" y="71"/>
                </a:cubicBezTo>
                <a:cubicBezTo>
                  <a:pt x="254" y="70"/>
                  <a:pt x="251" y="70"/>
                  <a:pt x="254" y="69"/>
                </a:cubicBezTo>
                <a:cubicBezTo>
                  <a:pt x="247" y="70"/>
                  <a:pt x="242" y="74"/>
                  <a:pt x="237" y="76"/>
                </a:cubicBezTo>
                <a:cubicBezTo>
                  <a:pt x="236" y="76"/>
                  <a:pt x="237" y="76"/>
                  <a:pt x="237" y="76"/>
                </a:cubicBezTo>
                <a:cubicBezTo>
                  <a:pt x="235" y="77"/>
                  <a:pt x="233" y="78"/>
                  <a:pt x="233" y="78"/>
                </a:cubicBezTo>
                <a:cubicBezTo>
                  <a:pt x="234" y="77"/>
                  <a:pt x="235" y="77"/>
                  <a:pt x="235" y="76"/>
                </a:cubicBezTo>
                <a:cubicBezTo>
                  <a:pt x="232" y="77"/>
                  <a:pt x="234" y="77"/>
                  <a:pt x="231" y="78"/>
                </a:cubicBezTo>
                <a:cubicBezTo>
                  <a:pt x="229" y="78"/>
                  <a:pt x="231" y="77"/>
                  <a:pt x="227" y="79"/>
                </a:cubicBezTo>
                <a:cubicBezTo>
                  <a:pt x="227" y="78"/>
                  <a:pt x="230" y="77"/>
                  <a:pt x="231" y="76"/>
                </a:cubicBezTo>
                <a:cubicBezTo>
                  <a:pt x="229" y="77"/>
                  <a:pt x="228" y="77"/>
                  <a:pt x="224" y="79"/>
                </a:cubicBezTo>
                <a:cubicBezTo>
                  <a:pt x="227" y="76"/>
                  <a:pt x="236" y="73"/>
                  <a:pt x="233" y="72"/>
                </a:cubicBezTo>
                <a:cubicBezTo>
                  <a:pt x="233" y="72"/>
                  <a:pt x="231" y="72"/>
                  <a:pt x="231" y="72"/>
                </a:cubicBezTo>
                <a:cubicBezTo>
                  <a:pt x="229" y="73"/>
                  <a:pt x="233" y="72"/>
                  <a:pt x="230" y="73"/>
                </a:cubicBezTo>
                <a:cubicBezTo>
                  <a:pt x="230" y="73"/>
                  <a:pt x="232" y="73"/>
                  <a:pt x="232" y="73"/>
                </a:cubicBezTo>
                <a:cubicBezTo>
                  <a:pt x="227" y="76"/>
                  <a:pt x="222" y="80"/>
                  <a:pt x="219" y="80"/>
                </a:cubicBezTo>
                <a:cubicBezTo>
                  <a:pt x="223" y="79"/>
                  <a:pt x="216" y="80"/>
                  <a:pt x="222" y="77"/>
                </a:cubicBezTo>
                <a:cubicBezTo>
                  <a:pt x="221" y="76"/>
                  <a:pt x="216" y="78"/>
                  <a:pt x="218" y="76"/>
                </a:cubicBezTo>
                <a:cubicBezTo>
                  <a:pt x="217" y="77"/>
                  <a:pt x="210" y="80"/>
                  <a:pt x="210" y="82"/>
                </a:cubicBezTo>
                <a:cubicBezTo>
                  <a:pt x="205" y="84"/>
                  <a:pt x="210" y="81"/>
                  <a:pt x="203" y="85"/>
                </a:cubicBezTo>
                <a:cubicBezTo>
                  <a:pt x="207" y="83"/>
                  <a:pt x="205" y="85"/>
                  <a:pt x="206" y="85"/>
                </a:cubicBezTo>
                <a:cubicBezTo>
                  <a:pt x="203" y="87"/>
                  <a:pt x="205" y="85"/>
                  <a:pt x="204" y="85"/>
                </a:cubicBezTo>
                <a:cubicBezTo>
                  <a:pt x="202" y="86"/>
                  <a:pt x="201" y="88"/>
                  <a:pt x="199" y="88"/>
                </a:cubicBezTo>
                <a:cubicBezTo>
                  <a:pt x="199" y="89"/>
                  <a:pt x="199" y="89"/>
                  <a:pt x="198" y="89"/>
                </a:cubicBezTo>
                <a:cubicBezTo>
                  <a:pt x="200" y="89"/>
                  <a:pt x="202" y="86"/>
                  <a:pt x="203" y="86"/>
                </a:cubicBezTo>
                <a:cubicBezTo>
                  <a:pt x="204" y="87"/>
                  <a:pt x="202" y="88"/>
                  <a:pt x="201" y="88"/>
                </a:cubicBezTo>
                <a:cubicBezTo>
                  <a:pt x="201" y="89"/>
                  <a:pt x="205" y="87"/>
                  <a:pt x="202" y="89"/>
                </a:cubicBezTo>
                <a:cubicBezTo>
                  <a:pt x="202" y="89"/>
                  <a:pt x="204" y="88"/>
                  <a:pt x="205" y="87"/>
                </a:cubicBezTo>
                <a:cubicBezTo>
                  <a:pt x="203" y="89"/>
                  <a:pt x="198" y="91"/>
                  <a:pt x="198" y="92"/>
                </a:cubicBezTo>
                <a:cubicBezTo>
                  <a:pt x="198" y="92"/>
                  <a:pt x="198" y="91"/>
                  <a:pt x="195" y="93"/>
                </a:cubicBezTo>
                <a:cubicBezTo>
                  <a:pt x="195" y="92"/>
                  <a:pt x="196" y="92"/>
                  <a:pt x="197" y="91"/>
                </a:cubicBezTo>
                <a:cubicBezTo>
                  <a:pt x="196" y="91"/>
                  <a:pt x="194" y="92"/>
                  <a:pt x="192" y="94"/>
                </a:cubicBezTo>
                <a:cubicBezTo>
                  <a:pt x="191" y="94"/>
                  <a:pt x="190" y="94"/>
                  <a:pt x="190" y="93"/>
                </a:cubicBezTo>
                <a:cubicBezTo>
                  <a:pt x="187" y="95"/>
                  <a:pt x="190" y="94"/>
                  <a:pt x="187" y="96"/>
                </a:cubicBezTo>
                <a:cubicBezTo>
                  <a:pt x="189" y="94"/>
                  <a:pt x="184" y="97"/>
                  <a:pt x="184" y="96"/>
                </a:cubicBezTo>
                <a:cubicBezTo>
                  <a:pt x="182" y="98"/>
                  <a:pt x="180" y="99"/>
                  <a:pt x="179" y="100"/>
                </a:cubicBezTo>
                <a:cubicBezTo>
                  <a:pt x="179" y="99"/>
                  <a:pt x="179" y="98"/>
                  <a:pt x="181" y="98"/>
                </a:cubicBezTo>
                <a:cubicBezTo>
                  <a:pt x="184" y="96"/>
                  <a:pt x="180" y="98"/>
                  <a:pt x="180" y="97"/>
                </a:cubicBezTo>
                <a:cubicBezTo>
                  <a:pt x="184" y="95"/>
                  <a:pt x="186" y="93"/>
                  <a:pt x="191" y="90"/>
                </a:cubicBezTo>
                <a:cubicBezTo>
                  <a:pt x="188" y="92"/>
                  <a:pt x="189" y="92"/>
                  <a:pt x="192" y="90"/>
                </a:cubicBezTo>
                <a:cubicBezTo>
                  <a:pt x="194" y="88"/>
                  <a:pt x="194" y="88"/>
                  <a:pt x="198" y="86"/>
                </a:cubicBezTo>
                <a:cubicBezTo>
                  <a:pt x="200" y="85"/>
                  <a:pt x="196" y="86"/>
                  <a:pt x="200" y="84"/>
                </a:cubicBezTo>
                <a:cubicBezTo>
                  <a:pt x="199" y="85"/>
                  <a:pt x="204" y="82"/>
                  <a:pt x="204" y="84"/>
                </a:cubicBezTo>
                <a:cubicBezTo>
                  <a:pt x="204" y="84"/>
                  <a:pt x="206" y="83"/>
                  <a:pt x="208" y="82"/>
                </a:cubicBezTo>
                <a:cubicBezTo>
                  <a:pt x="208" y="81"/>
                  <a:pt x="209" y="81"/>
                  <a:pt x="209" y="81"/>
                </a:cubicBezTo>
                <a:cubicBezTo>
                  <a:pt x="209" y="80"/>
                  <a:pt x="205" y="82"/>
                  <a:pt x="207" y="82"/>
                </a:cubicBezTo>
                <a:cubicBezTo>
                  <a:pt x="205" y="83"/>
                  <a:pt x="203" y="84"/>
                  <a:pt x="203" y="83"/>
                </a:cubicBezTo>
                <a:cubicBezTo>
                  <a:pt x="206" y="81"/>
                  <a:pt x="206" y="81"/>
                  <a:pt x="206" y="81"/>
                </a:cubicBezTo>
                <a:cubicBezTo>
                  <a:pt x="206" y="81"/>
                  <a:pt x="205" y="82"/>
                  <a:pt x="206" y="82"/>
                </a:cubicBezTo>
                <a:cubicBezTo>
                  <a:pt x="208" y="81"/>
                  <a:pt x="207" y="81"/>
                  <a:pt x="207" y="80"/>
                </a:cubicBezTo>
                <a:cubicBezTo>
                  <a:pt x="208" y="79"/>
                  <a:pt x="209" y="80"/>
                  <a:pt x="210" y="79"/>
                </a:cubicBezTo>
                <a:cubicBezTo>
                  <a:pt x="212" y="78"/>
                  <a:pt x="209" y="81"/>
                  <a:pt x="213" y="79"/>
                </a:cubicBezTo>
                <a:cubicBezTo>
                  <a:pt x="215" y="78"/>
                  <a:pt x="214" y="77"/>
                  <a:pt x="216" y="77"/>
                </a:cubicBezTo>
                <a:cubicBezTo>
                  <a:pt x="218" y="75"/>
                  <a:pt x="218" y="73"/>
                  <a:pt x="217" y="73"/>
                </a:cubicBezTo>
                <a:cubicBezTo>
                  <a:pt x="216" y="74"/>
                  <a:pt x="216" y="74"/>
                  <a:pt x="213" y="75"/>
                </a:cubicBezTo>
                <a:cubicBezTo>
                  <a:pt x="213" y="74"/>
                  <a:pt x="213" y="74"/>
                  <a:pt x="213" y="74"/>
                </a:cubicBezTo>
                <a:cubicBezTo>
                  <a:pt x="219" y="70"/>
                  <a:pt x="218" y="72"/>
                  <a:pt x="221" y="70"/>
                </a:cubicBezTo>
                <a:cubicBezTo>
                  <a:pt x="222" y="70"/>
                  <a:pt x="220" y="71"/>
                  <a:pt x="219" y="72"/>
                </a:cubicBezTo>
                <a:cubicBezTo>
                  <a:pt x="218" y="73"/>
                  <a:pt x="221" y="71"/>
                  <a:pt x="219" y="73"/>
                </a:cubicBezTo>
                <a:cubicBezTo>
                  <a:pt x="219" y="73"/>
                  <a:pt x="223" y="71"/>
                  <a:pt x="222" y="72"/>
                </a:cubicBezTo>
                <a:cubicBezTo>
                  <a:pt x="224" y="71"/>
                  <a:pt x="221" y="72"/>
                  <a:pt x="221" y="71"/>
                </a:cubicBezTo>
                <a:cubicBezTo>
                  <a:pt x="224" y="70"/>
                  <a:pt x="221" y="70"/>
                  <a:pt x="224" y="68"/>
                </a:cubicBezTo>
                <a:cubicBezTo>
                  <a:pt x="224" y="68"/>
                  <a:pt x="224" y="68"/>
                  <a:pt x="224" y="68"/>
                </a:cubicBezTo>
                <a:cubicBezTo>
                  <a:pt x="223" y="68"/>
                  <a:pt x="223" y="69"/>
                  <a:pt x="221" y="70"/>
                </a:cubicBezTo>
                <a:cubicBezTo>
                  <a:pt x="224" y="66"/>
                  <a:pt x="231" y="66"/>
                  <a:pt x="235" y="63"/>
                </a:cubicBezTo>
                <a:cubicBezTo>
                  <a:pt x="234" y="63"/>
                  <a:pt x="233" y="64"/>
                  <a:pt x="234" y="62"/>
                </a:cubicBezTo>
                <a:cubicBezTo>
                  <a:pt x="231" y="63"/>
                  <a:pt x="234" y="63"/>
                  <a:pt x="231" y="64"/>
                </a:cubicBezTo>
                <a:cubicBezTo>
                  <a:pt x="233" y="63"/>
                  <a:pt x="232" y="63"/>
                  <a:pt x="234" y="61"/>
                </a:cubicBezTo>
                <a:cubicBezTo>
                  <a:pt x="236" y="60"/>
                  <a:pt x="235" y="61"/>
                  <a:pt x="234" y="61"/>
                </a:cubicBezTo>
                <a:cubicBezTo>
                  <a:pt x="235" y="61"/>
                  <a:pt x="236" y="61"/>
                  <a:pt x="236" y="62"/>
                </a:cubicBezTo>
                <a:cubicBezTo>
                  <a:pt x="239" y="60"/>
                  <a:pt x="239" y="60"/>
                  <a:pt x="241" y="59"/>
                </a:cubicBezTo>
                <a:cubicBezTo>
                  <a:pt x="240" y="60"/>
                  <a:pt x="244" y="58"/>
                  <a:pt x="245" y="58"/>
                </a:cubicBezTo>
                <a:cubicBezTo>
                  <a:pt x="248" y="57"/>
                  <a:pt x="244" y="57"/>
                  <a:pt x="247" y="57"/>
                </a:cubicBezTo>
                <a:cubicBezTo>
                  <a:pt x="249" y="55"/>
                  <a:pt x="249" y="56"/>
                  <a:pt x="249" y="56"/>
                </a:cubicBezTo>
                <a:cubicBezTo>
                  <a:pt x="248" y="58"/>
                  <a:pt x="246" y="58"/>
                  <a:pt x="244" y="59"/>
                </a:cubicBezTo>
                <a:cubicBezTo>
                  <a:pt x="245" y="59"/>
                  <a:pt x="246" y="59"/>
                  <a:pt x="244" y="61"/>
                </a:cubicBezTo>
                <a:cubicBezTo>
                  <a:pt x="244" y="61"/>
                  <a:pt x="245" y="60"/>
                  <a:pt x="245" y="61"/>
                </a:cubicBezTo>
                <a:cubicBezTo>
                  <a:pt x="245" y="60"/>
                  <a:pt x="245" y="60"/>
                  <a:pt x="246" y="59"/>
                </a:cubicBezTo>
                <a:cubicBezTo>
                  <a:pt x="247" y="59"/>
                  <a:pt x="248" y="59"/>
                  <a:pt x="248" y="59"/>
                </a:cubicBezTo>
                <a:cubicBezTo>
                  <a:pt x="250" y="58"/>
                  <a:pt x="245" y="59"/>
                  <a:pt x="246" y="59"/>
                </a:cubicBezTo>
                <a:cubicBezTo>
                  <a:pt x="248" y="57"/>
                  <a:pt x="253" y="56"/>
                  <a:pt x="253" y="55"/>
                </a:cubicBezTo>
                <a:cubicBezTo>
                  <a:pt x="255" y="54"/>
                  <a:pt x="255" y="55"/>
                  <a:pt x="257" y="55"/>
                </a:cubicBezTo>
                <a:cubicBezTo>
                  <a:pt x="257" y="54"/>
                  <a:pt x="264" y="50"/>
                  <a:pt x="267" y="50"/>
                </a:cubicBezTo>
                <a:cubicBezTo>
                  <a:pt x="271" y="49"/>
                  <a:pt x="268" y="48"/>
                  <a:pt x="268" y="48"/>
                </a:cubicBezTo>
                <a:cubicBezTo>
                  <a:pt x="266" y="49"/>
                  <a:pt x="263" y="49"/>
                  <a:pt x="263" y="50"/>
                </a:cubicBezTo>
                <a:cubicBezTo>
                  <a:pt x="263" y="50"/>
                  <a:pt x="265" y="50"/>
                  <a:pt x="266" y="49"/>
                </a:cubicBezTo>
                <a:cubicBezTo>
                  <a:pt x="263" y="51"/>
                  <a:pt x="256" y="53"/>
                  <a:pt x="253" y="55"/>
                </a:cubicBezTo>
                <a:cubicBezTo>
                  <a:pt x="253" y="54"/>
                  <a:pt x="252" y="54"/>
                  <a:pt x="254" y="53"/>
                </a:cubicBezTo>
                <a:cubicBezTo>
                  <a:pt x="256" y="52"/>
                  <a:pt x="258" y="52"/>
                  <a:pt x="258" y="51"/>
                </a:cubicBezTo>
                <a:cubicBezTo>
                  <a:pt x="261" y="50"/>
                  <a:pt x="259" y="52"/>
                  <a:pt x="257" y="52"/>
                </a:cubicBezTo>
                <a:cubicBezTo>
                  <a:pt x="261" y="51"/>
                  <a:pt x="263" y="49"/>
                  <a:pt x="267" y="48"/>
                </a:cubicBezTo>
                <a:cubicBezTo>
                  <a:pt x="262" y="49"/>
                  <a:pt x="253" y="52"/>
                  <a:pt x="247" y="55"/>
                </a:cubicBezTo>
                <a:cubicBezTo>
                  <a:pt x="244" y="56"/>
                  <a:pt x="242" y="56"/>
                  <a:pt x="242" y="55"/>
                </a:cubicBezTo>
                <a:cubicBezTo>
                  <a:pt x="240" y="56"/>
                  <a:pt x="242" y="56"/>
                  <a:pt x="242" y="57"/>
                </a:cubicBezTo>
                <a:cubicBezTo>
                  <a:pt x="240" y="57"/>
                  <a:pt x="241" y="58"/>
                  <a:pt x="239" y="58"/>
                </a:cubicBezTo>
                <a:cubicBezTo>
                  <a:pt x="238" y="58"/>
                  <a:pt x="240" y="57"/>
                  <a:pt x="239" y="57"/>
                </a:cubicBezTo>
                <a:cubicBezTo>
                  <a:pt x="238" y="57"/>
                  <a:pt x="236" y="58"/>
                  <a:pt x="234" y="59"/>
                </a:cubicBezTo>
                <a:cubicBezTo>
                  <a:pt x="233" y="60"/>
                  <a:pt x="235" y="59"/>
                  <a:pt x="234" y="60"/>
                </a:cubicBezTo>
                <a:cubicBezTo>
                  <a:pt x="236" y="59"/>
                  <a:pt x="235" y="59"/>
                  <a:pt x="235" y="59"/>
                </a:cubicBezTo>
                <a:cubicBezTo>
                  <a:pt x="237" y="57"/>
                  <a:pt x="237" y="58"/>
                  <a:pt x="239" y="58"/>
                </a:cubicBezTo>
                <a:cubicBezTo>
                  <a:pt x="238" y="59"/>
                  <a:pt x="227" y="63"/>
                  <a:pt x="229" y="64"/>
                </a:cubicBezTo>
                <a:cubicBezTo>
                  <a:pt x="228" y="64"/>
                  <a:pt x="227" y="64"/>
                  <a:pt x="226" y="64"/>
                </a:cubicBezTo>
                <a:cubicBezTo>
                  <a:pt x="229" y="61"/>
                  <a:pt x="225" y="63"/>
                  <a:pt x="223" y="62"/>
                </a:cubicBezTo>
                <a:cubicBezTo>
                  <a:pt x="222" y="63"/>
                  <a:pt x="222" y="63"/>
                  <a:pt x="220" y="64"/>
                </a:cubicBezTo>
                <a:cubicBezTo>
                  <a:pt x="220" y="64"/>
                  <a:pt x="221" y="63"/>
                  <a:pt x="221" y="63"/>
                </a:cubicBezTo>
                <a:cubicBezTo>
                  <a:pt x="216" y="65"/>
                  <a:pt x="222" y="64"/>
                  <a:pt x="217" y="66"/>
                </a:cubicBezTo>
                <a:cubicBezTo>
                  <a:pt x="217" y="65"/>
                  <a:pt x="218" y="65"/>
                  <a:pt x="218" y="64"/>
                </a:cubicBezTo>
                <a:cubicBezTo>
                  <a:pt x="213" y="68"/>
                  <a:pt x="214" y="68"/>
                  <a:pt x="210" y="70"/>
                </a:cubicBezTo>
                <a:cubicBezTo>
                  <a:pt x="209" y="69"/>
                  <a:pt x="209" y="69"/>
                  <a:pt x="209" y="69"/>
                </a:cubicBezTo>
                <a:cubicBezTo>
                  <a:pt x="209" y="69"/>
                  <a:pt x="207" y="71"/>
                  <a:pt x="205" y="72"/>
                </a:cubicBezTo>
                <a:cubicBezTo>
                  <a:pt x="205" y="72"/>
                  <a:pt x="207" y="72"/>
                  <a:pt x="204" y="74"/>
                </a:cubicBezTo>
                <a:cubicBezTo>
                  <a:pt x="204" y="73"/>
                  <a:pt x="205" y="72"/>
                  <a:pt x="203" y="73"/>
                </a:cubicBezTo>
                <a:cubicBezTo>
                  <a:pt x="201" y="75"/>
                  <a:pt x="199" y="76"/>
                  <a:pt x="198" y="77"/>
                </a:cubicBezTo>
                <a:cubicBezTo>
                  <a:pt x="199" y="76"/>
                  <a:pt x="202" y="75"/>
                  <a:pt x="198" y="78"/>
                </a:cubicBezTo>
                <a:cubicBezTo>
                  <a:pt x="199" y="78"/>
                  <a:pt x="201" y="77"/>
                  <a:pt x="203" y="75"/>
                </a:cubicBezTo>
                <a:cubicBezTo>
                  <a:pt x="203" y="76"/>
                  <a:pt x="196" y="80"/>
                  <a:pt x="194" y="81"/>
                </a:cubicBezTo>
                <a:cubicBezTo>
                  <a:pt x="197" y="79"/>
                  <a:pt x="196" y="79"/>
                  <a:pt x="197" y="77"/>
                </a:cubicBezTo>
                <a:cubicBezTo>
                  <a:pt x="194" y="79"/>
                  <a:pt x="195" y="78"/>
                  <a:pt x="192" y="80"/>
                </a:cubicBezTo>
                <a:cubicBezTo>
                  <a:pt x="191" y="80"/>
                  <a:pt x="192" y="80"/>
                  <a:pt x="192" y="81"/>
                </a:cubicBezTo>
                <a:cubicBezTo>
                  <a:pt x="187" y="83"/>
                  <a:pt x="184" y="85"/>
                  <a:pt x="179" y="89"/>
                </a:cubicBezTo>
                <a:cubicBezTo>
                  <a:pt x="179" y="89"/>
                  <a:pt x="180" y="89"/>
                  <a:pt x="180" y="89"/>
                </a:cubicBezTo>
                <a:cubicBezTo>
                  <a:pt x="181" y="88"/>
                  <a:pt x="181" y="88"/>
                  <a:pt x="183" y="87"/>
                </a:cubicBezTo>
                <a:cubicBezTo>
                  <a:pt x="182" y="88"/>
                  <a:pt x="182" y="89"/>
                  <a:pt x="182" y="90"/>
                </a:cubicBezTo>
                <a:cubicBezTo>
                  <a:pt x="179" y="91"/>
                  <a:pt x="178" y="93"/>
                  <a:pt x="177" y="92"/>
                </a:cubicBezTo>
                <a:cubicBezTo>
                  <a:pt x="176" y="94"/>
                  <a:pt x="174" y="95"/>
                  <a:pt x="172" y="96"/>
                </a:cubicBezTo>
                <a:cubicBezTo>
                  <a:pt x="171" y="96"/>
                  <a:pt x="173" y="94"/>
                  <a:pt x="173" y="94"/>
                </a:cubicBezTo>
                <a:cubicBezTo>
                  <a:pt x="169" y="96"/>
                  <a:pt x="172" y="96"/>
                  <a:pt x="171" y="97"/>
                </a:cubicBezTo>
                <a:cubicBezTo>
                  <a:pt x="171" y="97"/>
                  <a:pt x="172" y="96"/>
                  <a:pt x="173" y="95"/>
                </a:cubicBezTo>
                <a:cubicBezTo>
                  <a:pt x="173" y="96"/>
                  <a:pt x="169" y="100"/>
                  <a:pt x="173" y="97"/>
                </a:cubicBezTo>
                <a:cubicBezTo>
                  <a:pt x="171" y="99"/>
                  <a:pt x="166" y="102"/>
                  <a:pt x="166" y="101"/>
                </a:cubicBezTo>
                <a:cubicBezTo>
                  <a:pt x="169" y="98"/>
                  <a:pt x="167" y="98"/>
                  <a:pt x="169" y="97"/>
                </a:cubicBezTo>
                <a:cubicBezTo>
                  <a:pt x="168" y="96"/>
                  <a:pt x="165" y="99"/>
                  <a:pt x="163" y="101"/>
                </a:cubicBezTo>
                <a:cubicBezTo>
                  <a:pt x="163" y="101"/>
                  <a:pt x="162" y="101"/>
                  <a:pt x="162" y="101"/>
                </a:cubicBezTo>
                <a:cubicBezTo>
                  <a:pt x="162" y="101"/>
                  <a:pt x="163" y="100"/>
                  <a:pt x="163" y="100"/>
                </a:cubicBezTo>
                <a:cubicBezTo>
                  <a:pt x="163" y="100"/>
                  <a:pt x="162" y="100"/>
                  <a:pt x="161" y="101"/>
                </a:cubicBezTo>
                <a:cubicBezTo>
                  <a:pt x="162" y="102"/>
                  <a:pt x="162" y="102"/>
                  <a:pt x="158" y="102"/>
                </a:cubicBezTo>
                <a:cubicBezTo>
                  <a:pt x="157" y="104"/>
                  <a:pt x="161" y="102"/>
                  <a:pt x="157" y="105"/>
                </a:cubicBezTo>
                <a:cubicBezTo>
                  <a:pt x="157" y="104"/>
                  <a:pt x="155" y="105"/>
                  <a:pt x="154" y="106"/>
                </a:cubicBezTo>
                <a:cubicBezTo>
                  <a:pt x="157" y="105"/>
                  <a:pt x="154" y="107"/>
                  <a:pt x="154" y="107"/>
                </a:cubicBezTo>
                <a:cubicBezTo>
                  <a:pt x="152" y="109"/>
                  <a:pt x="153" y="108"/>
                  <a:pt x="151" y="109"/>
                </a:cubicBezTo>
                <a:cubicBezTo>
                  <a:pt x="151" y="109"/>
                  <a:pt x="153" y="108"/>
                  <a:pt x="152" y="108"/>
                </a:cubicBezTo>
                <a:cubicBezTo>
                  <a:pt x="152" y="108"/>
                  <a:pt x="152" y="108"/>
                  <a:pt x="151" y="108"/>
                </a:cubicBezTo>
                <a:cubicBezTo>
                  <a:pt x="150" y="109"/>
                  <a:pt x="151" y="109"/>
                  <a:pt x="150" y="110"/>
                </a:cubicBezTo>
                <a:cubicBezTo>
                  <a:pt x="150" y="111"/>
                  <a:pt x="153" y="108"/>
                  <a:pt x="150" y="111"/>
                </a:cubicBezTo>
                <a:cubicBezTo>
                  <a:pt x="151" y="111"/>
                  <a:pt x="154" y="109"/>
                  <a:pt x="154" y="108"/>
                </a:cubicBezTo>
                <a:cubicBezTo>
                  <a:pt x="154" y="109"/>
                  <a:pt x="156" y="108"/>
                  <a:pt x="156" y="108"/>
                </a:cubicBezTo>
                <a:cubicBezTo>
                  <a:pt x="154" y="110"/>
                  <a:pt x="154" y="109"/>
                  <a:pt x="153" y="110"/>
                </a:cubicBezTo>
                <a:cubicBezTo>
                  <a:pt x="152" y="111"/>
                  <a:pt x="149" y="113"/>
                  <a:pt x="149" y="114"/>
                </a:cubicBezTo>
                <a:cubicBezTo>
                  <a:pt x="150" y="113"/>
                  <a:pt x="153" y="110"/>
                  <a:pt x="154" y="111"/>
                </a:cubicBezTo>
                <a:cubicBezTo>
                  <a:pt x="151" y="113"/>
                  <a:pt x="152" y="113"/>
                  <a:pt x="153" y="113"/>
                </a:cubicBezTo>
                <a:cubicBezTo>
                  <a:pt x="153" y="113"/>
                  <a:pt x="152" y="113"/>
                  <a:pt x="152" y="113"/>
                </a:cubicBezTo>
                <a:cubicBezTo>
                  <a:pt x="152" y="113"/>
                  <a:pt x="152" y="114"/>
                  <a:pt x="152" y="114"/>
                </a:cubicBezTo>
                <a:cubicBezTo>
                  <a:pt x="150" y="114"/>
                  <a:pt x="153" y="111"/>
                  <a:pt x="149" y="114"/>
                </a:cubicBezTo>
                <a:cubicBezTo>
                  <a:pt x="149" y="116"/>
                  <a:pt x="146" y="119"/>
                  <a:pt x="150" y="117"/>
                </a:cubicBezTo>
                <a:cubicBezTo>
                  <a:pt x="149" y="118"/>
                  <a:pt x="149" y="118"/>
                  <a:pt x="149" y="118"/>
                </a:cubicBezTo>
                <a:cubicBezTo>
                  <a:pt x="147" y="120"/>
                  <a:pt x="146" y="119"/>
                  <a:pt x="147" y="118"/>
                </a:cubicBezTo>
                <a:cubicBezTo>
                  <a:pt x="144" y="118"/>
                  <a:pt x="140" y="124"/>
                  <a:pt x="138" y="124"/>
                </a:cubicBezTo>
                <a:cubicBezTo>
                  <a:pt x="139" y="124"/>
                  <a:pt x="136" y="126"/>
                  <a:pt x="136" y="127"/>
                </a:cubicBezTo>
                <a:cubicBezTo>
                  <a:pt x="137" y="127"/>
                  <a:pt x="140" y="125"/>
                  <a:pt x="143" y="122"/>
                </a:cubicBezTo>
                <a:cubicBezTo>
                  <a:pt x="143" y="122"/>
                  <a:pt x="143" y="122"/>
                  <a:pt x="143" y="122"/>
                </a:cubicBezTo>
                <a:cubicBezTo>
                  <a:pt x="144" y="121"/>
                  <a:pt x="142" y="123"/>
                  <a:pt x="144" y="123"/>
                </a:cubicBezTo>
                <a:cubicBezTo>
                  <a:pt x="142" y="122"/>
                  <a:pt x="139" y="127"/>
                  <a:pt x="138" y="126"/>
                </a:cubicBezTo>
                <a:cubicBezTo>
                  <a:pt x="135" y="128"/>
                  <a:pt x="135" y="129"/>
                  <a:pt x="134" y="130"/>
                </a:cubicBezTo>
                <a:cubicBezTo>
                  <a:pt x="137" y="129"/>
                  <a:pt x="137" y="128"/>
                  <a:pt x="139" y="127"/>
                </a:cubicBezTo>
                <a:cubicBezTo>
                  <a:pt x="139" y="128"/>
                  <a:pt x="140" y="127"/>
                  <a:pt x="139" y="128"/>
                </a:cubicBezTo>
                <a:cubicBezTo>
                  <a:pt x="140" y="128"/>
                  <a:pt x="141" y="127"/>
                  <a:pt x="141" y="127"/>
                </a:cubicBezTo>
                <a:cubicBezTo>
                  <a:pt x="142" y="126"/>
                  <a:pt x="142" y="126"/>
                  <a:pt x="142" y="126"/>
                </a:cubicBezTo>
                <a:cubicBezTo>
                  <a:pt x="143" y="125"/>
                  <a:pt x="144" y="125"/>
                  <a:pt x="146" y="123"/>
                </a:cubicBezTo>
                <a:cubicBezTo>
                  <a:pt x="147" y="121"/>
                  <a:pt x="151" y="120"/>
                  <a:pt x="154" y="116"/>
                </a:cubicBezTo>
                <a:cubicBezTo>
                  <a:pt x="159" y="114"/>
                  <a:pt x="160" y="110"/>
                  <a:pt x="162" y="111"/>
                </a:cubicBezTo>
                <a:cubicBezTo>
                  <a:pt x="165" y="107"/>
                  <a:pt x="169" y="106"/>
                  <a:pt x="173" y="103"/>
                </a:cubicBezTo>
                <a:cubicBezTo>
                  <a:pt x="175" y="101"/>
                  <a:pt x="172" y="103"/>
                  <a:pt x="174" y="102"/>
                </a:cubicBezTo>
                <a:cubicBezTo>
                  <a:pt x="175" y="101"/>
                  <a:pt x="176" y="101"/>
                  <a:pt x="178" y="100"/>
                </a:cubicBezTo>
                <a:cubicBezTo>
                  <a:pt x="174" y="104"/>
                  <a:pt x="169" y="106"/>
                  <a:pt x="163" y="111"/>
                </a:cubicBezTo>
                <a:cubicBezTo>
                  <a:pt x="166" y="111"/>
                  <a:pt x="178" y="99"/>
                  <a:pt x="183" y="98"/>
                </a:cubicBezTo>
                <a:cubicBezTo>
                  <a:pt x="183" y="98"/>
                  <a:pt x="180" y="101"/>
                  <a:pt x="183" y="99"/>
                </a:cubicBezTo>
                <a:cubicBezTo>
                  <a:pt x="183" y="100"/>
                  <a:pt x="177" y="103"/>
                  <a:pt x="177" y="104"/>
                </a:cubicBezTo>
                <a:cubicBezTo>
                  <a:pt x="173" y="106"/>
                  <a:pt x="172" y="108"/>
                  <a:pt x="168" y="110"/>
                </a:cubicBezTo>
                <a:cubicBezTo>
                  <a:pt x="168" y="111"/>
                  <a:pt x="168" y="111"/>
                  <a:pt x="168" y="111"/>
                </a:cubicBezTo>
                <a:cubicBezTo>
                  <a:pt x="170" y="109"/>
                  <a:pt x="173" y="108"/>
                  <a:pt x="176" y="106"/>
                </a:cubicBezTo>
                <a:cubicBezTo>
                  <a:pt x="175" y="107"/>
                  <a:pt x="175" y="107"/>
                  <a:pt x="176" y="107"/>
                </a:cubicBezTo>
                <a:cubicBezTo>
                  <a:pt x="173" y="109"/>
                  <a:pt x="173" y="109"/>
                  <a:pt x="169" y="112"/>
                </a:cubicBezTo>
                <a:cubicBezTo>
                  <a:pt x="168" y="112"/>
                  <a:pt x="168" y="112"/>
                  <a:pt x="168" y="112"/>
                </a:cubicBezTo>
                <a:cubicBezTo>
                  <a:pt x="166" y="114"/>
                  <a:pt x="163" y="116"/>
                  <a:pt x="159" y="119"/>
                </a:cubicBezTo>
                <a:cubicBezTo>
                  <a:pt x="160" y="120"/>
                  <a:pt x="165" y="115"/>
                  <a:pt x="166" y="114"/>
                </a:cubicBezTo>
                <a:cubicBezTo>
                  <a:pt x="167" y="114"/>
                  <a:pt x="166" y="114"/>
                  <a:pt x="166" y="114"/>
                </a:cubicBezTo>
                <a:cubicBezTo>
                  <a:pt x="164" y="116"/>
                  <a:pt x="168" y="113"/>
                  <a:pt x="168" y="114"/>
                </a:cubicBezTo>
                <a:cubicBezTo>
                  <a:pt x="169" y="112"/>
                  <a:pt x="172" y="111"/>
                  <a:pt x="175" y="108"/>
                </a:cubicBezTo>
                <a:cubicBezTo>
                  <a:pt x="175" y="109"/>
                  <a:pt x="174" y="110"/>
                  <a:pt x="174" y="110"/>
                </a:cubicBezTo>
                <a:cubicBezTo>
                  <a:pt x="176" y="108"/>
                  <a:pt x="181" y="104"/>
                  <a:pt x="183" y="104"/>
                </a:cubicBezTo>
                <a:cubicBezTo>
                  <a:pt x="185" y="102"/>
                  <a:pt x="189" y="100"/>
                  <a:pt x="190" y="98"/>
                </a:cubicBezTo>
                <a:cubicBezTo>
                  <a:pt x="191" y="98"/>
                  <a:pt x="196" y="95"/>
                  <a:pt x="199" y="93"/>
                </a:cubicBezTo>
                <a:cubicBezTo>
                  <a:pt x="199" y="93"/>
                  <a:pt x="198" y="94"/>
                  <a:pt x="198" y="94"/>
                </a:cubicBezTo>
                <a:cubicBezTo>
                  <a:pt x="203" y="90"/>
                  <a:pt x="208" y="88"/>
                  <a:pt x="215" y="83"/>
                </a:cubicBezTo>
                <a:cubicBezTo>
                  <a:pt x="214" y="84"/>
                  <a:pt x="214" y="85"/>
                  <a:pt x="215" y="84"/>
                </a:cubicBezTo>
                <a:cubicBezTo>
                  <a:pt x="218" y="83"/>
                  <a:pt x="214" y="85"/>
                  <a:pt x="215" y="85"/>
                </a:cubicBezTo>
                <a:cubicBezTo>
                  <a:pt x="212" y="86"/>
                  <a:pt x="211" y="87"/>
                  <a:pt x="208" y="88"/>
                </a:cubicBezTo>
                <a:cubicBezTo>
                  <a:pt x="206" y="89"/>
                  <a:pt x="209" y="88"/>
                  <a:pt x="209" y="89"/>
                </a:cubicBezTo>
                <a:cubicBezTo>
                  <a:pt x="204" y="91"/>
                  <a:pt x="202" y="93"/>
                  <a:pt x="200" y="95"/>
                </a:cubicBezTo>
                <a:cubicBezTo>
                  <a:pt x="198" y="95"/>
                  <a:pt x="196" y="97"/>
                  <a:pt x="194" y="98"/>
                </a:cubicBezTo>
                <a:cubicBezTo>
                  <a:pt x="193" y="99"/>
                  <a:pt x="193" y="99"/>
                  <a:pt x="193" y="99"/>
                </a:cubicBezTo>
                <a:cubicBezTo>
                  <a:pt x="190" y="100"/>
                  <a:pt x="188" y="102"/>
                  <a:pt x="184" y="105"/>
                </a:cubicBezTo>
                <a:cubicBezTo>
                  <a:pt x="184" y="104"/>
                  <a:pt x="184" y="104"/>
                  <a:pt x="184" y="104"/>
                </a:cubicBezTo>
                <a:cubicBezTo>
                  <a:pt x="183" y="105"/>
                  <a:pt x="182" y="106"/>
                  <a:pt x="182" y="106"/>
                </a:cubicBezTo>
                <a:cubicBezTo>
                  <a:pt x="182" y="106"/>
                  <a:pt x="175" y="111"/>
                  <a:pt x="170" y="115"/>
                </a:cubicBezTo>
                <a:cubicBezTo>
                  <a:pt x="170" y="115"/>
                  <a:pt x="170" y="115"/>
                  <a:pt x="170" y="115"/>
                </a:cubicBezTo>
                <a:cubicBezTo>
                  <a:pt x="164" y="119"/>
                  <a:pt x="167" y="119"/>
                  <a:pt x="161" y="123"/>
                </a:cubicBezTo>
                <a:cubicBezTo>
                  <a:pt x="162" y="123"/>
                  <a:pt x="161" y="124"/>
                  <a:pt x="162" y="123"/>
                </a:cubicBezTo>
                <a:cubicBezTo>
                  <a:pt x="161" y="124"/>
                  <a:pt x="156" y="128"/>
                  <a:pt x="156" y="128"/>
                </a:cubicBezTo>
                <a:cubicBezTo>
                  <a:pt x="155" y="128"/>
                  <a:pt x="156" y="129"/>
                  <a:pt x="155" y="130"/>
                </a:cubicBezTo>
                <a:cubicBezTo>
                  <a:pt x="152" y="130"/>
                  <a:pt x="154" y="128"/>
                  <a:pt x="154" y="127"/>
                </a:cubicBezTo>
                <a:cubicBezTo>
                  <a:pt x="151" y="129"/>
                  <a:pt x="154" y="128"/>
                  <a:pt x="151" y="131"/>
                </a:cubicBezTo>
                <a:cubicBezTo>
                  <a:pt x="151" y="131"/>
                  <a:pt x="152" y="130"/>
                  <a:pt x="152" y="131"/>
                </a:cubicBezTo>
                <a:cubicBezTo>
                  <a:pt x="149" y="133"/>
                  <a:pt x="150" y="133"/>
                  <a:pt x="148" y="135"/>
                </a:cubicBezTo>
                <a:cubicBezTo>
                  <a:pt x="146" y="136"/>
                  <a:pt x="146" y="137"/>
                  <a:pt x="145" y="138"/>
                </a:cubicBezTo>
                <a:cubicBezTo>
                  <a:pt x="145" y="137"/>
                  <a:pt x="145" y="137"/>
                  <a:pt x="142" y="139"/>
                </a:cubicBezTo>
                <a:cubicBezTo>
                  <a:pt x="140" y="141"/>
                  <a:pt x="144" y="138"/>
                  <a:pt x="143" y="139"/>
                </a:cubicBezTo>
                <a:cubicBezTo>
                  <a:pt x="142" y="140"/>
                  <a:pt x="139" y="142"/>
                  <a:pt x="141" y="141"/>
                </a:cubicBezTo>
                <a:cubicBezTo>
                  <a:pt x="141" y="141"/>
                  <a:pt x="139" y="143"/>
                  <a:pt x="139" y="142"/>
                </a:cubicBezTo>
                <a:cubicBezTo>
                  <a:pt x="138" y="144"/>
                  <a:pt x="137" y="145"/>
                  <a:pt x="135" y="148"/>
                </a:cubicBezTo>
                <a:cubicBezTo>
                  <a:pt x="139" y="145"/>
                  <a:pt x="143" y="141"/>
                  <a:pt x="147" y="137"/>
                </a:cubicBezTo>
                <a:cubicBezTo>
                  <a:pt x="149" y="137"/>
                  <a:pt x="147" y="138"/>
                  <a:pt x="149" y="137"/>
                </a:cubicBezTo>
                <a:cubicBezTo>
                  <a:pt x="151" y="135"/>
                  <a:pt x="151" y="135"/>
                  <a:pt x="151" y="134"/>
                </a:cubicBezTo>
                <a:cubicBezTo>
                  <a:pt x="154" y="132"/>
                  <a:pt x="152" y="134"/>
                  <a:pt x="151" y="135"/>
                </a:cubicBezTo>
                <a:cubicBezTo>
                  <a:pt x="152" y="135"/>
                  <a:pt x="154" y="133"/>
                  <a:pt x="156" y="132"/>
                </a:cubicBezTo>
                <a:cubicBezTo>
                  <a:pt x="153" y="132"/>
                  <a:pt x="159" y="128"/>
                  <a:pt x="161" y="127"/>
                </a:cubicBezTo>
                <a:cubicBezTo>
                  <a:pt x="163" y="125"/>
                  <a:pt x="159" y="129"/>
                  <a:pt x="157" y="130"/>
                </a:cubicBezTo>
                <a:cubicBezTo>
                  <a:pt x="159" y="130"/>
                  <a:pt x="156" y="132"/>
                  <a:pt x="156" y="133"/>
                </a:cubicBezTo>
                <a:cubicBezTo>
                  <a:pt x="155" y="134"/>
                  <a:pt x="150" y="138"/>
                  <a:pt x="150" y="139"/>
                </a:cubicBezTo>
                <a:cubicBezTo>
                  <a:pt x="148" y="140"/>
                  <a:pt x="146" y="141"/>
                  <a:pt x="145" y="143"/>
                </a:cubicBezTo>
                <a:cubicBezTo>
                  <a:pt x="144" y="143"/>
                  <a:pt x="145" y="143"/>
                  <a:pt x="145" y="142"/>
                </a:cubicBezTo>
                <a:cubicBezTo>
                  <a:pt x="144" y="145"/>
                  <a:pt x="143" y="144"/>
                  <a:pt x="141" y="145"/>
                </a:cubicBezTo>
                <a:cubicBezTo>
                  <a:pt x="139" y="147"/>
                  <a:pt x="142" y="145"/>
                  <a:pt x="142" y="146"/>
                </a:cubicBezTo>
                <a:cubicBezTo>
                  <a:pt x="140" y="147"/>
                  <a:pt x="141" y="147"/>
                  <a:pt x="139" y="148"/>
                </a:cubicBezTo>
                <a:cubicBezTo>
                  <a:pt x="138" y="148"/>
                  <a:pt x="138" y="147"/>
                  <a:pt x="140" y="145"/>
                </a:cubicBezTo>
                <a:cubicBezTo>
                  <a:pt x="140" y="145"/>
                  <a:pt x="139" y="145"/>
                  <a:pt x="139" y="145"/>
                </a:cubicBezTo>
                <a:cubicBezTo>
                  <a:pt x="137" y="148"/>
                  <a:pt x="135" y="150"/>
                  <a:pt x="136" y="151"/>
                </a:cubicBezTo>
                <a:cubicBezTo>
                  <a:pt x="134" y="153"/>
                  <a:pt x="135" y="151"/>
                  <a:pt x="133" y="152"/>
                </a:cubicBezTo>
                <a:cubicBezTo>
                  <a:pt x="133" y="153"/>
                  <a:pt x="134" y="153"/>
                  <a:pt x="131" y="156"/>
                </a:cubicBezTo>
                <a:cubicBezTo>
                  <a:pt x="131" y="155"/>
                  <a:pt x="131" y="155"/>
                  <a:pt x="130" y="155"/>
                </a:cubicBezTo>
                <a:cubicBezTo>
                  <a:pt x="130" y="156"/>
                  <a:pt x="129" y="157"/>
                  <a:pt x="129" y="158"/>
                </a:cubicBezTo>
                <a:cubicBezTo>
                  <a:pt x="125" y="161"/>
                  <a:pt x="122" y="164"/>
                  <a:pt x="119" y="167"/>
                </a:cubicBezTo>
                <a:cubicBezTo>
                  <a:pt x="118" y="168"/>
                  <a:pt x="118" y="168"/>
                  <a:pt x="118" y="168"/>
                </a:cubicBezTo>
                <a:cubicBezTo>
                  <a:pt x="116" y="169"/>
                  <a:pt x="117" y="169"/>
                  <a:pt x="115" y="171"/>
                </a:cubicBezTo>
                <a:cubicBezTo>
                  <a:pt x="113" y="171"/>
                  <a:pt x="111" y="174"/>
                  <a:pt x="109" y="175"/>
                </a:cubicBezTo>
                <a:cubicBezTo>
                  <a:pt x="110" y="174"/>
                  <a:pt x="110" y="174"/>
                  <a:pt x="110" y="173"/>
                </a:cubicBezTo>
                <a:cubicBezTo>
                  <a:pt x="114" y="170"/>
                  <a:pt x="118" y="163"/>
                  <a:pt x="121" y="162"/>
                </a:cubicBezTo>
                <a:cubicBezTo>
                  <a:pt x="125" y="157"/>
                  <a:pt x="129" y="153"/>
                  <a:pt x="133" y="151"/>
                </a:cubicBezTo>
                <a:cubicBezTo>
                  <a:pt x="134" y="150"/>
                  <a:pt x="134" y="149"/>
                  <a:pt x="134" y="149"/>
                </a:cubicBezTo>
                <a:cubicBezTo>
                  <a:pt x="134" y="148"/>
                  <a:pt x="130" y="152"/>
                  <a:pt x="130" y="150"/>
                </a:cubicBezTo>
                <a:cubicBezTo>
                  <a:pt x="131" y="150"/>
                  <a:pt x="131" y="150"/>
                  <a:pt x="131" y="150"/>
                </a:cubicBezTo>
                <a:cubicBezTo>
                  <a:pt x="133" y="149"/>
                  <a:pt x="133" y="148"/>
                  <a:pt x="135" y="147"/>
                </a:cubicBezTo>
                <a:cubicBezTo>
                  <a:pt x="126" y="153"/>
                  <a:pt x="125" y="155"/>
                  <a:pt x="119" y="161"/>
                </a:cubicBezTo>
                <a:cubicBezTo>
                  <a:pt x="118" y="160"/>
                  <a:pt x="122" y="157"/>
                  <a:pt x="123" y="155"/>
                </a:cubicBezTo>
                <a:cubicBezTo>
                  <a:pt x="121" y="157"/>
                  <a:pt x="123" y="155"/>
                  <a:pt x="121" y="156"/>
                </a:cubicBezTo>
                <a:cubicBezTo>
                  <a:pt x="121" y="155"/>
                  <a:pt x="123" y="153"/>
                  <a:pt x="123" y="153"/>
                </a:cubicBezTo>
                <a:cubicBezTo>
                  <a:pt x="125" y="151"/>
                  <a:pt x="125" y="153"/>
                  <a:pt x="123" y="155"/>
                </a:cubicBezTo>
                <a:cubicBezTo>
                  <a:pt x="123" y="155"/>
                  <a:pt x="127" y="151"/>
                  <a:pt x="125" y="153"/>
                </a:cubicBezTo>
                <a:cubicBezTo>
                  <a:pt x="128" y="151"/>
                  <a:pt x="128" y="151"/>
                  <a:pt x="131" y="148"/>
                </a:cubicBezTo>
                <a:cubicBezTo>
                  <a:pt x="132" y="145"/>
                  <a:pt x="130" y="145"/>
                  <a:pt x="125" y="149"/>
                </a:cubicBezTo>
                <a:cubicBezTo>
                  <a:pt x="120" y="156"/>
                  <a:pt x="111" y="162"/>
                  <a:pt x="106" y="170"/>
                </a:cubicBezTo>
                <a:cubicBezTo>
                  <a:pt x="104" y="170"/>
                  <a:pt x="103" y="171"/>
                  <a:pt x="102" y="172"/>
                </a:cubicBezTo>
                <a:cubicBezTo>
                  <a:pt x="101" y="173"/>
                  <a:pt x="100" y="174"/>
                  <a:pt x="100" y="174"/>
                </a:cubicBezTo>
                <a:cubicBezTo>
                  <a:pt x="100" y="175"/>
                  <a:pt x="100" y="175"/>
                  <a:pt x="99" y="176"/>
                </a:cubicBezTo>
                <a:cubicBezTo>
                  <a:pt x="100" y="176"/>
                  <a:pt x="100" y="176"/>
                  <a:pt x="100" y="175"/>
                </a:cubicBezTo>
                <a:cubicBezTo>
                  <a:pt x="101" y="176"/>
                  <a:pt x="99" y="176"/>
                  <a:pt x="100" y="177"/>
                </a:cubicBezTo>
                <a:cubicBezTo>
                  <a:pt x="99" y="176"/>
                  <a:pt x="98" y="175"/>
                  <a:pt x="97" y="175"/>
                </a:cubicBezTo>
                <a:cubicBezTo>
                  <a:pt x="97" y="175"/>
                  <a:pt x="97" y="176"/>
                  <a:pt x="97" y="176"/>
                </a:cubicBezTo>
                <a:cubicBezTo>
                  <a:pt x="97" y="175"/>
                  <a:pt x="96" y="177"/>
                  <a:pt x="96" y="176"/>
                </a:cubicBezTo>
                <a:cubicBezTo>
                  <a:pt x="97" y="175"/>
                  <a:pt x="97" y="174"/>
                  <a:pt x="98" y="175"/>
                </a:cubicBezTo>
                <a:cubicBezTo>
                  <a:pt x="98" y="174"/>
                  <a:pt x="97" y="174"/>
                  <a:pt x="98" y="174"/>
                </a:cubicBezTo>
                <a:cubicBezTo>
                  <a:pt x="97" y="173"/>
                  <a:pt x="96" y="175"/>
                  <a:pt x="95" y="176"/>
                </a:cubicBezTo>
                <a:cubicBezTo>
                  <a:pt x="95" y="176"/>
                  <a:pt x="95" y="177"/>
                  <a:pt x="94" y="177"/>
                </a:cubicBezTo>
                <a:cubicBezTo>
                  <a:pt x="95" y="178"/>
                  <a:pt x="95" y="177"/>
                  <a:pt x="96" y="177"/>
                </a:cubicBezTo>
                <a:cubicBezTo>
                  <a:pt x="95" y="178"/>
                  <a:pt x="95" y="178"/>
                  <a:pt x="94" y="178"/>
                </a:cubicBezTo>
                <a:cubicBezTo>
                  <a:pt x="94" y="179"/>
                  <a:pt x="95" y="179"/>
                  <a:pt x="95" y="179"/>
                </a:cubicBezTo>
                <a:cubicBezTo>
                  <a:pt x="94" y="179"/>
                  <a:pt x="92" y="179"/>
                  <a:pt x="92" y="180"/>
                </a:cubicBezTo>
                <a:cubicBezTo>
                  <a:pt x="92" y="180"/>
                  <a:pt x="92" y="180"/>
                  <a:pt x="93" y="180"/>
                </a:cubicBezTo>
                <a:cubicBezTo>
                  <a:pt x="93" y="180"/>
                  <a:pt x="93" y="181"/>
                  <a:pt x="93" y="181"/>
                </a:cubicBezTo>
                <a:cubicBezTo>
                  <a:pt x="92" y="181"/>
                  <a:pt x="92" y="180"/>
                  <a:pt x="92" y="181"/>
                </a:cubicBezTo>
                <a:cubicBezTo>
                  <a:pt x="91" y="181"/>
                  <a:pt x="92" y="181"/>
                  <a:pt x="92" y="181"/>
                </a:cubicBezTo>
                <a:cubicBezTo>
                  <a:pt x="92" y="182"/>
                  <a:pt x="91" y="181"/>
                  <a:pt x="91" y="182"/>
                </a:cubicBezTo>
                <a:cubicBezTo>
                  <a:pt x="90" y="182"/>
                  <a:pt x="90" y="183"/>
                  <a:pt x="89" y="183"/>
                </a:cubicBezTo>
                <a:cubicBezTo>
                  <a:pt x="89" y="183"/>
                  <a:pt x="90" y="182"/>
                  <a:pt x="90" y="183"/>
                </a:cubicBezTo>
                <a:cubicBezTo>
                  <a:pt x="89" y="183"/>
                  <a:pt x="89" y="183"/>
                  <a:pt x="88" y="183"/>
                </a:cubicBezTo>
                <a:cubicBezTo>
                  <a:pt x="87" y="184"/>
                  <a:pt x="88" y="184"/>
                  <a:pt x="88" y="184"/>
                </a:cubicBezTo>
                <a:cubicBezTo>
                  <a:pt x="87" y="184"/>
                  <a:pt x="87" y="186"/>
                  <a:pt x="86" y="186"/>
                </a:cubicBezTo>
                <a:cubicBezTo>
                  <a:pt x="86" y="186"/>
                  <a:pt x="86" y="186"/>
                  <a:pt x="86" y="186"/>
                </a:cubicBezTo>
                <a:cubicBezTo>
                  <a:pt x="86" y="186"/>
                  <a:pt x="86" y="186"/>
                  <a:pt x="85" y="186"/>
                </a:cubicBezTo>
                <a:cubicBezTo>
                  <a:pt x="85" y="186"/>
                  <a:pt x="86" y="186"/>
                  <a:pt x="86" y="186"/>
                </a:cubicBezTo>
                <a:cubicBezTo>
                  <a:pt x="84" y="188"/>
                  <a:pt x="83" y="190"/>
                  <a:pt x="81" y="192"/>
                </a:cubicBezTo>
                <a:cubicBezTo>
                  <a:pt x="81" y="192"/>
                  <a:pt x="81" y="192"/>
                  <a:pt x="81" y="192"/>
                </a:cubicBezTo>
                <a:cubicBezTo>
                  <a:pt x="81" y="193"/>
                  <a:pt x="82" y="192"/>
                  <a:pt x="81" y="193"/>
                </a:cubicBezTo>
                <a:cubicBezTo>
                  <a:pt x="81" y="193"/>
                  <a:pt x="81" y="193"/>
                  <a:pt x="81" y="193"/>
                </a:cubicBezTo>
                <a:cubicBezTo>
                  <a:pt x="80" y="193"/>
                  <a:pt x="80" y="194"/>
                  <a:pt x="80" y="193"/>
                </a:cubicBezTo>
                <a:cubicBezTo>
                  <a:pt x="79" y="193"/>
                  <a:pt x="81" y="192"/>
                  <a:pt x="80" y="192"/>
                </a:cubicBezTo>
                <a:cubicBezTo>
                  <a:pt x="80" y="191"/>
                  <a:pt x="80" y="192"/>
                  <a:pt x="80" y="192"/>
                </a:cubicBezTo>
                <a:cubicBezTo>
                  <a:pt x="79" y="191"/>
                  <a:pt x="80" y="191"/>
                  <a:pt x="81" y="190"/>
                </a:cubicBezTo>
                <a:cubicBezTo>
                  <a:pt x="81" y="191"/>
                  <a:pt x="80" y="191"/>
                  <a:pt x="81" y="191"/>
                </a:cubicBezTo>
                <a:cubicBezTo>
                  <a:pt x="81" y="191"/>
                  <a:pt x="82" y="191"/>
                  <a:pt x="82" y="190"/>
                </a:cubicBezTo>
                <a:cubicBezTo>
                  <a:pt x="82" y="190"/>
                  <a:pt x="81" y="191"/>
                  <a:pt x="81" y="190"/>
                </a:cubicBezTo>
                <a:cubicBezTo>
                  <a:pt x="81" y="189"/>
                  <a:pt x="82" y="190"/>
                  <a:pt x="82" y="190"/>
                </a:cubicBezTo>
                <a:cubicBezTo>
                  <a:pt x="83" y="189"/>
                  <a:pt x="82" y="189"/>
                  <a:pt x="81" y="189"/>
                </a:cubicBezTo>
                <a:cubicBezTo>
                  <a:pt x="81" y="189"/>
                  <a:pt x="81" y="190"/>
                  <a:pt x="81" y="190"/>
                </a:cubicBezTo>
                <a:cubicBezTo>
                  <a:pt x="80" y="190"/>
                  <a:pt x="82" y="188"/>
                  <a:pt x="82" y="188"/>
                </a:cubicBezTo>
                <a:cubicBezTo>
                  <a:pt x="83" y="188"/>
                  <a:pt x="82" y="189"/>
                  <a:pt x="82" y="189"/>
                </a:cubicBezTo>
                <a:cubicBezTo>
                  <a:pt x="83" y="189"/>
                  <a:pt x="83" y="188"/>
                  <a:pt x="83" y="189"/>
                </a:cubicBezTo>
                <a:cubicBezTo>
                  <a:pt x="83" y="188"/>
                  <a:pt x="83" y="188"/>
                  <a:pt x="83" y="187"/>
                </a:cubicBezTo>
                <a:cubicBezTo>
                  <a:pt x="86" y="183"/>
                  <a:pt x="86" y="183"/>
                  <a:pt x="86" y="183"/>
                </a:cubicBezTo>
                <a:cubicBezTo>
                  <a:pt x="86" y="184"/>
                  <a:pt x="86" y="183"/>
                  <a:pt x="87" y="184"/>
                </a:cubicBezTo>
                <a:cubicBezTo>
                  <a:pt x="87" y="183"/>
                  <a:pt x="87" y="183"/>
                  <a:pt x="86" y="183"/>
                </a:cubicBezTo>
                <a:cubicBezTo>
                  <a:pt x="87" y="183"/>
                  <a:pt x="86" y="182"/>
                  <a:pt x="87" y="182"/>
                </a:cubicBezTo>
                <a:cubicBezTo>
                  <a:pt x="87" y="182"/>
                  <a:pt x="87" y="182"/>
                  <a:pt x="87" y="183"/>
                </a:cubicBezTo>
                <a:cubicBezTo>
                  <a:pt x="88" y="182"/>
                  <a:pt x="87" y="182"/>
                  <a:pt x="87" y="182"/>
                </a:cubicBezTo>
                <a:cubicBezTo>
                  <a:pt x="89" y="179"/>
                  <a:pt x="92" y="175"/>
                  <a:pt x="95" y="172"/>
                </a:cubicBezTo>
                <a:cubicBezTo>
                  <a:pt x="95" y="172"/>
                  <a:pt x="95" y="172"/>
                  <a:pt x="95" y="172"/>
                </a:cubicBezTo>
                <a:cubicBezTo>
                  <a:pt x="95" y="172"/>
                  <a:pt x="95" y="171"/>
                  <a:pt x="95" y="171"/>
                </a:cubicBezTo>
                <a:cubicBezTo>
                  <a:pt x="95" y="170"/>
                  <a:pt x="95" y="171"/>
                  <a:pt x="95" y="171"/>
                </a:cubicBezTo>
                <a:cubicBezTo>
                  <a:pt x="95" y="171"/>
                  <a:pt x="95" y="171"/>
                  <a:pt x="95" y="170"/>
                </a:cubicBezTo>
                <a:cubicBezTo>
                  <a:pt x="94" y="170"/>
                  <a:pt x="94" y="170"/>
                  <a:pt x="94" y="171"/>
                </a:cubicBezTo>
                <a:cubicBezTo>
                  <a:pt x="93" y="170"/>
                  <a:pt x="94" y="169"/>
                  <a:pt x="95" y="169"/>
                </a:cubicBezTo>
                <a:cubicBezTo>
                  <a:pt x="95" y="169"/>
                  <a:pt x="94" y="169"/>
                  <a:pt x="95" y="170"/>
                </a:cubicBezTo>
                <a:cubicBezTo>
                  <a:pt x="95" y="170"/>
                  <a:pt x="95" y="169"/>
                  <a:pt x="95" y="169"/>
                </a:cubicBezTo>
                <a:cubicBezTo>
                  <a:pt x="96" y="170"/>
                  <a:pt x="95" y="170"/>
                  <a:pt x="95" y="170"/>
                </a:cubicBezTo>
                <a:cubicBezTo>
                  <a:pt x="96" y="170"/>
                  <a:pt x="96" y="170"/>
                  <a:pt x="96" y="170"/>
                </a:cubicBezTo>
                <a:cubicBezTo>
                  <a:pt x="96" y="168"/>
                  <a:pt x="103" y="164"/>
                  <a:pt x="102" y="163"/>
                </a:cubicBezTo>
                <a:cubicBezTo>
                  <a:pt x="105" y="161"/>
                  <a:pt x="102" y="163"/>
                  <a:pt x="105" y="161"/>
                </a:cubicBezTo>
                <a:cubicBezTo>
                  <a:pt x="107" y="157"/>
                  <a:pt x="113" y="152"/>
                  <a:pt x="118" y="147"/>
                </a:cubicBezTo>
                <a:cubicBezTo>
                  <a:pt x="116" y="151"/>
                  <a:pt x="121" y="145"/>
                  <a:pt x="123" y="143"/>
                </a:cubicBezTo>
                <a:cubicBezTo>
                  <a:pt x="123" y="143"/>
                  <a:pt x="123" y="143"/>
                  <a:pt x="123" y="143"/>
                </a:cubicBezTo>
                <a:cubicBezTo>
                  <a:pt x="124" y="142"/>
                  <a:pt x="124" y="143"/>
                  <a:pt x="126" y="141"/>
                </a:cubicBezTo>
                <a:cubicBezTo>
                  <a:pt x="124" y="141"/>
                  <a:pt x="130" y="137"/>
                  <a:pt x="128" y="138"/>
                </a:cubicBezTo>
                <a:cubicBezTo>
                  <a:pt x="129" y="136"/>
                  <a:pt x="131" y="136"/>
                  <a:pt x="131" y="136"/>
                </a:cubicBezTo>
                <a:cubicBezTo>
                  <a:pt x="132" y="135"/>
                  <a:pt x="131" y="135"/>
                  <a:pt x="131" y="135"/>
                </a:cubicBezTo>
                <a:cubicBezTo>
                  <a:pt x="133" y="134"/>
                  <a:pt x="133" y="133"/>
                  <a:pt x="136" y="131"/>
                </a:cubicBezTo>
                <a:cubicBezTo>
                  <a:pt x="135" y="132"/>
                  <a:pt x="136" y="132"/>
                  <a:pt x="137" y="131"/>
                </a:cubicBezTo>
                <a:cubicBezTo>
                  <a:pt x="141" y="128"/>
                  <a:pt x="136" y="130"/>
                  <a:pt x="139" y="128"/>
                </a:cubicBezTo>
                <a:cubicBezTo>
                  <a:pt x="138" y="128"/>
                  <a:pt x="136" y="130"/>
                  <a:pt x="135" y="130"/>
                </a:cubicBezTo>
                <a:cubicBezTo>
                  <a:pt x="134" y="131"/>
                  <a:pt x="134" y="132"/>
                  <a:pt x="134" y="132"/>
                </a:cubicBezTo>
                <a:cubicBezTo>
                  <a:pt x="130" y="134"/>
                  <a:pt x="128" y="137"/>
                  <a:pt x="123" y="141"/>
                </a:cubicBezTo>
                <a:cubicBezTo>
                  <a:pt x="122" y="141"/>
                  <a:pt x="121" y="143"/>
                  <a:pt x="122" y="141"/>
                </a:cubicBezTo>
                <a:cubicBezTo>
                  <a:pt x="121" y="142"/>
                  <a:pt x="120" y="143"/>
                  <a:pt x="117" y="145"/>
                </a:cubicBezTo>
                <a:cubicBezTo>
                  <a:pt x="121" y="141"/>
                  <a:pt x="127" y="135"/>
                  <a:pt x="130" y="134"/>
                </a:cubicBezTo>
                <a:cubicBezTo>
                  <a:pt x="131" y="133"/>
                  <a:pt x="130" y="132"/>
                  <a:pt x="131" y="132"/>
                </a:cubicBezTo>
                <a:cubicBezTo>
                  <a:pt x="129" y="133"/>
                  <a:pt x="130" y="133"/>
                  <a:pt x="128" y="135"/>
                </a:cubicBezTo>
                <a:cubicBezTo>
                  <a:pt x="131" y="131"/>
                  <a:pt x="126" y="134"/>
                  <a:pt x="127" y="132"/>
                </a:cubicBezTo>
                <a:cubicBezTo>
                  <a:pt x="125" y="133"/>
                  <a:pt x="125" y="133"/>
                  <a:pt x="125" y="133"/>
                </a:cubicBezTo>
                <a:cubicBezTo>
                  <a:pt x="124" y="134"/>
                  <a:pt x="127" y="133"/>
                  <a:pt x="125" y="135"/>
                </a:cubicBezTo>
                <a:cubicBezTo>
                  <a:pt x="126" y="134"/>
                  <a:pt x="126" y="134"/>
                  <a:pt x="126" y="134"/>
                </a:cubicBezTo>
                <a:cubicBezTo>
                  <a:pt x="113" y="146"/>
                  <a:pt x="113" y="146"/>
                  <a:pt x="113" y="146"/>
                </a:cubicBezTo>
                <a:cubicBezTo>
                  <a:pt x="112" y="146"/>
                  <a:pt x="112" y="146"/>
                  <a:pt x="113" y="145"/>
                </a:cubicBezTo>
                <a:cubicBezTo>
                  <a:pt x="111" y="147"/>
                  <a:pt x="111" y="147"/>
                  <a:pt x="111" y="147"/>
                </a:cubicBezTo>
                <a:cubicBezTo>
                  <a:pt x="111" y="148"/>
                  <a:pt x="112" y="146"/>
                  <a:pt x="113" y="146"/>
                </a:cubicBezTo>
                <a:cubicBezTo>
                  <a:pt x="113" y="147"/>
                  <a:pt x="111" y="147"/>
                  <a:pt x="110" y="148"/>
                </a:cubicBezTo>
                <a:cubicBezTo>
                  <a:pt x="106" y="153"/>
                  <a:pt x="106" y="153"/>
                  <a:pt x="106" y="153"/>
                </a:cubicBezTo>
                <a:cubicBezTo>
                  <a:pt x="106" y="150"/>
                  <a:pt x="103" y="155"/>
                  <a:pt x="100" y="157"/>
                </a:cubicBezTo>
                <a:cubicBezTo>
                  <a:pt x="101" y="156"/>
                  <a:pt x="104" y="154"/>
                  <a:pt x="104" y="152"/>
                </a:cubicBezTo>
                <a:cubicBezTo>
                  <a:pt x="108" y="149"/>
                  <a:pt x="109" y="148"/>
                  <a:pt x="111" y="145"/>
                </a:cubicBezTo>
                <a:cubicBezTo>
                  <a:pt x="110" y="145"/>
                  <a:pt x="109" y="147"/>
                  <a:pt x="108" y="148"/>
                </a:cubicBezTo>
                <a:cubicBezTo>
                  <a:pt x="108" y="145"/>
                  <a:pt x="106" y="148"/>
                  <a:pt x="103" y="152"/>
                </a:cubicBezTo>
                <a:cubicBezTo>
                  <a:pt x="105" y="150"/>
                  <a:pt x="103" y="150"/>
                  <a:pt x="101" y="151"/>
                </a:cubicBezTo>
                <a:cubicBezTo>
                  <a:pt x="103" y="149"/>
                  <a:pt x="103" y="149"/>
                  <a:pt x="104" y="149"/>
                </a:cubicBezTo>
                <a:cubicBezTo>
                  <a:pt x="105" y="148"/>
                  <a:pt x="105" y="147"/>
                  <a:pt x="107" y="145"/>
                </a:cubicBezTo>
                <a:cubicBezTo>
                  <a:pt x="108" y="144"/>
                  <a:pt x="108" y="146"/>
                  <a:pt x="109" y="144"/>
                </a:cubicBezTo>
                <a:cubicBezTo>
                  <a:pt x="111" y="142"/>
                  <a:pt x="109" y="141"/>
                  <a:pt x="113" y="139"/>
                </a:cubicBezTo>
                <a:cubicBezTo>
                  <a:pt x="113" y="139"/>
                  <a:pt x="111" y="141"/>
                  <a:pt x="111" y="141"/>
                </a:cubicBezTo>
                <a:cubicBezTo>
                  <a:pt x="114" y="139"/>
                  <a:pt x="114" y="138"/>
                  <a:pt x="113" y="138"/>
                </a:cubicBezTo>
                <a:cubicBezTo>
                  <a:pt x="115" y="136"/>
                  <a:pt x="115" y="137"/>
                  <a:pt x="115" y="137"/>
                </a:cubicBezTo>
                <a:cubicBezTo>
                  <a:pt x="115" y="136"/>
                  <a:pt x="118" y="134"/>
                  <a:pt x="118" y="133"/>
                </a:cubicBezTo>
                <a:cubicBezTo>
                  <a:pt x="118" y="133"/>
                  <a:pt x="116" y="134"/>
                  <a:pt x="115" y="135"/>
                </a:cubicBezTo>
                <a:cubicBezTo>
                  <a:pt x="116" y="134"/>
                  <a:pt x="116" y="134"/>
                  <a:pt x="117" y="132"/>
                </a:cubicBezTo>
                <a:cubicBezTo>
                  <a:pt x="115" y="134"/>
                  <a:pt x="115" y="134"/>
                  <a:pt x="116" y="132"/>
                </a:cubicBezTo>
                <a:cubicBezTo>
                  <a:pt x="115" y="132"/>
                  <a:pt x="115" y="132"/>
                  <a:pt x="115" y="132"/>
                </a:cubicBezTo>
                <a:cubicBezTo>
                  <a:pt x="114" y="133"/>
                  <a:pt x="113" y="134"/>
                  <a:pt x="112" y="135"/>
                </a:cubicBezTo>
                <a:cubicBezTo>
                  <a:pt x="111" y="136"/>
                  <a:pt x="112" y="134"/>
                  <a:pt x="109" y="137"/>
                </a:cubicBezTo>
                <a:cubicBezTo>
                  <a:pt x="111" y="135"/>
                  <a:pt x="109" y="136"/>
                  <a:pt x="110" y="134"/>
                </a:cubicBezTo>
                <a:cubicBezTo>
                  <a:pt x="112" y="133"/>
                  <a:pt x="110" y="133"/>
                  <a:pt x="111" y="133"/>
                </a:cubicBezTo>
                <a:cubicBezTo>
                  <a:pt x="112" y="131"/>
                  <a:pt x="115" y="128"/>
                  <a:pt x="116" y="127"/>
                </a:cubicBezTo>
                <a:cubicBezTo>
                  <a:pt x="118" y="126"/>
                  <a:pt x="119" y="125"/>
                  <a:pt x="120" y="126"/>
                </a:cubicBezTo>
                <a:cubicBezTo>
                  <a:pt x="121" y="125"/>
                  <a:pt x="121" y="124"/>
                  <a:pt x="121" y="124"/>
                </a:cubicBezTo>
                <a:cubicBezTo>
                  <a:pt x="121" y="124"/>
                  <a:pt x="119" y="125"/>
                  <a:pt x="119" y="124"/>
                </a:cubicBezTo>
                <a:cubicBezTo>
                  <a:pt x="122" y="121"/>
                  <a:pt x="125" y="119"/>
                  <a:pt x="126" y="117"/>
                </a:cubicBezTo>
                <a:cubicBezTo>
                  <a:pt x="127" y="116"/>
                  <a:pt x="127" y="116"/>
                  <a:pt x="128" y="116"/>
                </a:cubicBezTo>
                <a:cubicBezTo>
                  <a:pt x="142" y="104"/>
                  <a:pt x="148" y="99"/>
                  <a:pt x="162" y="88"/>
                </a:cubicBezTo>
                <a:cubicBezTo>
                  <a:pt x="163" y="89"/>
                  <a:pt x="163" y="89"/>
                  <a:pt x="164" y="88"/>
                </a:cubicBezTo>
                <a:cubicBezTo>
                  <a:pt x="166" y="86"/>
                  <a:pt x="163" y="88"/>
                  <a:pt x="163" y="88"/>
                </a:cubicBezTo>
                <a:cubicBezTo>
                  <a:pt x="175" y="79"/>
                  <a:pt x="184" y="73"/>
                  <a:pt x="197" y="65"/>
                </a:cubicBezTo>
                <a:cubicBezTo>
                  <a:pt x="197" y="65"/>
                  <a:pt x="196" y="65"/>
                  <a:pt x="195" y="66"/>
                </a:cubicBezTo>
                <a:cubicBezTo>
                  <a:pt x="196" y="65"/>
                  <a:pt x="197" y="65"/>
                  <a:pt x="199" y="63"/>
                </a:cubicBezTo>
                <a:cubicBezTo>
                  <a:pt x="199" y="64"/>
                  <a:pt x="199" y="64"/>
                  <a:pt x="201" y="63"/>
                </a:cubicBezTo>
                <a:cubicBezTo>
                  <a:pt x="202" y="63"/>
                  <a:pt x="201" y="62"/>
                  <a:pt x="201" y="62"/>
                </a:cubicBezTo>
                <a:cubicBezTo>
                  <a:pt x="203" y="61"/>
                  <a:pt x="203" y="61"/>
                  <a:pt x="203" y="62"/>
                </a:cubicBezTo>
                <a:cubicBezTo>
                  <a:pt x="207" y="60"/>
                  <a:pt x="211" y="58"/>
                  <a:pt x="214" y="56"/>
                </a:cubicBezTo>
                <a:cubicBezTo>
                  <a:pt x="213" y="56"/>
                  <a:pt x="212" y="57"/>
                  <a:pt x="210" y="57"/>
                </a:cubicBezTo>
                <a:cubicBezTo>
                  <a:pt x="214" y="54"/>
                  <a:pt x="214" y="57"/>
                  <a:pt x="222" y="53"/>
                </a:cubicBezTo>
                <a:cubicBezTo>
                  <a:pt x="222" y="52"/>
                  <a:pt x="218" y="54"/>
                  <a:pt x="217" y="54"/>
                </a:cubicBezTo>
                <a:cubicBezTo>
                  <a:pt x="219" y="52"/>
                  <a:pt x="216" y="54"/>
                  <a:pt x="216" y="53"/>
                </a:cubicBezTo>
                <a:cubicBezTo>
                  <a:pt x="215" y="53"/>
                  <a:pt x="214" y="54"/>
                  <a:pt x="214" y="54"/>
                </a:cubicBezTo>
                <a:cubicBezTo>
                  <a:pt x="212" y="54"/>
                  <a:pt x="215" y="53"/>
                  <a:pt x="210" y="56"/>
                </a:cubicBezTo>
                <a:cubicBezTo>
                  <a:pt x="211" y="54"/>
                  <a:pt x="217" y="52"/>
                  <a:pt x="219" y="50"/>
                </a:cubicBezTo>
                <a:cubicBezTo>
                  <a:pt x="220" y="50"/>
                  <a:pt x="219" y="51"/>
                  <a:pt x="221" y="50"/>
                </a:cubicBezTo>
                <a:cubicBezTo>
                  <a:pt x="227" y="46"/>
                  <a:pt x="237" y="41"/>
                  <a:pt x="245" y="39"/>
                </a:cubicBezTo>
                <a:cubicBezTo>
                  <a:pt x="246" y="40"/>
                  <a:pt x="242" y="40"/>
                  <a:pt x="241" y="41"/>
                </a:cubicBezTo>
                <a:cubicBezTo>
                  <a:pt x="242" y="41"/>
                  <a:pt x="244" y="40"/>
                  <a:pt x="245" y="40"/>
                </a:cubicBezTo>
                <a:cubicBezTo>
                  <a:pt x="247" y="39"/>
                  <a:pt x="249" y="39"/>
                  <a:pt x="254" y="37"/>
                </a:cubicBezTo>
                <a:cubicBezTo>
                  <a:pt x="252" y="37"/>
                  <a:pt x="247" y="38"/>
                  <a:pt x="253" y="36"/>
                </a:cubicBezTo>
                <a:cubicBezTo>
                  <a:pt x="252" y="36"/>
                  <a:pt x="250" y="37"/>
                  <a:pt x="251" y="36"/>
                </a:cubicBezTo>
                <a:cubicBezTo>
                  <a:pt x="252" y="36"/>
                  <a:pt x="254" y="35"/>
                  <a:pt x="255" y="35"/>
                </a:cubicBezTo>
                <a:cubicBezTo>
                  <a:pt x="257" y="35"/>
                  <a:pt x="255" y="34"/>
                  <a:pt x="258" y="33"/>
                </a:cubicBezTo>
                <a:cubicBezTo>
                  <a:pt x="259" y="34"/>
                  <a:pt x="259" y="34"/>
                  <a:pt x="259" y="34"/>
                </a:cubicBezTo>
                <a:cubicBezTo>
                  <a:pt x="263" y="32"/>
                  <a:pt x="265" y="32"/>
                  <a:pt x="267" y="31"/>
                </a:cubicBezTo>
                <a:cubicBezTo>
                  <a:pt x="273" y="28"/>
                  <a:pt x="273" y="30"/>
                  <a:pt x="279" y="27"/>
                </a:cubicBezTo>
                <a:cubicBezTo>
                  <a:pt x="280" y="27"/>
                  <a:pt x="279" y="27"/>
                  <a:pt x="279" y="28"/>
                </a:cubicBezTo>
                <a:cubicBezTo>
                  <a:pt x="282" y="27"/>
                  <a:pt x="285" y="26"/>
                  <a:pt x="285" y="25"/>
                </a:cubicBezTo>
                <a:cubicBezTo>
                  <a:pt x="288" y="26"/>
                  <a:pt x="294" y="23"/>
                  <a:pt x="301" y="22"/>
                </a:cubicBezTo>
                <a:cubicBezTo>
                  <a:pt x="301" y="21"/>
                  <a:pt x="301" y="21"/>
                  <a:pt x="301" y="21"/>
                </a:cubicBezTo>
                <a:cubicBezTo>
                  <a:pt x="301" y="21"/>
                  <a:pt x="297" y="22"/>
                  <a:pt x="296" y="22"/>
                </a:cubicBezTo>
                <a:cubicBezTo>
                  <a:pt x="298" y="21"/>
                  <a:pt x="297" y="22"/>
                  <a:pt x="298" y="21"/>
                </a:cubicBezTo>
                <a:cubicBezTo>
                  <a:pt x="301" y="20"/>
                  <a:pt x="301" y="20"/>
                  <a:pt x="301" y="20"/>
                </a:cubicBezTo>
                <a:cubicBezTo>
                  <a:pt x="301" y="20"/>
                  <a:pt x="297" y="21"/>
                  <a:pt x="297" y="21"/>
                </a:cubicBezTo>
                <a:cubicBezTo>
                  <a:pt x="300" y="19"/>
                  <a:pt x="301" y="19"/>
                  <a:pt x="305" y="18"/>
                </a:cubicBezTo>
                <a:cubicBezTo>
                  <a:pt x="305" y="19"/>
                  <a:pt x="307" y="18"/>
                  <a:pt x="306" y="19"/>
                </a:cubicBezTo>
                <a:cubicBezTo>
                  <a:pt x="308" y="18"/>
                  <a:pt x="309" y="17"/>
                  <a:pt x="309" y="18"/>
                </a:cubicBezTo>
                <a:cubicBezTo>
                  <a:pt x="316" y="16"/>
                  <a:pt x="316" y="16"/>
                  <a:pt x="322" y="15"/>
                </a:cubicBezTo>
                <a:cubicBezTo>
                  <a:pt x="325" y="15"/>
                  <a:pt x="325" y="14"/>
                  <a:pt x="327" y="13"/>
                </a:cubicBezTo>
                <a:cubicBezTo>
                  <a:pt x="329" y="12"/>
                  <a:pt x="329" y="13"/>
                  <a:pt x="330" y="13"/>
                </a:cubicBezTo>
                <a:cubicBezTo>
                  <a:pt x="332" y="13"/>
                  <a:pt x="332" y="12"/>
                  <a:pt x="334" y="12"/>
                </a:cubicBezTo>
                <a:cubicBezTo>
                  <a:pt x="336" y="12"/>
                  <a:pt x="338" y="11"/>
                  <a:pt x="338" y="12"/>
                </a:cubicBezTo>
                <a:cubicBezTo>
                  <a:pt x="337" y="12"/>
                  <a:pt x="338" y="12"/>
                  <a:pt x="337" y="12"/>
                </a:cubicBezTo>
                <a:cubicBezTo>
                  <a:pt x="337" y="12"/>
                  <a:pt x="336" y="12"/>
                  <a:pt x="336" y="12"/>
                </a:cubicBezTo>
                <a:cubicBezTo>
                  <a:pt x="336" y="13"/>
                  <a:pt x="340" y="11"/>
                  <a:pt x="341" y="12"/>
                </a:cubicBezTo>
                <a:cubicBezTo>
                  <a:pt x="343" y="12"/>
                  <a:pt x="337" y="12"/>
                  <a:pt x="340" y="11"/>
                </a:cubicBezTo>
                <a:cubicBezTo>
                  <a:pt x="342" y="11"/>
                  <a:pt x="342" y="11"/>
                  <a:pt x="342" y="11"/>
                </a:cubicBezTo>
                <a:cubicBezTo>
                  <a:pt x="344" y="11"/>
                  <a:pt x="344" y="11"/>
                  <a:pt x="345" y="11"/>
                </a:cubicBezTo>
                <a:cubicBezTo>
                  <a:pt x="346" y="10"/>
                  <a:pt x="340" y="11"/>
                  <a:pt x="342" y="10"/>
                </a:cubicBezTo>
                <a:cubicBezTo>
                  <a:pt x="347" y="10"/>
                  <a:pt x="347" y="10"/>
                  <a:pt x="347" y="10"/>
                </a:cubicBezTo>
                <a:cubicBezTo>
                  <a:pt x="347" y="9"/>
                  <a:pt x="347" y="9"/>
                  <a:pt x="345" y="9"/>
                </a:cubicBezTo>
                <a:cubicBezTo>
                  <a:pt x="349" y="8"/>
                  <a:pt x="350" y="10"/>
                  <a:pt x="354" y="10"/>
                </a:cubicBezTo>
                <a:cubicBezTo>
                  <a:pt x="356" y="10"/>
                  <a:pt x="358" y="9"/>
                  <a:pt x="360" y="9"/>
                </a:cubicBezTo>
                <a:cubicBezTo>
                  <a:pt x="361" y="9"/>
                  <a:pt x="359" y="9"/>
                  <a:pt x="361" y="9"/>
                </a:cubicBezTo>
                <a:cubicBezTo>
                  <a:pt x="360" y="9"/>
                  <a:pt x="359" y="9"/>
                  <a:pt x="358" y="9"/>
                </a:cubicBezTo>
                <a:cubicBezTo>
                  <a:pt x="355" y="8"/>
                  <a:pt x="363" y="8"/>
                  <a:pt x="360" y="8"/>
                </a:cubicBezTo>
                <a:cubicBezTo>
                  <a:pt x="361" y="7"/>
                  <a:pt x="362" y="9"/>
                  <a:pt x="364" y="8"/>
                </a:cubicBezTo>
                <a:cubicBezTo>
                  <a:pt x="367" y="8"/>
                  <a:pt x="362" y="8"/>
                  <a:pt x="363" y="7"/>
                </a:cubicBezTo>
                <a:cubicBezTo>
                  <a:pt x="364" y="7"/>
                  <a:pt x="365" y="7"/>
                  <a:pt x="365" y="7"/>
                </a:cubicBezTo>
                <a:cubicBezTo>
                  <a:pt x="366" y="7"/>
                  <a:pt x="367" y="8"/>
                  <a:pt x="367" y="8"/>
                </a:cubicBezTo>
                <a:cubicBezTo>
                  <a:pt x="367" y="9"/>
                  <a:pt x="370" y="8"/>
                  <a:pt x="371" y="9"/>
                </a:cubicBezTo>
                <a:cubicBezTo>
                  <a:pt x="374" y="8"/>
                  <a:pt x="371" y="8"/>
                  <a:pt x="372" y="8"/>
                </a:cubicBezTo>
                <a:cubicBezTo>
                  <a:pt x="372" y="7"/>
                  <a:pt x="371" y="8"/>
                  <a:pt x="371" y="8"/>
                </a:cubicBezTo>
                <a:cubicBezTo>
                  <a:pt x="371" y="7"/>
                  <a:pt x="379" y="9"/>
                  <a:pt x="381" y="7"/>
                </a:cubicBezTo>
                <a:cubicBezTo>
                  <a:pt x="384" y="7"/>
                  <a:pt x="386" y="8"/>
                  <a:pt x="390" y="7"/>
                </a:cubicBezTo>
                <a:cubicBezTo>
                  <a:pt x="390" y="7"/>
                  <a:pt x="389" y="7"/>
                  <a:pt x="390" y="7"/>
                </a:cubicBezTo>
                <a:cubicBezTo>
                  <a:pt x="387" y="6"/>
                  <a:pt x="389" y="6"/>
                  <a:pt x="386" y="5"/>
                </a:cubicBezTo>
                <a:cubicBezTo>
                  <a:pt x="388" y="6"/>
                  <a:pt x="389" y="7"/>
                  <a:pt x="391" y="6"/>
                </a:cubicBezTo>
                <a:cubicBezTo>
                  <a:pt x="392" y="6"/>
                  <a:pt x="392" y="7"/>
                  <a:pt x="394" y="7"/>
                </a:cubicBezTo>
                <a:cubicBezTo>
                  <a:pt x="395" y="7"/>
                  <a:pt x="395" y="6"/>
                  <a:pt x="395" y="6"/>
                </a:cubicBezTo>
                <a:cubicBezTo>
                  <a:pt x="396" y="6"/>
                  <a:pt x="399" y="6"/>
                  <a:pt x="397" y="6"/>
                </a:cubicBezTo>
                <a:cubicBezTo>
                  <a:pt x="401" y="5"/>
                  <a:pt x="402" y="7"/>
                  <a:pt x="401" y="7"/>
                </a:cubicBezTo>
                <a:cubicBezTo>
                  <a:pt x="408" y="7"/>
                  <a:pt x="400" y="5"/>
                  <a:pt x="400" y="4"/>
                </a:cubicBezTo>
                <a:cubicBezTo>
                  <a:pt x="402" y="5"/>
                  <a:pt x="404" y="4"/>
                  <a:pt x="401" y="4"/>
                </a:cubicBezTo>
                <a:cubicBezTo>
                  <a:pt x="406" y="3"/>
                  <a:pt x="402" y="5"/>
                  <a:pt x="407" y="5"/>
                </a:cubicBezTo>
                <a:cubicBezTo>
                  <a:pt x="411" y="4"/>
                  <a:pt x="406" y="3"/>
                  <a:pt x="410" y="3"/>
                </a:cubicBezTo>
                <a:cubicBezTo>
                  <a:pt x="408" y="2"/>
                  <a:pt x="400" y="3"/>
                  <a:pt x="399" y="2"/>
                </a:cubicBezTo>
                <a:cubicBezTo>
                  <a:pt x="400" y="1"/>
                  <a:pt x="404" y="2"/>
                  <a:pt x="404" y="2"/>
                </a:cubicBezTo>
                <a:cubicBezTo>
                  <a:pt x="407" y="2"/>
                  <a:pt x="407" y="1"/>
                  <a:pt x="412" y="2"/>
                </a:cubicBezTo>
                <a:cubicBezTo>
                  <a:pt x="411" y="2"/>
                  <a:pt x="413" y="2"/>
                  <a:pt x="412" y="3"/>
                </a:cubicBezTo>
                <a:cubicBezTo>
                  <a:pt x="415" y="3"/>
                  <a:pt x="415" y="1"/>
                  <a:pt x="419" y="1"/>
                </a:cubicBezTo>
                <a:cubicBezTo>
                  <a:pt x="417" y="2"/>
                  <a:pt x="416" y="2"/>
                  <a:pt x="421" y="2"/>
                </a:cubicBezTo>
                <a:cubicBezTo>
                  <a:pt x="420" y="3"/>
                  <a:pt x="417" y="3"/>
                  <a:pt x="417" y="2"/>
                </a:cubicBezTo>
                <a:cubicBezTo>
                  <a:pt x="416" y="2"/>
                  <a:pt x="416" y="3"/>
                  <a:pt x="415" y="3"/>
                </a:cubicBezTo>
                <a:cubicBezTo>
                  <a:pt x="414" y="3"/>
                  <a:pt x="417" y="3"/>
                  <a:pt x="417" y="4"/>
                </a:cubicBezTo>
                <a:cubicBezTo>
                  <a:pt x="419" y="4"/>
                  <a:pt x="418" y="3"/>
                  <a:pt x="416" y="3"/>
                </a:cubicBezTo>
                <a:cubicBezTo>
                  <a:pt x="417" y="3"/>
                  <a:pt x="421" y="3"/>
                  <a:pt x="421" y="4"/>
                </a:cubicBezTo>
                <a:cubicBezTo>
                  <a:pt x="418" y="4"/>
                  <a:pt x="427" y="5"/>
                  <a:pt x="424" y="5"/>
                </a:cubicBezTo>
                <a:cubicBezTo>
                  <a:pt x="427" y="5"/>
                  <a:pt x="427" y="6"/>
                  <a:pt x="430" y="6"/>
                </a:cubicBezTo>
                <a:cubicBezTo>
                  <a:pt x="426" y="5"/>
                  <a:pt x="427" y="5"/>
                  <a:pt x="425" y="4"/>
                </a:cubicBezTo>
                <a:cubicBezTo>
                  <a:pt x="426" y="4"/>
                  <a:pt x="428" y="4"/>
                  <a:pt x="430" y="4"/>
                </a:cubicBezTo>
                <a:cubicBezTo>
                  <a:pt x="427" y="4"/>
                  <a:pt x="430" y="4"/>
                  <a:pt x="428" y="4"/>
                </a:cubicBezTo>
                <a:cubicBezTo>
                  <a:pt x="429" y="5"/>
                  <a:pt x="432" y="5"/>
                  <a:pt x="433" y="5"/>
                </a:cubicBezTo>
                <a:cubicBezTo>
                  <a:pt x="434" y="5"/>
                  <a:pt x="431" y="5"/>
                  <a:pt x="431" y="4"/>
                </a:cubicBezTo>
                <a:cubicBezTo>
                  <a:pt x="432" y="4"/>
                  <a:pt x="438" y="5"/>
                  <a:pt x="438" y="5"/>
                </a:cubicBezTo>
                <a:cubicBezTo>
                  <a:pt x="442" y="6"/>
                  <a:pt x="445" y="6"/>
                  <a:pt x="453" y="7"/>
                </a:cubicBezTo>
                <a:cubicBezTo>
                  <a:pt x="453" y="7"/>
                  <a:pt x="452" y="7"/>
                  <a:pt x="451" y="7"/>
                </a:cubicBezTo>
                <a:cubicBezTo>
                  <a:pt x="451" y="7"/>
                  <a:pt x="453" y="7"/>
                  <a:pt x="453" y="7"/>
                </a:cubicBezTo>
                <a:cubicBezTo>
                  <a:pt x="452" y="8"/>
                  <a:pt x="450" y="7"/>
                  <a:pt x="447" y="6"/>
                </a:cubicBezTo>
                <a:cubicBezTo>
                  <a:pt x="447" y="7"/>
                  <a:pt x="447" y="7"/>
                  <a:pt x="447" y="7"/>
                </a:cubicBezTo>
                <a:cubicBezTo>
                  <a:pt x="448" y="7"/>
                  <a:pt x="453" y="8"/>
                  <a:pt x="453" y="9"/>
                </a:cubicBezTo>
                <a:cubicBezTo>
                  <a:pt x="454" y="8"/>
                  <a:pt x="456" y="7"/>
                  <a:pt x="453" y="6"/>
                </a:cubicBezTo>
                <a:cubicBezTo>
                  <a:pt x="454" y="6"/>
                  <a:pt x="457" y="7"/>
                  <a:pt x="455" y="6"/>
                </a:cubicBezTo>
                <a:cubicBezTo>
                  <a:pt x="456" y="6"/>
                  <a:pt x="458" y="7"/>
                  <a:pt x="460" y="7"/>
                </a:cubicBezTo>
                <a:cubicBezTo>
                  <a:pt x="460" y="7"/>
                  <a:pt x="459" y="7"/>
                  <a:pt x="458" y="6"/>
                </a:cubicBezTo>
                <a:cubicBezTo>
                  <a:pt x="460" y="6"/>
                  <a:pt x="465" y="7"/>
                  <a:pt x="465" y="6"/>
                </a:cubicBezTo>
                <a:cubicBezTo>
                  <a:pt x="466" y="7"/>
                  <a:pt x="466" y="7"/>
                  <a:pt x="465" y="7"/>
                </a:cubicBezTo>
                <a:cubicBezTo>
                  <a:pt x="466" y="7"/>
                  <a:pt x="469" y="8"/>
                  <a:pt x="468" y="8"/>
                </a:cubicBezTo>
                <a:cubicBezTo>
                  <a:pt x="466" y="8"/>
                  <a:pt x="466" y="8"/>
                  <a:pt x="463" y="7"/>
                </a:cubicBezTo>
                <a:cubicBezTo>
                  <a:pt x="463" y="8"/>
                  <a:pt x="464" y="8"/>
                  <a:pt x="464" y="8"/>
                </a:cubicBezTo>
                <a:cubicBezTo>
                  <a:pt x="468" y="9"/>
                  <a:pt x="467" y="8"/>
                  <a:pt x="470" y="9"/>
                </a:cubicBezTo>
                <a:cubicBezTo>
                  <a:pt x="470" y="8"/>
                  <a:pt x="473" y="8"/>
                  <a:pt x="477" y="9"/>
                </a:cubicBezTo>
                <a:cubicBezTo>
                  <a:pt x="476" y="10"/>
                  <a:pt x="474" y="9"/>
                  <a:pt x="471" y="9"/>
                </a:cubicBezTo>
                <a:cubicBezTo>
                  <a:pt x="472" y="9"/>
                  <a:pt x="472" y="10"/>
                  <a:pt x="472" y="10"/>
                </a:cubicBezTo>
                <a:cubicBezTo>
                  <a:pt x="473" y="10"/>
                  <a:pt x="475" y="10"/>
                  <a:pt x="476" y="10"/>
                </a:cubicBezTo>
                <a:cubicBezTo>
                  <a:pt x="478" y="10"/>
                  <a:pt x="478" y="11"/>
                  <a:pt x="478" y="11"/>
                </a:cubicBezTo>
                <a:cubicBezTo>
                  <a:pt x="479" y="11"/>
                  <a:pt x="481" y="11"/>
                  <a:pt x="483" y="12"/>
                </a:cubicBezTo>
                <a:cubicBezTo>
                  <a:pt x="483" y="11"/>
                  <a:pt x="484" y="11"/>
                  <a:pt x="482" y="11"/>
                </a:cubicBezTo>
                <a:cubicBezTo>
                  <a:pt x="483" y="10"/>
                  <a:pt x="485" y="11"/>
                  <a:pt x="484" y="12"/>
                </a:cubicBezTo>
                <a:cubicBezTo>
                  <a:pt x="485" y="12"/>
                  <a:pt x="486" y="11"/>
                  <a:pt x="487" y="12"/>
                </a:cubicBezTo>
                <a:cubicBezTo>
                  <a:pt x="487" y="12"/>
                  <a:pt x="485" y="10"/>
                  <a:pt x="490" y="11"/>
                </a:cubicBezTo>
                <a:cubicBezTo>
                  <a:pt x="490" y="10"/>
                  <a:pt x="485" y="10"/>
                  <a:pt x="484" y="9"/>
                </a:cubicBezTo>
                <a:cubicBezTo>
                  <a:pt x="482" y="9"/>
                  <a:pt x="481" y="9"/>
                  <a:pt x="482" y="9"/>
                </a:cubicBezTo>
                <a:cubicBezTo>
                  <a:pt x="480" y="9"/>
                  <a:pt x="481" y="9"/>
                  <a:pt x="478" y="8"/>
                </a:cubicBezTo>
                <a:cubicBezTo>
                  <a:pt x="478" y="8"/>
                  <a:pt x="482" y="9"/>
                  <a:pt x="481" y="7"/>
                </a:cubicBezTo>
                <a:cubicBezTo>
                  <a:pt x="484" y="8"/>
                  <a:pt x="482" y="8"/>
                  <a:pt x="482" y="8"/>
                </a:cubicBezTo>
                <a:cubicBezTo>
                  <a:pt x="486" y="9"/>
                  <a:pt x="486" y="9"/>
                  <a:pt x="489" y="9"/>
                </a:cubicBezTo>
                <a:cubicBezTo>
                  <a:pt x="489" y="9"/>
                  <a:pt x="487" y="9"/>
                  <a:pt x="487" y="8"/>
                </a:cubicBezTo>
                <a:cubicBezTo>
                  <a:pt x="491" y="9"/>
                  <a:pt x="493" y="10"/>
                  <a:pt x="496" y="11"/>
                </a:cubicBezTo>
                <a:cubicBezTo>
                  <a:pt x="495" y="11"/>
                  <a:pt x="495" y="10"/>
                  <a:pt x="495" y="11"/>
                </a:cubicBezTo>
                <a:cubicBezTo>
                  <a:pt x="496" y="11"/>
                  <a:pt x="499" y="12"/>
                  <a:pt x="499" y="11"/>
                </a:cubicBezTo>
                <a:cubicBezTo>
                  <a:pt x="500" y="12"/>
                  <a:pt x="500" y="12"/>
                  <a:pt x="501" y="13"/>
                </a:cubicBezTo>
                <a:cubicBezTo>
                  <a:pt x="505" y="13"/>
                  <a:pt x="510" y="15"/>
                  <a:pt x="512" y="16"/>
                </a:cubicBezTo>
                <a:cubicBezTo>
                  <a:pt x="514" y="17"/>
                  <a:pt x="512" y="15"/>
                  <a:pt x="510" y="14"/>
                </a:cubicBezTo>
                <a:cubicBezTo>
                  <a:pt x="510" y="14"/>
                  <a:pt x="516" y="16"/>
                  <a:pt x="514" y="16"/>
                </a:cubicBezTo>
                <a:cubicBezTo>
                  <a:pt x="516" y="17"/>
                  <a:pt x="519" y="18"/>
                  <a:pt x="520" y="18"/>
                </a:cubicBezTo>
                <a:cubicBezTo>
                  <a:pt x="519" y="17"/>
                  <a:pt x="518" y="17"/>
                  <a:pt x="517" y="17"/>
                </a:cubicBezTo>
                <a:cubicBezTo>
                  <a:pt x="520" y="17"/>
                  <a:pt x="527" y="19"/>
                  <a:pt x="532" y="21"/>
                </a:cubicBezTo>
                <a:cubicBezTo>
                  <a:pt x="529" y="19"/>
                  <a:pt x="537" y="22"/>
                  <a:pt x="537" y="22"/>
                </a:cubicBezTo>
                <a:cubicBezTo>
                  <a:pt x="539" y="22"/>
                  <a:pt x="538" y="23"/>
                  <a:pt x="540" y="23"/>
                </a:cubicBezTo>
                <a:cubicBezTo>
                  <a:pt x="539" y="23"/>
                  <a:pt x="538" y="23"/>
                  <a:pt x="536" y="22"/>
                </a:cubicBezTo>
                <a:cubicBezTo>
                  <a:pt x="536" y="23"/>
                  <a:pt x="543" y="25"/>
                  <a:pt x="545" y="25"/>
                </a:cubicBezTo>
                <a:cubicBezTo>
                  <a:pt x="545" y="25"/>
                  <a:pt x="542" y="25"/>
                  <a:pt x="540" y="24"/>
                </a:cubicBezTo>
                <a:cubicBezTo>
                  <a:pt x="543" y="24"/>
                  <a:pt x="547" y="25"/>
                  <a:pt x="551" y="27"/>
                </a:cubicBezTo>
                <a:cubicBezTo>
                  <a:pt x="551" y="27"/>
                  <a:pt x="550" y="27"/>
                  <a:pt x="552" y="28"/>
                </a:cubicBezTo>
                <a:cubicBezTo>
                  <a:pt x="551" y="28"/>
                  <a:pt x="549" y="26"/>
                  <a:pt x="549" y="27"/>
                </a:cubicBezTo>
                <a:cubicBezTo>
                  <a:pt x="550" y="28"/>
                  <a:pt x="552" y="28"/>
                  <a:pt x="552" y="29"/>
                </a:cubicBezTo>
                <a:cubicBezTo>
                  <a:pt x="554" y="30"/>
                  <a:pt x="550" y="28"/>
                  <a:pt x="551" y="29"/>
                </a:cubicBezTo>
                <a:cubicBezTo>
                  <a:pt x="555" y="29"/>
                  <a:pt x="555" y="30"/>
                  <a:pt x="558" y="30"/>
                </a:cubicBezTo>
                <a:cubicBezTo>
                  <a:pt x="562" y="32"/>
                  <a:pt x="569" y="34"/>
                  <a:pt x="569" y="35"/>
                </a:cubicBezTo>
                <a:cubicBezTo>
                  <a:pt x="571" y="36"/>
                  <a:pt x="570" y="35"/>
                  <a:pt x="571" y="35"/>
                </a:cubicBezTo>
                <a:cubicBezTo>
                  <a:pt x="572" y="36"/>
                  <a:pt x="575" y="37"/>
                  <a:pt x="573" y="37"/>
                </a:cubicBezTo>
                <a:cubicBezTo>
                  <a:pt x="575" y="38"/>
                  <a:pt x="575" y="38"/>
                  <a:pt x="577" y="39"/>
                </a:cubicBezTo>
                <a:cubicBezTo>
                  <a:pt x="577" y="39"/>
                  <a:pt x="575" y="39"/>
                  <a:pt x="576" y="39"/>
                </a:cubicBezTo>
                <a:cubicBezTo>
                  <a:pt x="578" y="40"/>
                  <a:pt x="578" y="39"/>
                  <a:pt x="579" y="39"/>
                </a:cubicBezTo>
                <a:cubicBezTo>
                  <a:pt x="579" y="38"/>
                  <a:pt x="576" y="38"/>
                  <a:pt x="576" y="38"/>
                </a:cubicBezTo>
                <a:cubicBezTo>
                  <a:pt x="576" y="37"/>
                  <a:pt x="580" y="39"/>
                  <a:pt x="579" y="39"/>
                </a:cubicBezTo>
                <a:cubicBezTo>
                  <a:pt x="581" y="40"/>
                  <a:pt x="581" y="40"/>
                  <a:pt x="583" y="40"/>
                </a:cubicBezTo>
                <a:cubicBezTo>
                  <a:pt x="586" y="42"/>
                  <a:pt x="586" y="42"/>
                  <a:pt x="589" y="44"/>
                </a:cubicBezTo>
                <a:cubicBezTo>
                  <a:pt x="587" y="43"/>
                  <a:pt x="587" y="42"/>
                  <a:pt x="586" y="42"/>
                </a:cubicBezTo>
                <a:cubicBezTo>
                  <a:pt x="585" y="40"/>
                  <a:pt x="593" y="44"/>
                  <a:pt x="594" y="45"/>
                </a:cubicBezTo>
                <a:cubicBezTo>
                  <a:pt x="594" y="45"/>
                  <a:pt x="591" y="43"/>
                  <a:pt x="590" y="43"/>
                </a:cubicBezTo>
                <a:cubicBezTo>
                  <a:pt x="592" y="45"/>
                  <a:pt x="596" y="46"/>
                  <a:pt x="598" y="48"/>
                </a:cubicBezTo>
                <a:cubicBezTo>
                  <a:pt x="600" y="49"/>
                  <a:pt x="597" y="46"/>
                  <a:pt x="599" y="47"/>
                </a:cubicBezTo>
                <a:cubicBezTo>
                  <a:pt x="600" y="48"/>
                  <a:pt x="601" y="49"/>
                  <a:pt x="603" y="50"/>
                </a:cubicBezTo>
                <a:cubicBezTo>
                  <a:pt x="603" y="50"/>
                  <a:pt x="606" y="52"/>
                  <a:pt x="606" y="51"/>
                </a:cubicBezTo>
                <a:cubicBezTo>
                  <a:pt x="612" y="54"/>
                  <a:pt x="615" y="56"/>
                  <a:pt x="620" y="59"/>
                </a:cubicBezTo>
                <a:cubicBezTo>
                  <a:pt x="619" y="58"/>
                  <a:pt x="619" y="59"/>
                  <a:pt x="619" y="59"/>
                </a:cubicBezTo>
                <a:cubicBezTo>
                  <a:pt x="624" y="60"/>
                  <a:pt x="634" y="67"/>
                  <a:pt x="640" y="71"/>
                </a:cubicBezTo>
                <a:cubicBezTo>
                  <a:pt x="642" y="72"/>
                  <a:pt x="641" y="71"/>
                  <a:pt x="643" y="73"/>
                </a:cubicBezTo>
                <a:cubicBezTo>
                  <a:pt x="643" y="73"/>
                  <a:pt x="643" y="73"/>
                  <a:pt x="644" y="73"/>
                </a:cubicBezTo>
                <a:cubicBezTo>
                  <a:pt x="644" y="73"/>
                  <a:pt x="643" y="72"/>
                  <a:pt x="642" y="72"/>
                </a:cubicBezTo>
                <a:cubicBezTo>
                  <a:pt x="645" y="73"/>
                  <a:pt x="651" y="78"/>
                  <a:pt x="653" y="78"/>
                </a:cubicBezTo>
                <a:cubicBezTo>
                  <a:pt x="655" y="80"/>
                  <a:pt x="658" y="83"/>
                  <a:pt x="661" y="84"/>
                </a:cubicBezTo>
                <a:cubicBezTo>
                  <a:pt x="665" y="87"/>
                  <a:pt x="675" y="94"/>
                  <a:pt x="680" y="98"/>
                </a:cubicBezTo>
                <a:cubicBezTo>
                  <a:pt x="680" y="98"/>
                  <a:pt x="679" y="97"/>
                  <a:pt x="679" y="98"/>
                </a:cubicBezTo>
                <a:cubicBezTo>
                  <a:pt x="681" y="99"/>
                  <a:pt x="682" y="100"/>
                  <a:pt x="684" y="102"/>
                </a:cubicBezTo>
                <a:cubicBezTo>
                  <a:pt x="685" y="102"/>
                  <a:pt x="683" y="101"/>
                  <a:pt x="684" y="101"/>
                </a:cubicBezTo>
                <a:cubicBezTo>
                  <a:pt x="688" y="104"/>
                  <a:pt x="693" y="109"/>
                  <a:pt x="699" y="114"/>
                </a:cubicBezTo>
                <a:cubicBezTo>
                  <a:pt x="698" y="114"/>
                  <a:pt x="698" y="114"/>
                  <a:pt x="699" y="115"/>
                </a:cubicBezTo>
                <a:cubicBezTo>
                  <a:pt x="701" y="117"/>
                  <a:pt x="702" y="118"/>
                  <a:pt x="703" y="118"/>
                </a:cubicBezTo>
                <a:cubicBezTo>
                  <a:pt x="705" y="120"/>
                  <a:pt x="704" y="119"/>
                  <a:pt x="705" y="120"/>
                </a:cubicBezTo>
                <a:cubicBezTo>
                  <a:pt x="707" y="122"/>
                  <a:pt x="704" y="119"/>
                  <a:pt x="705" y="119"/>
                </a:cubicBezTo>
                <a:cubicBezTo>
                  <a:pt x="707" y="121"/>
                  <a:pt x="707" y="121"/>
                  <a:pt x="709" y="123"/>
                </a:cubicBezTo>
                <a:cubicBezTo>
                  <a:pt x="705" y="121"/>
                  <a:pt x="715" y="129"/>
                  <a:pt x="718" y="132"/>
                </a:cubicBezTo>
                <a:cubicBezTo>
                  <a:pt x="716" y="131"/>
                  <a:pt x="717" y="131"/>
                  <a:pt x="716" y="129"/>
                </a:cubicBezTo>
                <a:cubicBezTo>
                  <a:pt x="716" y="129"/>
                  <a:pt x="717" y="130"/>
                  <a:pt x="717" y="130"/>
                </a:cubicBezTo>
                <a:cubicBezTo>
                  <a:pt x="722" y="135"/>
                  <a:pt x="722" y="134"/>
                  <a:pt x="723" y="137"/>
                </a:cubicBezTo>
                <a:cubicBezTo>
                  <a:pt x="724" y="138"/>
                  <a:pt x="723" y="136"/>
                  <a:pt x="724" y="136"/>
                </a:cubicBezTo>
                <a:cubicBezTo>
                  <a:pt x="727" y="139"/>
                  <a:pt x="727" y="140"/>
                  <a:pt x="728" y="141"/>
                </a:cubicBezTo>
                <a:cubicBezTo>
                  <a:pt x="729" y="142"/>
                  <a:pt x="732" y="144"/>
                  <a:pt x="732" y="145"/>
                </a:cubicBezTo>
                <a:cubicBezTo>
                  <a:pt x="732" y="146"/>
                  <a:pt x="735" y="148"/>
                  <a:pt x="734" y="148"/>
                </a:cubicBezTo>
                <a:cubicBezTo>
                  <a:pt x="736" y="149"/>
                  <a:pt x="736" y="149"/>
                  <a:pt x="737" y="150"/>
                </a:cubicBezTo>
                <a:cubicBezTo>
                  <a:pt x="738" y="150"/>
                  <a:pt x="735" y="148"/>
                  <a:pt x="734" y="147"/>
                </a:cubicBezTo>
                <a:cubicBezTo>
                  <a:pt x="736" y="147"/>
                  <a:pt x="734" y="144"/>
                  <a:pt x="736" y="144"/>
                </a:cubicBezTo>
                <a:cubicBezTo>
                  <a:pt x="739" y="150"/>
                  <a:pt x="741" y="155"/>
                  <a:pt x="745" y="161"/>
                </a:cubicBezTo>
                <a:cubicBezTo>
                  <a:pt x="747" y="163"/>
                  <a:pt x="742" y="157"/>
                  <a:pt x="747" y="162"/>
                </a:cubicBezTo>
                <a:cubicBezTo>
                  <a:pt x="747" y="161"/>
                  <a:pt x="745" y="159"/>
                  <a:pt x="746" y="160"/>
                </a:cubicBezTo>
                <a:cubicBezTo>
                  <a:pt x="744" y="157"/>
                  <a:pt x="744" y="158"/>
                  <a:pt x="743" y="156"/>
                </a:cubicBezTo>
                <a:cubicBezTo>
                  <a:pt x="743" y="156"/>
                  <a:pt x="745" y="158"/>
                  <a:pt x="746" y="159"/>
                </a:cubicBezTo>
                <a:cubicBezTo>
                  <a:pt x="746" y="159"/>
                  <a:pt x="745" y="156"/>
                  <a:pt x="747" y="158"/>
                </a:cubicBezTo>
                <a:cubicBezTo>
                  <a:pt x="746" y="156"/>
                  <a:pt x="744" y="153"/>
                  <a:pt x="745" y="154"/>
                </a:cubicBezTo>
                <a:cubicBezTo>
                  <a:pt x="747" y="156"/>
                  <a:pt x="748" y="158"/>
                  <a:pt x="749" y="159"/>
                </a:cubicBezTo>
                <a:cubicBezTo>
                  <a:pt x="749" y="160"/>
                  <a:pt x="752" y="165"/>
                  <a:pt x="750" y="164"/>
                </a:cubicBezTo>
                <a:cubicBezTo>
                  <a:pt x="752" y="166"/>
                  <a:pt x="751" y="167"/>
                  <a:pt x="751" y="167"/>
                </a:cubicBezTo>
                <a:cubicBezTo>
                  <a:pt x="753" y="170"/>
                  <a:pt x="756" y="173"/>
                  <a:pt x="757" y="174"/>
                </a:cubicBezTo>
                <a:cubicBezTo>
                  <a:pt x="757" y="173"/>
                  <a:pt x="755" y="172"/>
                  <a:pt x="754" y="170"/>
                </a:cubicBezTo>
                <a:cubicBezTo>
                  <a:pt x="754" y="168"/>
                  <a:pt x="759" y="172"/>
                  <a:pt x="756" y="168"/>
                </a:cubicBezTo>
                <a:cubicBezTo>
                  <a:pt x="757" y="169"/>
                  <a:pt x="757" y="170"/>
                  <a:pt x="759" y="173"/>
                </a:cubicBezTo>
                <a:cubicBezTo>
                  <a:pt x="759" y="174"/>
                  <a:pt x="757" y="173"/>
                  <a:pt x="760" y="177"/>
                </a:cubicBezTo>
                <a:cubicBezTo>
                  <a:pt x="759" y="176"/>
                  <a:pt x="759" y="175"/>
                  <a:pt x="758" y="175"/>
                </a:cubicBezTo>
                <a:cubicBezTo>
                  <a:pt x="760" y="177"/>
                  <a:pt x="760" y="179"/>
                  <a:pt x="762" y="181"/>
                </a:cubicBezTo>
                <a:cubicBezTo>
                  <a:pt x="762" y="182"/>
                  <a:pt x="762" y="181"/>
                  <a:pt x="764" y="182"/>
                </a:cubicBezTo>
                <a:cubicBezTo>
                  <a:pt x="765" y="184"/>
                  <a:pt x="766" y="187"/>
                  <a:pt x="767" y="186"/>
                </a:cubicBezTo>
                <a:cubicBezTo>
                  <a:pt x="768" y="186"/>
                  <a:pt x="765" y="183"/>
                  <a:pt x="764" y="182"/>
                </a:cubicBezTo>
                <a:cubicBezTo>
                  <a:pt x="762" y="178"/>
                  <a:pt x="767" y="183"/>
                  <a:pt x="764" y="178"/>
                </a:cubicBezTo>
                <a:cubicBezTo>
                  <a:pt x="766" y="180"/>
                  <a:pt x="766" y="181"/>
                  <a:pt x="766" y="179"/>
                </a:cubicBezTo>
                <a:cubicBezTo>
                  <a:pt x="767" y="180"/>
                  <a:pt x="768" y="181"/>
                  <a:pt x="768" y="181"/>
                </a:cubicBezTo>
                <a:cubicBezTo>
                  <a:pt x="770" y="185"/>
                  <a:pt x="768" y="190"/>
                  <a:pt x="774" y="194"/>
                </a:cubicBezTo>
                <a:cubicBezTo>
                  <a:pt x="773" y="192"/>
                  <a:pt x="774" y="192"/>
                  <a:pt x="776" y="194"/>
                </a:cubicBezTo>
                <a:cubicBezTo>
                  <a:pt x="775" y="192"/>
                  <a:pt x="774" y="188"/>
                  <a:pt x="776" y="190"/>
                </a:cubicBezTo>
                <a:cubicBezTo>
                  <a:pt x="782" y="200"/>
                  <a:pt x="774" y="198"/>
                  <a:pt x="781" y="209"/>
                </a:cubicBezTo>
                <a:cubicBezTo>
                  <a:pt x="782" y="211"/>
                  <a:pt x="782" y="210"/>
                  <a:pt x="784" y="211"/>
                </a:cubicBezTo>
                <a:cubicBezTo>
                  <a:pt x="782" y="207"/>
                  <a:pt x="785" y="207"/>
                  <a:pt x="785" y="203"/>
                </a:cubicBezTo>
                <a:cubicBezTo>
                  <a:pt x="789" y="210"/>
                  <a:pt x="784" y="206"/>
                  <a:pt x="788" y="212"/>
                </a:cubicBezTo>
                <a:cubicBezTo>
                  <a:pt x="786" y="212"/>
                  <a:pt x="788" y="216"/>
                  <a:pt x="786" y="217"/>
                </a:cubicBezTo>
                <a:cubicBezTo>
                  <a:pt x="787" y="218"/>
                  <a:pt x="788" y="218"/>
                  <a:pt x="789" y="220"/>
                </a:cubicBezTo>
                <a:cubicBezTo>
                  <a:pt x="788" y="220"/>
                  <a:pt x="787" y="218"/>
                  <a:pt x="787" y="219"/>
                </a:cubicBezTo>
                <a:cubicBezTo>
                  <a:pt x="788" y="221"/>
                  <a:pt x="789" y="223"/>
                  <a:pt x="791" y="226"/>
                </a:cubicBezTo>
                <a:cubicBezTo>
                  <a:pt x="793" y="227"/>
                  <a:pt x="790" y="222"/>
                  <a:pt x="793" y="224"/>
                </a:cubicBezTo>
                <a:cubicBezTo>
                  <a:pt x="792" y="220"/>
                  <a:pt x="793" y="220"/>
                  <a:pt x="795" y="221"/>
                </a:cubicBezTo>
                <a:cubicBezTo>
                  <a:pt x="798" y="227"/>
                  <a:pt x="796" y="231"/>
                  <a:pt x="795" y="230"/>
                </a:cubicBezTo>
                <a:cubicBezTo>
                  <a:pt x="795" y="231"/>
                  <a:pt x="796" y="233"/>
                  <a:pt x="796" y="234"/>
                </a:cubicBezTo>
                <a:cubicBezTo>
                  <a:pt x="793" y="231"/>
                  <a:pt x="796" y="239"/>
                  <a:pt x="792" y="235"/>
                </a:cubicBezTo>
                <a:cubicBezTo>
                  <a:pt x="794" y="238"/>
                  <a:pt x="793" y="237"/>
                  <a:pt x="792" y="236"/>
                </a:cubicBezTo>
                <a:cubicBezTo>
                  <a:pt x="794" y="240"/>
                  <a:pt x="794" y="243"/>
                  <a:pt x="797" y="248"/>
                </a:cubicBezTo>
                <a:cubicBezTo>
                  <a:pt x="797" y="246"/>
                  <a:pt x="797" y="245"/>
                  <a:pt x="799" y="248"/>
                </a:cubicBezTo>
                <a:cubicBezTo>
                  <a:pt x="799" y="247"/>
                  <a:pt x="798" y="246"/>
                  <a:pt x="798" y="245"/>
                </a:cubicBezTo>
                <a:cubicBezTo>
                  <a:pt x="798" y="244"/>
                  <a:pt x="799" y="247"/>
                  <a:pt x="800" y="247"/>
                </a:cubicBezTo>
                <a:cubicBezTo>
                  <a:pt x="800" y="246"/>
                  <a:pt x="799" y="246"/>
                  <a:pt x="798" y="244"/>
                </a:cubicBezTo>
                <a:cubicBezTo>
                  <a:pt x="799" y="244"/>
                  <a:pt x="800" y="246"/>
                  <a:pt x="800" y="246"/>
                </a:cubicBezTo>
                <a:cubicBezTo>
                  <a:pt x="802" y="250"/>
                  <a:pt x="800" y="249"/>
                  <a:pt x="801" y="252"/>
                </a:cubicBezTo>
                <a:cubicBezTo>
                  <a:pt x="799" y="250"/>
                  <a:pt x="800" y="252"/>
                  <a:pt x="799" y="251"/>
                </a:cubicBezTo>
                <a:cubicBezTo>
                  <a:pt x="800" y="252"/>
                  <a:pt x="801" y="254"/>
                  <a:pt x="802" y="256"/>
                </a:cubicBezTo>
                <a:cubicBezTo>
                  <a:pt x="800" y="254"/>
                  <a:pt x="800" y="256"/>
                  <a:pt x="799" y="255"/>
                </a:cubicBezTo>
                <a:cubicBezTo>
                  <a:pt x="799" y="256"/>
                  <a:pt x="800" y="257"/>
                  <a:pt x="800" y="258"/>
                </a:cubicBezTo>
                <a:cubicBezTo>
                  <a:pt x="798" y="257"/>
                  <a:pt x="797" y="261"/>
                  <a:pt x="794" y="257"/>
                </a:cubicBezTo>
                <a:cubicBezTo>
                  <a:pt x="794" y="258"/>
                  <a:pt x="795" y="260"/>
                  <a:pt x="794" y="260"/>
                </a:cubicBezTo>
                <a:cubicBezTo>
                  <a:pt x="792" y="255"/>
                  <a:pt x="791" y="256"/>
                  <a:pt x="790" y="256"/>
                </a:cubicBezTo>
                <a:cubicBezTo>
                  <a:pt x="792" y="259"/>
                  <a:pt x="794" y="261"/>
                  <a:pt x="795" y="265"/>
                </a:cubicBezTo>
                <a:cubicBezTo>
                  <a:pt x="793" y="262"/>
                  <a:pt x="795" y="266"/>
                  <a:pt x="793" y="262"/>
                </a:cubicBezTo>
                <a:cubicBezTo>
                  <a:pt x="792" y="267"/>
                  <a:pt x="790" y="268"/>
                  <a:pt x="787" y="266"/>
                </a:cubicBezTo>
                <a:cubicBezTo>
                  <a:pt x="786" y="263"/>
                  <a:pt x="784" y="260"/>
                  <a:pt x="784" y="259"/>
                </a:cubicBezTo>
                <a:cubicBezTo>
                  <a:pt x="784" y="258"/>
                  <a:pt x="783" y="258"/>
                  <a:pt x="783" y="257"/>
                </a:cubicBezTo>
                <a:cubicBezTo>
                  <a:pt x="783" y="257"/>
                  <a:pt x="783" y="258"/>
                  <a:pt x="784" y="259"/>
                </a:cubicBezTo>
                <a:cubicBezTo>
                  <a:pt x="783" y="258"/>
                  <a:pt x="782" y="256"/>
                  <a:pt x="782" y="255"/>
                </a:cubicBezTo>
                <a:close/>
                <a:moveTo>
                  <a:pt x="340" y="50"/>
                </a:moveTo>
                <a:cubicBezTo>
                  <a:pt x="338" y="51"/>
                  <a:pt x="336" y="51"/>
                  <a:pt x="336" y="51"/>
                </a:cubicBezTo>
                <a:cubicBezTo>
                  <a:pt x="338" y="51"/>
                  <a:pt x="340" y="51"/>
                  <a:pt x="340" y="50"/>
                </a:cubicBezTo>
                <a:close/>
                <a:moveTo>
                  <a:pt x="236" y="74"/>
                </a:moveTo>
                <a:cubicBezTo>
                  <a:pt x="236" y="74"/>
                  <a:pt x="235" y="75"/>
                  <a:pt x="235" y="74"/>
                </a:cubicBezTo>
                <a:cubicBezTo>
                  <a:pt x="234" y="75"/>
                  <a:pt x="233" y="75"/>
                  <a:pt x="233" y="76"/>
                </a:cubicBezTo>
                <a:cubicBezTo>
                  <a:pt x="236" y="75"/>
                  <a:pt x="230" y="77"/>
                  <a:pt x="232" y="77"/>
                </a:cubicBezTo>
                <a:cubicBezTo>
                  <a:pt x="234" y="76"/>
                  <a:pt x="235" y="75"/>
                  <a:pt x="236" y="74"/>
                </a:cubicBezTo>
                <a:close/>
                <a:moveTo>
                  <a:pt x="231" y="76"/>
                </a:moveTo>
                <a:cubicBezTo>
                  <a:pt x="232" y="75"/>
                  <a:pt x="233" y="76"/>
                  <a:pt x="234" y="74"/>
                </a:cubicBezTo>
                <a:cubicBezTo>
                  <a:pt x="234" y="75"/>
                  <a:pt x="236" y="72"/>
                  <a:pt x="237" y="71"/>
                </a:cubicBezTo>
                <a:cubicBezTo>
                  <a:pt x="233" y="73"/>
                  <a:pt x="233" y="74"/>
                  <a:pt x="231" y="76"/>
                </a:cubicBezTo>
                <a:close/>
                <a:moveTo>
                  <a:pt x="162" y="116"/>
                </a:moveTo>
                <a:cubicBezTo>
                  <a:pt x="164" y="115"/>
                  <a:pt x="164" y="115"/>
                  <a:pt x="164" y="115"/>
                </a:cubicBezTo>
                <a:cubicBezTo>
                  <a:pt x="162" y="115"/>
                  <a:pt x="165" y="114"/>
                  <a:pt x="167" y="112"/>
                </a:cubicBezTo>
                <a:cubicBezTo>
                  <a:pt x="165" y="113"/>
                  <a:pt x="164" y="114"/>
                  <a:pt x="164" y="114"/>
                </a:cubicBezTo>
                <a:cubicBezTo>
                  <a:pt x="167" y="111"/>
                  <a:pt x="164" y="113"/>
                  <a:pt x="165" y="111"/>
                </a:cubicBezTo>
                <a:cubicBezTo>
                  <a:pt x="164" y="112"/>
                  <a:pt x="162" y="113"/>
                  <a:pt x="162" y="114"/>
                </a:cubicBezTo>
                <a:cubicBezTo>
                  <a:pt x="168" y="110"/>
                  <a:pt x="160" y="115"/>
                  <a:pt x="162" y="114"/>
                </a:cubicBezTo>
                <a:cubicBezTo>
                  <a:pt x="166" y="112"/>
                  <a:pt x="161" y="116"/>
                  <a:pt x="162" y="116"/>
                </a:cubicBezTo>
                <a:close/>
                <a:moveTo>
                  <a:pt x="132" y="113"/>
                </a:moveTo>
                <a:cubicBezTo>
                  <a:pt x="134" y="112"/>
                  <a:pt x="135" y="111"/>
                  <a:pt x="134" y="111"/>
                </a:cubicBezTo>
                <a:cubicBezTo>
                  <a:pt x="132" y="113"/>
                  <a:pt x="132" y="113"/>
                  <a:pt x="132" y="113"/>
                </a:cubicBezTo>
                <a:close/>
                <a:moveTo>
                  <a:pt x="788" y="254"/>
                </a:moveTo>
                <a:cubicBezTo>
                  <a:pt x="788" y="256"/>
                  <a:pt x="790" y="259"/>
                  <a:pt x="791" y="260"/>
                </a:cubicBezTo>
                <a:cubicBezTo>
                  <a:pt x="790" y="258"/>
                  <a:pt x="789" y="255"/>
                  <a:pt x="788" y="254"/>
                </a:cubicBezTo>
                <a:close/>
                <a:moveTo>
                  <a:pt x="792" y="242"/>
                </a:moveTo>
                <a:cubicBezTo>
                  <a:pt x="793" y="245"/>
                  <a:pt x="794" y="247"/>
                  <a:pt x="796" y="250"/>
                </a:cubicBezTo>
                <a:cubicBezTo>
                  <a:pt x="797" y="249"/>
                  <a:pt x="792" y="240"/>
                  <a:pt x="790" y="237"/>
                </a:cubicBezTo>
                <a:cubicBezTo>
                  <a:pt x="790" y="239"/>
                  <a:pt x="794" y="244"/>
                  <a:pt x="795" y="246"/>
                </a:cubicBezTo>
                <a:cubicBezTo>
                  <a:pt x="794" y="246"/>
                  <a:pt x="793" y="243"/>
                  <a:pt x="792" y="242"/>
                </a:cubicBezTo>
                <a:close/>
                <a:moveTo>
                  <a:pt x="787" y="245"/>
                </a:moveTo>
                <a:cubicBezTo>
                  <a:pt x="787" y="245"/>
                  <a:pt x="787" y="247"/>
                  <a:pt x="786" y="246"/>
                </a:cubicBezTo>
                <a:cubicBezTo>
                  <a:pt x="788" y="248"/>
                  <a:pt x="789" y="252"/>
                  <a:pt x="790" y="253"/>
                </a:cubicBezTo>
                <a:cubicBezTo>
                  <a:pt x="789" y="250"/>
                  <a:pt x="788" y="247"/>
                  <a:pt x="787" y="245"/>
                </a:cubicBezTo>
                <a:close/>
                <a:moveTo>
                  <a:pt x="779" y="256"/>
                </a:moveTo>
                <a:cubicBezTo>
                  <a:pt x="779" y="256"/>
                  <a:pt x="776" y="252"/>
                  <a:pt x="777" y="255"/>
                </a:cubicBezTo>
                <a:cubicBezTo>
                  <a:pt x="778" y="255"/>
                  <a:pt x="778" y="255"/>
                  <a:pt x="779" y="257"/>
                </a:cubicBezTo>
                <a:cubicBezTo>
                  <a:pt x="779" y="258"/>
                  <a:pt x="779" y="258"/>
                  <a:pt x="779" y="258"/>
                </a:cubicBezTo>
                <a:cubicBezTo>
                  <a:pt x="780" y="258"/>
                  <a:pt x="780" y="258"/>
                  <a:pt x="779" y="256"/>
                </a:cubicBezTo>
                <a:close/>
                <a:moveTo>
                  <a:pt x="785" y="244"/>
                </a:moveTo>
                <a:cubicBezTo>
                  <a:pt x="787" y="249"/>
                  <a:pt x="783" y="241"/>
                  <a:pt x="784" y="244"/>
                </a:cubicBezTo>
                <a:cubicBezTo>
                  <a:pt x="786" y="246"/>
                  <a:pt x="784" y="246"/>
                  <a:pt x="785" y="247"/>
                </a:cubicBezTo>
                <a:cubicBezTo>
                  <a:pt x="785" y="246"/>
                  <a:pt x="787" y="249"/>
                  <a:pt x="787" y="249"/>
                </a:cubicBezTo>
                <a:cubicBezTo>
                  <a:pt x="786" y="247"/>
                  <a:pt x="786" y="245"/>
                  <a:pt x="785" y="244"/>
                </a:cubicBezTo>
                <a:close/>
                <a:moveTo>
                  <a:pt x="789" y="230"/>
                </a:moveTo>
                <a:cubicBezTo>
                  <a:pt x="790" y="231"/>
                  <a:pt x="791" y="232"/>
                  <a:pt x="792" y="233"/>
                </a:cubicBezTo>
                <a:cubicBezTo>
                  <a:pt x="790" y="230"/>
                  <a:pt x="789" y="228"/>
                  <a:pt x="790" y="229"/>
                </a:cubicBezTo>
                <a:cubicBezTo>
                  <a:pt x="788" y="225"/>
                  <a:pt x="789" y="224"/>
                  <a:pt x="787" y="222"/>
                </a:cubicBezTo>
                <a:cubicBezTo>
                  <a:pt x="787" y="222"/>
                  <a:pt x="787" y="224"/>
                  <a:pt x="786" y="224"/>
                </a:cubicBezTo>
                <a:cubicBezTo>
                  <a:pt x="788" y="225"/>
                  <a:pt x="788" y="226"/>
                  <a:pt x="789" y="227"/>
                </a:cubicBezTo>
                <a:cubicBezTo>
                  <a:pt x="789" y="228"/>
                  <a:pt x="789" y="229"/>
                  <a:pt x="789" y="229"/>
                </a:cubicBezTo>
                <a:cubicBezTo>
                  <a:pt x="788" y="226"/>
                  <a:pt x="787" y="226"/>
                  <a:pt x="785" y="224"/>
                </a:cubicBezTo>
                <a:cubicBezTo>
                  <a:pt x="787" y="227"/>
                  <a:pt x="786" y="227"/>
                  <a:pt x="785" y="226"/>
                </a:cubicBezTo>
                <a:cubicBezTo>
                  <a:pt x="787" y="230"/>
                  <a:pt x="786" y="228"/>
                  <a:pt x="787" y="231"/>
                </a:cubicBezTo>
                <a:cubicBezTo>
                  <a:pt x="788" y="231"/>
                  <a:pt x="789" y="234"/>
                  <a:pt x="790" y="235"/>
                </a:cubicBezTo>
                <a:cubicBezTo>
                  <a:pt x="790" y="235"/>
                  <a:pt x="792" y="237"/>
                  <a:pt x="791" y="235"/>
                </a:cubicBezTo>
                <a:cubicBezTo>
                  <a:pt x="790" y="235"/>
                  <a:pt x="790" y="233"/>
                  <a:pt x="789" y="232"/>
                </a:cubicBezTo>
                <a:cubicBezTo>
                  <a:pt x="789" y="232"/>
                  <a:pt x="790" y="235"/>
                  <a:pt x="789" y="233"/>
                </a:cubicBezTo>
                <a:cubicBezTo>
                  <a:pt x="789" y="233"/>
                  <a:pt x="787" y="230"/>
                  <a:pt x="788" y="230"/>
                </a:cubicBezTo>
                <a:cubicBezTo>
                  <a:pt x="789" y="232"/>
                  <a:pt x="790" y="234"/>
                  <a:pt x="792" y="235"/>
                </a:cubicBezTo>
                <a:cubicBezTo>
                  <a:pt x="791" y="234"/>
                  <a:pt x="789" y="231"/>
                  <a:pt x="789" y="230"/>
                </a:cubicBezTo>
                <a:close/>
                <a:moveTo>
                  <a:pt x="788" y="235"/>
                </a:moveTo>
                <a:cubicBezTo>
                  <a:pt x="788" y="233"/>
                  <a:pt x="786" y="229"/>
                  <a:pt x="785" y="229"/>
                </a:cubicBezTo>
                <a:cubicBezTo>
                  <a:pt x="787" y="231"/>
                  <a:pt x="787" y="234"/>
                  <a:pt x="788" y="235"/>
                </a:cubicBezTo>
                <a:close/>
                <a:moveTo>
                  <a:pt x="756" y="236"/>
                </a:moveTo>
                <a:cubicBezTo>
                  <a:pt x="755" y="236"/>
                  <a:pt x="757" y="239"/>
                  <a:pt x="758" y="240"/>
                </a:cubicBezTo>
                <a:cubicBezTo>
                  <a:pt x="760" y="241"/>
                  <a:pt x="759" y="242"/>
                  <a:pt x="760" y="244"/>
                </a:cubicBezTo>
                <a:cubicBezTo>
                  <a:pt x="760" y="243"/>
                  <a:pt x="762" y="245"/>
                  <a:pt x="761" y="242"/>
                </a:cubicBezTo>
                <a:cubicBezTo>
                  <a:pt x="759" y="241"/>
                  <a:pt x="759" y="241"/>
                  <a:pt x="756" y="236"/>
                </a:cubicBezTo>
                <a:close/>
                <a:moveTo>
                  <a:pt x="780" y="220"/>
                </a:moveTo>
                <a:cubicBezTo>
                  <a:pt x="781" y="222"/>
                  <a:pt x="781" y="223"/>
                  <a:pt x="782" y="225"/>
                </a:cubicBezTo>
                <a:cubicBezTo>
                  <a:pt x="783" y="226"/>
                  <a:pt x="784" y="227"/>
                  <a:pt x="785" y="228"/>
                </a:cubicBezTo>
                <a:cubicBezTo>
                  <a:pt x="783" y="225"/>
                  <a:pt x="782" y="222"/>
                  <a:pt x="780" y="220"/>
                </a:cubicBezTo>
                <a:close/>
                <a:moveTo>
                  <a:pt x="787" y="219"/>
                </a:moveTo>
                <a:cubicBezTo>
                  <a:pt x="786" y="219"/>
                  <a:pt x="786" y="220"/>
                  <a:pt x="787" y="221"/>
                </a:cubicBezTo>
                <a:cubicBezTo>
                  <a:pt x="787" y="221"/>
                  <a:pt x="789" y="225"/>
                  <a:pt x="789" y="223"/>
                </a:cubicBezTo>
                <a:cubicBezTo>
                  <a:pt x="787" y="221"/>
                  <a:pt x="787" y="220"/>
                  <a:pt x="787" y="219"/>
                </a:cubicBezTo>
                <a:close/>
                <a:moveTo>
                  <a:pt x="781" y="226"/>
                </a:moveTo>
                <a:cubicBezTo>
                  <a:pt x="781" y="227"/>
                  <a:pt x="780" y="223"/>
                  <a:pt x="779" y="224"/>
                </a:cubicBezTo>
                <a:cubicBezTo>
                  <a:pt x="780" y="224"/>
                  <a:pt x="780" y="225"/>
                  <a:pt x="779" y="225"/>
                </a:cubicBezTo>
                <a:cubicBezTo>
                  <a:pt x="781" y="228"/>
                  <a:pt x="783" y="228"/>
                  <a:pt x="781" y="226"/>
                </a:cubicBezTo>
                <a:close/>
                <a:moveTo>
                  <a:pt x="760" y="233"/>
                </a:moveTo>
                <a:cubicBezTo>
                  <a:pt x="761" y="237"/>
                  <a:pt x="756" y="230"/>
                  <a:pt x="756" y="233"/>
                </a:cubicBezTo>
                <a:cubicBezTo>
                  <a:pt x="758" y="234"/>
                  <a:pt x="760" y="235"/>
                  <a:pt x="762" y="237"/>
                </a:cubicBezTo>
                <a:cubicBezTo>
                  <a:pt x="761" y="235"/>
                  <a:pt x="761" y="233"/>
                  <a:pt x="760" y="233"/>
                </a:cubicBezTo>
                <a:close/>
                <a:moveTo>
                  <a:pt x="754" y="232"/>
                </a:moveTo>
                <a:cubicBezTo>
                  <a:pt x="755" y="231"/>
                  <a:pt x="756" y="235"/>
                  <a:pt x="757" y="236"/>
                </a:cubicBezTo>
                <a:cubicBezTo>
                  <a:pt x="757" y="234"/>
                  <a:pt x="753" y="229"/>
                  <a:pt x="754" y="232"/>
                </a:cubicBezTo>
                <a:close/>
                <a:moveTo>
                  <a:pt x="747" y="236"/>
                </a:moveTo>
                <a:cubicBezTo>
                  <a:pt x="746" y="236"/>
                  <a:pt x="748" y="238"/>
                  <a:pt x="748" y="239"/>
                </a:cubicBezTo>
                <a:cubicBezTo>
                  <a:pt x="749" y="239"/>
                  <a:pt x="749" y="240"/>
                  <a:pt x="749" y="239"/>
                </a:cubicBezTo>
                <a:cubicBezTo>
                  <a:pt x="748" y="239"/>
                  <a:pt x="748" y="237"/>
                  <a:pt x="747" y="236"/>
                </a:cubicBezTo>
                <a:close/>
                <a:moveTo>
                  <a:pt x="753" y="170"/>
                </a:moveTo>
                <a:cubicBezTo>
                  <a:pt x="752" y="170"/>
                  <a:pt x="752" y="170"/>
                  <a:pt x="753" y="172"/>
                </a:cubicBezTo>
                <a:cubicBezTo>
                  <a:pt x="754" y="172"/>
                  <a:pt x="755" y="172"/>
                  <a:pt x="756" y="173"/>
                </a:cubicBezTo>
                <a:cubicBezTo>
                  <a:pt x="754" y="172"/>
                  <a:pt x="753" y="171"/>
                  <a:pt x="753" y="170"/>
                </a:cubicBezTo>
                <a:close/>
                <a:moveTo>
                  <a:pt x="747" y="163"/>
                </a:moveTo>
                <a:cubicBezTo>
                  <a:pt x="746" y="162"/>
                  <a:pt x="745" y="163"/>
                  <a:pt x="746" y="165"/>
                </a:cubicBezTo>
                <a:cubicBezTo>
                  <a:pt x="746" y="164"/>
                  <a:pt x="749" y="168"/>
                  <a:pt x="749" y="167"/>
                </a:cubicBezTo>
                <a:cubicBezTo>
                  <a:pt x="746" y="163"/>
                  <a:pt x="748" y="165"/>
                  <a:pt x="747" y="163"/>
                </a:cubicBezTo>
                <a:close/>
                <a:moveTo>
                  <a:pt x="726" y="156"/>
                </a:moveTo>
                <a:cubicBezTo>
                  <a:pt x="725" y="156"/>
                  <a:pt x="728" y="159"/>
                  <a:pt x="729" y="160"/>
                </a:cubicBezTo>
                <a:cubicBezTo>
                  <a:pt x="730" y="160"/>
                  <a:pt x="728" y="158"/>
                  <a:pt x="726" y="156"/>
                </a:cubicBezTo>
                <a:close/>
                <a:moveTo>
                  <a:pt x="723" y="152"/>
                </a:moveTo>
                <a:cubicBezTo>
                  <a:pt x="722" y="152"/>
                  <a:pt x="721" y="151"/>
                  <a:pt x="721" y="150"/>
                </a:cubicBezTo>
                <a:cubicBezTo>
                  <a:pt x="720" y="150"/>
                  <a:pt x="720" y="151"/>
                  <a:pt x="721" y="152"/>
                </a:cubicBezTo>
                <a:cubicBezTo>
                  <a:pt x="722" y="151"/>
                  <a:pt x="725" y="155"/>
                  <a:pt x="724" y="153"/>
                </a:cubicBezTo>
                <a:cubicBezTo>
                  <a:pt x="723" y="153"/>
                  <a:pt x="723" y="153"/>
                  <a:pt x="723" y="152"/>
                </a:cubicBezTo>
                <a:close/>
                <a:moveTo>
                  <a:pt x="726" y="146"/>
                </a:moveTo>
                <a:cubicBezTo>
                  <a:pt x="727" y="147"/>
                  <a:pt x="726" y="147"/>
                  <a:pt x="728" y="149"/>
                </a:cubicBezTo>
                <a:cubicBezTo>
                  <a:pt x="729" y="150"/>
                  <a:pt x="727" y="147"/>
                  <a:pt x="726" y="146"/>
                </a:cubicBezTo>
                <a:close/>
                <a:moveTo>
                  <a:pt x="717" y="154"/>
                </a:moveTo>
                <a:cubicBezTo>
                  <a:pt x="718" y="156"/>
                  <a:pt x="715" y="152"/>
                  <a:pt x="714" y="152"/>
                </a:cubicBezTo>
                <a:cubicBezTo>
                  <a:pt x="714" y="153"/>
                  <a:pt x="716" y="154"/>
                  <a:pt x="717" y="156"/>
                </a:cubicBezTo>
                <a:cubicBezTo>
                  <a:pt x="718" y="156"/>
                  <a:pt x="718" y="155"/>
                  <a:pt x="717" y="154"/>
                </a:cubicBezTo>
                <a:close/>
                <a:moveTo>
                  <a:pt x="723" y="138"/>
                </a:moveTo>
                <a:cubicBezTo>
                  <a:pt x="726" y="140"/>
                  <a:pt x="727" y="142"/>
                  <a:pt x="728" y="143"/>
                </a:cubicBezTo>
                <a:cubicBezTo>
                  <a:pt x="727" y="141"/>
                  <a:pt x="725" y="139"/>
                  <a:pt x="723" y="138"/>
                </a:cubicBezTo>
                <a:close/>
                <a:moveTo>
                  <a:pt x="723" y="139"/>
                </a:moveTo>
                <a:cubicBezTo>
                  <a:pt x="723" y="138"/>
                  <a:pt x="722" y="137"/>
                  <a:pt x="721" y="137"/>
                </a:cubicBezTo>
                <a:cubicBezTo>
                  <a:pt x="720" y="136"/>
                  <a:pt x="720" y="136"/>
                  <a:pt x="720" y="137"/>
                </a:cubicBezTo>
                <a:cubicBezTo>
                  <a:pt x="721" y="139"/>
                  <a:pt x="722" y="140"/>
                  <a:pt x="723" y="141"/>
                </a:cubicBezTo>
                <a:cubicBezTo>
                  <a:pt x="722" y="139"/>
                  <a:pt x="720" y="138"/>
                  <a:pt x="721" y="137"/>
                </a:cubicBezTo>
                <a:cubicBezTo>
                  <a:pt x="723" y="139"/>
                  <a:pt x="724" y="140"/>
                  <a:pt x="725" y="140"/>
                </a:cubicBezTo>
                <a:cubicBezTo>
                  <a:pt x="724" y="139"/>
                  <a:pt x="724" y="139"/>
                  <a:pt x="723" y="139"/>
                </a:cubicBezTo>
                <a:close/>
                <a:moveTo>
                  <a:pt x="722" y="140"/>
                </a:moveTo>
                <a:cubicBezTo>
                  <a:pt x="719" y="137"/>
                  <a:pt x="719" y="137"/>
                  <a:pt x="719" y="137"/>
                </a:cubicBezTo>
                <a:cubicBezTo>
                  <a:pt x="718" y="137"/>
                  <a:pt x="720" y="140"/>
                  <a:pt x="721" y="141"/>
                </a:cubicBezTo>
                <a:cubicBezTo>
                  <a:pt x="722" y="141"/>
                  <a:pt x="722" y="141"/>
                  <a:pt x="722" y="140"/>
                </a:cubicBezTo>
                <a:close/>
                <a:moveTo>
                  <a:pt x="721" y="134"/>
                </a:moveTo>
                <a:cubicBezTo>
                  <a:pt x="720" y="134"/>
                  <a:pt x="719" y="134"/>
                  <a:pt x="719" y="134"/>
                </a:cubicBezTo>
                <a:cubicBezTo>
                  <a:pt x="723" y="138"/>
                  <a:pt x="724" y="137"/>
                  <a:pt x="721" y="134"/>
                </a:cubicBezTo>
                <a:close/>
                <a:moveTo>
                  <a:pt x="714" y="136"/>
                </a:moveTo>
                <a:cubicBezTo>
                  <a:pt x="715" y="135"/>
                  <a:pt x="715" y="135"/>
                  <a:pt x="714" y="134"/>
                </a:cubicBezTo>
                <a:cubicBezTo>
                  <a:pt x="713" y="133"/>
                  <a:pt x="712" y="134"/>
                  <a:pt x="714" y="136"/>
                </a:cubicBezTo>
                <a:close/>
                <a:moveTo>
                  <a:pt x="697" y="113"/>
                </a:moveTo>
                <a:cubicBezTo>
                  <a:pt x="698" y="114"/>
                  <a:pt x="698" y="113"/>
                  <a:pt x="697" y="113"/>
                </a:cubicBezTo>
                <a:cubicBezTo>
                  <a:pt x="696" y="113"/>
                  <a:pt x="694" y="110"/>
                  <a:pt x="693" y="110"/>
                </a:cubicBezTo>
                <a:cubicBezTo>
                  <a:pt x="695" y="112"/>
                  <a:pt x="698" y="116"/>
                  <a:pt x="700" y="117"/>
                </a:cubicBezTo>
                <a:cubicBezTo>
                  <a:pt x="699" y="116"/>
                  <a:pt x="696" y="113"/>
                  <a:pt x="697" y="113"/>
                </a:cubicBezTo>
                <a:close/>
                <a:moveTo>
                  <a:pt x="662" y="153"/>
                </a:moveTo>
                <a:cubicBezTo>
                  <a:pt x="663" y="154"/>
                  <a:pt x="665" y="156"/>
                  <a:pt x="666" y="156"/>
                </a:cubicBezTo>
                <a:cubicBezTo>
                  <a:pt x="665" y="155"/>
                  <a:pt x="663" y="152"/>
                  <a:pt x="662" y="153"/>
                </a:cubicBezTo>
                <a:close/>
                <a:moveTo>
                  <a:pt x="685" y="103"/>
                </a:moveTo>
                <a:cubicBezTo>
                  <a:pt x="687" y="104"/>
                  <a:pt x="686" y="104"/>
                  <a:pt x="687" y="105"/>
                </a:cubicBezTo>
                <a:cubicBezTo>
                  <a:pt x="688" y="106"/>
                  <a:pt x="689" y="106"/>
                  <a:pt x="689" y="106"/>
                </a:cubicBezTo>
                <a:cubicBezTo>
                  <a:pt x="688" y="105"/>
                  <a:pt x="687" y="103"/>
                  <a:pt x="685" y="103"/>
                </a:cubicBezTo>
                <a:close/>
                <a:moveTo>
                  <a:pt x="599" y="49"/>
                </a:moveTo>
                <a:cubicBezTo>
                  <a:pt x="600" y="50"/>
                  <a:pt x="603" y="51"/>
                  <a:pt x="603" y="50"/>
                </a:cubicBezTo>
                <a:cubicBezTo>
                  <a:pt x="600" y="49"/>
                  <a:pt x="601" y="50"/>
                  <a:pt x="599" y="49"/>
                </a:cubicBezTo>
                <a:close/>
                <a:moveTo>
                  <a:pt x="579" y="43"/>
                </a:moveTo>
                <a:cubicBezTo>
                  <a:pt x="579" y="42"/>
                  <a:pt x="584" y="44"/>
                  <a:pt x="581" y="43"/>
                </a:cubicBezTo>
                <a:cubicBezTo>
                  <a:pt x="581" y="43"/>
                  <a:pt x="576" y="41"/>
                  <a:pt x="579" y="43"/>
                </a:cubicBezTo>
                <a:close/>
                <a:moveTo>
                  <a:pt x="568" y="37"/>
                </a:moveTo>
                <a:cubicBezTo>
                  <a:pt x="568" y="36"/>
                  <a:pt x="570" y="37"/>
                  <a:pt x="571" y="38"/>
                </a:cubicBezTo>
                <a:cubicBezTo>
                  <a:pt x="573" y="38"/>
                  <a:pt x="568" y="36"/>
                  <a:pt x="567" y="36"/>
                </a:cubicBezTo>
                <a:cubicBezTo>
                  <a:pt x="570" y="37"/>
                  <a:pt x="565" y="36"/>
                  <a:pt x="568" y="37"/>
                </a:cubicBezTo>
                <a:close/>
                <a:moveTo>
                  <a:pt x="562" y="33"/>
                </a:moveTo>
                <a:cubicBezTo>
                  <a:pt x="563" y="34"/>
                  <a:pt x="563" y="33"/>
                  <a:pt x="565" y="33"/>
                </a:cubicBezTo>
                <a:cubicBezTo>
                  <a:pt x="567" y="35"/>
                  <a:pt x="567" y="35"/>
                  <a:pt x="567" y="35"/>
                </a:cubicBezTo>
                <a:cubicBezTo>
                  <a:pt x="570" y="35"/>
                  <a:pt x="558" y="30"/>
                  <a:pt x="562" y="33"/>
                </a:cubicBezTo>
                <a:close/>
                <a:moveTo>
                  <a:pt x="533" y="22"/>
                </a:moveTo>
                <a:cubicBezTo>
                  <a:pt x="531" y="22"/>
                  <a:pt x="527" y="19"/>
                  <a:pt x="523" y="19"/>
                </a:cubicBezTo>
                <a:cubicBezTo>
                  <a:pt x="524" y="20"/>
                  <a:pt x="519" y="18"/>
                  <a:pt x="519" y="19"/>
                </a:cubicBezTo>
                <a:cubicBezTo>
                  <a:pt x="522" y="20"/>
                  <a:pt x="520" y="20"/>
                  <a:pt x="524" y="21"/>
                </a:cubicBezTo>
                <a:cubicBezTo>
                  <a:pt x="522" y="19"/>
                  <a:pt x="526" y="20"/>
                  <a:pt x="528" y="20"/>
                </a:cubicBezTo>
                <a:cubicBezTo>
                  <a:pt x="529" y="21"/>
                  <a:pt x="532" y="22"/>
                  <a:pt x="535" y="23"/>
                </a:cubicBezTo>
                <a:cubicBezTo>
                  <a:pt x="534" y="23"/>
                  <a:pt x="535" y="22"/>
                  <a:pt x="533" y="22"/>
                </a:cubicBezTo>
                <a:close/>
                <a:moveTo>
                  <a:pt x="513" y="21"/>
                </a:moveTo>
                <a:cubicBezTo>
                  <a:pt x="515" y="21"/>
                  <a:pt x="520" y="24"/>
                  <a:pt x="520" y="23"/>
                </a:cubicBezTo>
                <a:cubicBezTo>
                  <a:pt x="516" y="22"/>
                  <a:pt x="514" y="21"/>
                  <a:pt x="513" y="21"/>
                </a:cubicBezTo>
                <a:close/>
                <a:moveTo>
                  <a:pt x="499" y="13"/>
                </a:moveTo>
                <a:cubicBezTo>
                  <a:pt x="501" y="14"/>
                  <a:pt x="499" y="14"/>
                  <a:pt x="502" y="15"/>
                </a:cubicBezTo>
                <a:cubicBezTo>
                  <a:pt x="501" y="14"/>
                  <a:pt x="504" y="14"/>
                  <a:pt x="502" y="14"/>
                </a:cubicBezTo>
                <a:cubicBezTo>
                  <a:pt x="502" y="14"/>
                  <a:pt x="499" y="13"/>
                  <a:pt x="499" y="13"/>
                </a:cubicBezTo>
                <a:close/>
                <a:moveTo>
                  <a:pt x="497" y="13"/>
                </a:moveTo>
                <a:cubicBezTo>
                  <a:pt x="502" y="15"/>
                  <a:pt x="497" y="14"/>
                  <a:pt x="497" y="15"/>
                </a:cubicBezTo>
                <a:cubicBezTo>
                  <a:pt x="499" y="15"/>
                  <a:pt x="500" y="16"/>
                  <a:pt x="501" y="16"/>
                </a:cubicBezTo>
                <a:cubicBezTo>
                  <a:pt x="500" y="15"/>
                  <a:pt x="499" y="13"/>
                  <a:pt x="497" y="13"/>
                </a:cubicBezTo>
                <a:close/>
                <a:moveTo>
                  <a:pt x="494" y="15"/>
                </a:moveTo>
                <a:cubicBezTo>
                  <a:pt x="494" y="14"/>
                  <a:pt x="496" y="15"/>
                  <a:pt x="496" y="14"/>
                </a:cubicBezTo>
                <a:cubicBezTo>
                  <a:pt x="492" y="13"/>
                  <a:pt x="493" y="14"/>
                  <a:pt x="494" y="15"/>
                </a:cubicBezTo>
                <a:close/>
                <a:moveTo>
                  <a:pt x="441" y="7"/>
                </a:moveTo>
                <a:cubicBezTo>
                  <a:pt x="441" y="7"/>
                  <a:pt x="443" y="7"/>
                  <a:pt x="445" y="7"/>
                </a:cubicBezTo>
                <a:cubicBezTo>
                  <a:pt x="444" y="7"/>
                  <a:pt x="445" y="7"/>
                  <a:pt x="444" y="7"/>
                </a:cubicBezTo>
                <a:cubicBezTo>
                  <a:pt x="444" y="7"/>
                  <a:pt x="439" y="7"/>
                  <a:pt x="441" y="7"/>
                </a:cubicBezTo>
                <a:close/>
                <a:moveTo>
                  <a:pt x="436" y="6"/>
                </a:moveTo>
                <a:cubicBezTo>
                  <a:pt x="433" y="6"/>
                  <a:pt x="434" y="5"/>
                  <a:pt x="431" y="6"/>
                </a:cubicBezTo>
                <a:cubicBezTo>
                  <a:pt x="431" y="6"/>
                  <a:pt x="433" y="6"/>
                  <a:pt x="432" y="7"/>
                </a:cubicBezTo>
                <a:cubicBezTo>
                  <a:pt x="434" y="7"/>
                  <a:pt x="436" y="8"/>
                  <a:pt x="437" y="7"/>
                </a:cubicBezTo>
                <a:cubicBezTo>
                  <a:pt x="432" y="7"/>
                  <a:pt x="433" y="6"/>
                  <a:pt x="436" y="6"/>
                </a:cubicBezTo>
                <a:close/>
                <a:moveTo>
                  <a:pt x="424" y="8"/>
                </a:moveTo>
                <a:cubicBezTo>
                  <a:pt x="420" y="7"/>
                  <a:pt x="426" y="6"/>
                  <a:pt x="421" y="7"/>
                </a:cubicBezTo>
                <a:cubicBezTo>
                  <a:pt x="423" y="7"/>
                  <a:pt x="420" y="8"/>
                  <a:pt x="424" y="8"/>
                </a:cubicBezTo>
                <a:close/>
                <a:moveTo>
                  <a:pt x="415" y="4"/>
                </a:moveTo>
                <a:cubicBezTo>
                  <a:pt x="415" y="4"/>
                  <a:pt x="414" y="4"/>
                  <a:pt x="413" y="4"/>
                </a:cubicBezTo>
                <a:cubicBezTo>
                  <a:pt x="415" y="4"/>
                  <a:pt x="417" y="5"/>
                  <a:pt x="420" y="5"/>
                </a:cubicBezTo>
                <a:cubicBezTo>
                  <a:pt x="420" y="4"/>
                  <a:pt x="417" y="4"/>
                  <a:pt x="415" y="4"/>
                </a:cubicBezTo>
                <a:close/>
                <a:moveTo>
                  <a:pt x="417" y="5"/>
                </a:moveTo>
                <a:cubicBezTo>
                  <a:pt x="417" y="6"/>
                  <a:pt x="414" y="6"/>
                  <a:pt x="412" y="5"/>
                </a:cubicBezTo>
                <a:cubicBezTo>
                  <a:pt x="412" y="6"/>
                  <a:pt x="415" y="6"/>
                  <a:pt x="416" y="7"/>
                </a:cubicBezTo>
                <a:cubicBezTo>
                  <a:pt x="416" y="7"/>
                  <a:pt x="417" y="7"/>
                  <a:pt x="418" y="7"/>
                </a:cubicBezTo>
                <a:cubicBezTo>
                  <a:pt x="413" y="6"/>
                  <a:pt x="418" y="6"/>
                  <a:pt x="419" y="6"/>
                </a:cubicBezTo>
                <a:cubicBezTo>
                  <a:pt x="419" y="6"/>
                  <a:pt x="419" y="5"/>
                  <a:pt x="417" y="5"/>
                </a:cubicBezTo>
                <a:close/>
                <a:moveTo>
                  <a:pt x="412" y="4"/>
                </a:moveTo>
                <a:cubicBezTo>
                  <a:pt x="409" y="4"/>
                  <a:pt x="409" y="5"/>
                  <a:pt x="410" y="5"/>
                </a:cubicBezTo>
                <a:cubicBezTo>
                  <a:pt x="409" y="4"/>
                  <a:pt x="414" y="5"/>
                  <a:pt x="413" y="5"/>
                </a:cubicBezTo>
                <a:cubicBezTo>
                  <a:pt x="410" y="4"/>
                  <a:pt x="413" y="4"/>
                  <a:pt x="412" y="4"/>
                </a:cubicBezTo>
                <a:close/>
                <a:moveTo>
                  <a:pt x="409" y="5"/>
                </a:moveTo>
                <a:cubicBezTo>
                  <a:pt x="405" y="5"/>
                  <a:pt x="405" y="5"/>
                  <a:pt x="405" y="5"/>
                </a:cubicBezTo>
                <a:cubicBezTo>
                  <a:pt x="404" y="6"/>
                  <a:pt x="408" y="6"/>
                  <a:pt x="407" y="7"/>
                </a:cubicBezTo>
                <a:cubicBezTo>
                  <a:pt x="409" y="7"/>
                  <a:pt x="409" y="7"/>
                  <a:pt x="412" y="8"/>
                </a:cubicBezTo>
                <a:cubicBezTo>
                  <a:pt x="411" y="7"/>
                  <a:pt x="404" y="6"/>
                  <a:pt x="409" y="5"/>
                </a:cubicBezTo>
                <a:close/>
                <a:moveTo>
                  <a:pt x="391" y="7"/>
                </a:moveTo>
                <a:cubicBezTo>
                  <a:pt x="393" y="7"/>
                  <a:pt x="395" y="7"/>
                  <a:pt x="397" y="7"/>
                </a:cubicBezTo>
                <a:cubicBezTo>
                  <a:pt x="397" y="7"/>
                  <a:pt x="397" y="7"/>
                  <a:pt x="397" y="7"/>
                </a:cubicBezTo>
                <a:cubicBezTo>
                  <a:pt x="395" y="7"/>
                  <a:pt x="393" y="7"/>
                  <a:pt x="391" y="7"/>
                </a:cubicBezTo>
                <a:close/>
                <a:moveTo>
                  <a:pt x="376" y="46"/>
                </a:moveTo>
                <a:cubicBezTo>
                  <a:pt x="376" y="47"/>
                  <a:pt x="379" y="47"/>
                  <a:pt x="380" y="47"/>
                </a:cubicBezTo>
                <a:cubicBezTo>
                  <a:pt x="378" y="47"/>
                  <a:pt x="378" y="46"/>
                  <a:pt x="376" y="46"/>
                </a:cubicBezTo>
                <a:close/>
                <a:moveTo>
                  <a:pt x="354" y="47"/>
                </a:moveTo>
                <a:cubicBezTo>
                  <a:pt x="353" y="48"/>
                  <a:pt x="359" y="47"/>
                  <a:pt x="359" y="47"/>
                </a:cubicBezTo>
                <a:cubicBezTo>
                  <a:pt x="357" y="47"/>
                  <a:pt x="357" y="46"/>
                  <a:pt x="354" y="47"/>
                </a:cubicBezTo>
                <a:close/>
                <a:moveTo>
                  <a:pt x="323" y="15"/>
                </a:moveTo>
                <a:cubicBezTo>
                  <a:pt x="323" y="16"/>
                  <a:pt x="322" y="16"/>
                  <a:pt x="324" y="16"/>
                </a:cubicBezTo>
                <a:cubicBezTo>
                  <a:pt x="326" y="16"/>
                  <a:pt x="326" y="15"/>
                  <a:pt x="323" y="15"/>
                </a:cubicBezTo>
                <a:close/>
                <a:moveTo>
                  <a:pt x="325" y="47"/>
                </a:moveTo>
                <a:cubicBezTo>
                  <a:pt x="324" y="48"/>
                  <a:pt x="328" y="47"/>
                  <a:pt x="329" y="46"/>
                </a:cubicBezTo>
                <a:cubicBezTo>
                  <a:pt x="327" y="47"/>
                  <a:pt x="327" y="46"/>
                  <a:pt x="325" y="47"/>
                </a:cubicBezTo>
                <a:close/>
                <a:moveTo>
                  <a:pt x="321" y="51"/>
                </a:moveTo>
                <a:cubicBezTo>
                  <a:pt x="324" y="50"/>
                  <a:pt x="323" y="50"/>
                  <a:pt x="321" y="51"/>
                </a:cubicBezTo>
                <a:cubicBezTo>
                  <a:pt x="323" y="51"/>
                  <a:pt x="325" y="50"/>
                  <a:pt x="327" y="50"/>
                </a:cubicBezTo>
                <a:cubicBezTo>
                  <a:pt x="328" y="50"/>
                  <a:pt x="328" y="49"/>
                  <a:pt x="328" y="49"/>
                </a:cubicBezTo>
                <a:cubicBezTo>
                  <a:pt x="325" y="50"/>
                  <a:pt x="321" y="49"/>
                  <a:pt x="321" y="51"/>
                </a:cubicBezTo>
                <a:close/>
                <a:moveTo>
                  <a:pt x="316" y="18"/>
                </a:moveTo>
                <a:cubicBezTo>
                  <a:pt x="319" y="17"/>
                  <a:pt x="317" y="18"/>
                  <a:pt x="320" y="18"/>
                </a:cubicBezTo>
                <a:cubicBezTo>
                  <a:pt x="319" y="17"/>
                  <a:pt x="321" y="17"/>
                  <a:pt x="321" y="16"/>
                </a:cubicBezTo>
                <a:cubicBezTo>
                  <a:pt x="318" y="17"/>
                  <a:pt x="319" y="17"/>
                  <a:pt x="317" y="17"/>
                </a:cubicBezTo>
                <a:cubicBezTo>
                  <a:pt x="317" y="17"/>
                  <a:pt x="317" y="17"/>
                  <a:pt x="316" y="18"/>
                </a:cubicBezTo>
                <a:close/>
                <a:moveTo>
                  <a:pt x="311" y="35"/>
                </a:moveTo>
                <a:cubicBezTo>
                  <a:pt x="312" y="34"/>
                  <a:pt x="316" y="34"/>
                  <a:pt x="315" y="34"/>
                </a:cubicBezTo>
                <a:cubicBezTo>
                  <a:pt x="314" y="34"/>
                  <a:pt x="308" y="35"/>
                  <a:pt x="311" y="35"/>
                </a:cubicBezTo>
                <a:close/>
                <a:moveTo>
                  <a:pt x="314" y="49"/>
                </a:moveTo>
                <a:cubicBezTo>
                  <a:pt x="314" y="50"/>
                  <a:pt x="318" y="49"/>
                  <a:pt x="318" y="49"/>
                </a:cubicBezTo>
                <a:lnTo>
                  <a:pt x="314" y="49"/>
                </a:lnTo>
                <a:close/>
                <a:moveTo>
                  <a:pt x="308" y="47"/>
                </a:moveTo>
                <a:cubicBezTo>
                  <a:pt x="308" y="48"/>
                  <a:pt x="314" y="46"/>
                  <a:pt x="315" y="46"/>
                </a:cubicBezTo>
                <a:cubicBezTo>
                  <a:pt x="315" y="46"/>
                  <a:pt x="315" y="45"/>
                  <a:pt x="316" y="45"/>
                </a:cubicBezTo>
                <a:cubicBezTo>
                  <a:pt x="313" y="46"/>
                  <a:pt x="309" y="47"/>
                  <a:pt x="308" y="47"/>
                </a:cubicBezTo>
                <a:close/>
                <a:moveTo>
                  <a:pt x="302" y="21"/>
                </a:moveTo>
                <a:cubicBezTo>
                  <a:pt x="305" y="21"/>
                  <a:pt x="305" y="20"/>
                  <a:pt x="306" y="20"/>
                </a:cubicBezTo>
                <a:cubicBezTo>
                  <a:pt x="306" y="19"/>
                  <a:pt x="307" y="19"/>
                  <a:pt x="307" y="19"/>
                </a:cubicBezTo>
                <a:cubicBezTo>
                  <a:pt x="304" y="20"/>
                  <a:pt x="303" y="20"/>
                  <a:pt x="302" y="21"/>
                </a:cubicBezTo>
                <a:close/>
                <a:moveTo>
                  <a:pt x="314" y="52"/>
                </a:moveTo>
                <a:cubicBezTo>
                  <a:pt x="313" y="52"/>
                  <a:pt x="311" y="53"/>
                  <a:pt x="311" y="53"/>
                </a:cubicBezTo>
                <a:cubicBezTo>
                  <a:pt x="314" y="52"/>
                  <a:pt x="313" y="53"/>
                  <a:pt x="315" y="52"/>
                </a:cubicBezTo>
                <a:cubicBezTo>
                  <a:pt x="315" y="52"/>
                  <a:pt x="315" y="52"/>
                  <a:pt x="314" y="52"/>
                </a:cubicBezTo>
                <a:close/>
                <a:moveTo>
                  <a:pt x="309" y="42"/>
                </a:moveTo>
                <a:cubicBezTo>
                  <a:pt x="307" y="43"/>
                  <a:pt x="305" y="43"/>
                  <a:pt x="304" y="44"/>
                </a:cubicBezTo>
                <a:cubicBezTo>
                  <a:pt x="306" y="44"/>
                  <a:pt x="309" y="43"/>
                  <a:pt x="310" y="42"/>
                </a:cubicBezTo>
                <a:cubicBezTo>
                  <a:pt x="310" y="42"/>
                  <a:pt x="310" y="41"/>
                  <a:pt x="309" y="41"/>
                </a:cubicBezTo>
                <a:lnTo>
                  <a:pt x="309" y="42"/>
                </a:lnTo>
                <a:close/>
                <a:moveTo>
                  <a:pt x="306" y="49"/>
                </a:moveTo>
                <a:cubicBezTo>
                  <a:pt x="308" y="49"/>
                  <a:pt x="309" y="49"/>
                  <a:pt x="310" y="49"/>
                </a:cubicBezTo>
                <a:cubicBezTo>
                  <a:pt x="310" y="48"/>
                  <a:pt x="310" y="48"/>
                  <a:pt x="311" y="48"/>
                </a:cubicBezTo>
                <a:cubicBezTo>
                  <a:pt x="311" y="48"/>
                  <a:pt x="311" y="48"/>
                  <a:pt x="311" y="48"/>
                </a:cubicBezTo>
                <a:cubicBezTo>
                  <a:pt x="308" y="49"/>
                  <a:pt x="307" y="48"/>
                  <a:pt x="306" y="49"/>
                </a:cubicBezTo>
                <a:close/>
                <a:moveTo>
                  <a:pt x="306" y="51"/>
                </a:moveTo>
                <a:cubicBezTo>
                  <a:pt x="307" y="51"/>
                  <a:pt x="308" y="50"/>
                  <a:pt x="309" y="50"/>
                </a:cubicBezTo>
                <a:cubicBezTo>
                  <a:pt x="310" y="50"/>
                  <a:pt x="310" y="50"/>
                  <a:pt x="310" y="50"/>
                </a:cubicBezTo>
                <a:cubicBezTo>
                  <a:pt x="310" y="50"/>
                  <a:pt x="310" y="50"/>
                  <a:pt x="310" y="50"/>
                </a:cubicBezTo>
                <a:cubicBezTo>
                  <a:pt x="307" y="50"/>
                  <a:pt x="304" y="51"/>
                  <a:pt x="306" y="51"/>
                </a:cubicBezTo>
                <a:close/>
                <a:moveTo>
                  <a:pt x="307" y="53"/>
                </a:moveTo>
                <a:cubicBezTo>
                  <a:pt x="309" y="53"/>
                  <a:pt x="306" y="54"/>
                  <a:pt x="306" y="54"/>
                </a:cubicBezTo>
                <a:cubicBezTo>
                  <a:pt x="309" y="54"/>
                  <a:pt x="310" y="53"/>
                  <a:pt x="311" y="52"/>
                </a:cubicBezTo>
                <a:cubicBezTo>
                  <a:pt x="310" y="52"/>
                  <a:pt x="308" y="53"/>
                  <a:pt x="307" y="53"/>
                </a:cubicBezTo>
                <a:close/>
                <a:moveTo>
                  <a:pt x="308" y="54"/>
                </a:moveTo>
                <a:cubicBezTo>
                  <a:pt x="305" y="55"/>
                  <a:pt x="306" y="55"/>
                  <a:pt x="305" y="56"/>
                </a:cubicBezTo>
                <a:cubicBezTo>
                  <a:pt x="308" y="55"/>
                  <a:pt x="309" y="56"/>
                  <a:pt x="310" y="55"/>
                </a:cubicBezTo>
                <a:cubicBezTo>
                  <a:pt x="308" y="55"/>
                  <a:pt x="308" y="55"/>
                  <a:pt x="308" y="54"/>
                </a:cubicBezTo>
                <a:close/>
                <a:moveTo>
                  <a:pt x="302" y="38"/>
                </a:moveTo>
                <a:cubicBezTo>
                  <a:pt x="300" y="39"/>
                  <a:pt x="300" y="39"/>
                  <a:pt x="300" y="40"/>
                </a:cubicBezTo>
                <a:cubicBezTo>
                  <a:pt x="303" y="39"/>
                  <a:pt x="303" y="39"/>
                  <a:pt x="302" y="38"/>
                </a:cubicBezTo>
                <a:close/>
                <a:moveTo>
                  <a:pt x="301" y="46"/>
                </a:moveTo>
                <a:cubicBezTo>
                  <a:pt x="300" y="47"/>
                  <a:pt x="300" y="47"/>
                  <a:pt x="299" y="47"/>
                </a:cubicBezTo>
                <a:cubicBezTo>
                  <a:pt x="299" y="47"/>
                  <a:pt x="297" y="48"/>
                  <a:pt x="299" y="48"/>
                </a:cubicBezTo>
                <a:cubicBezTo>
                  <a:pt x="300" y="47"/>
                  <a:pt x="305" y="45"/>
                  <a:pt x="302" y="46"/>
                </a:cubicBezTo>
                <a:cubicBezTo>
                  <a:pt x="302" y="46"/>
                  <a:pt x="301" y="46"/>
                  <a:pt x="301" y="46"/>
                </a:cubicBezTo>
                <a:close/>
                <a:moveTo>
                  <a:pt x="300" y="51"/>
                </a:moveTo>
                <a:cubicBezTo>
                  <a:pt x="300" y="51"/>
                  <a:pt x="303" y="50"/>
                  <a:pt x="303" y="50"/>
                </a:cubicBezTo>
                <a:cubicBezTo>
                  <a:pt x="301" y="50"/>
                  <a:pt x="297" y="52"/>
                  <a:pt x="300" y="51"/>
                </a:cubicBezTo>
                <a:close/>
                <a:moveTo>
                  <a:pt x="296" y="41"/>
                </a:moveTo>
                <a:cubicBezTo>
                  <a:pt x="296" y="40"/>
                  <a:pt x="297" y="40"/>
                  <a:pt x="297" y="40"/>
                </a:cubicBezTo>
                <a:cubicBezTo>
                  <a:pt x="294" y="40"/>
                  <a:pt x="293" y="42"/>
                  <a:pt x="296" y="41"/>
                </a:cubicBezTo>
                <a:close/>
                <a:moveTo>
                  <a:pt x="295" y="49"/>
                </a:moveTo>
                <a:cubicBezTo>
                  <a:pt x="293" y="50"/>
                  <a:pt x="294" y="51"/>
                  <a:pt x="297" y="51"/>
                </a:cubicBezTo>
                <a:cubicBezTo>
                  <a:pt x="298" y="50"/>
                  <a:pt x="294" y="50"/>
                  <a:pt x="297" y="49"/>
                </a:cubicBezTo>
                <a:cubicBezTo>
                  <a:pt x="296" y="49"/>
                  <a:pt x="296" y="49"/>
                  <a:pt x="295" y="49"/>
                </a:cubicBezTo>
                <a:close/>
                <a:moveTo>
                  <a:pt x="296" y="54"/>
                </a:moveTo>
                <a:cubicBezTo>
                  <a:pt x="296" y="55"/>
                  <a:pt x="294" y="55"/>
                  <a:pt x="294" y="55"/>
                </a:cubicBezTo>
                <a:cubicBezTo>
                  <a:pt x="294" y="56"/>
                  <a:pt x="294" y="56"/>
                  <a:pt x="295" y="57"/>
                </a:cubicBezTo>
                <a:cubicBezTo>
                  <a:pt x="293" y="57"/>
                  <a:pt x="293" y="57"/>
                  <a:pt x="293" y="57"/>
                </a:cubicBezTo>
                <a:cubicBezTo>
                  <a:pt x="293" y="58"/>
                  <a:pt x="293" y="58"/>
                  <a:pt x="292" y="58"/>
                </a:cubicBezTo>
                <a:cubicBezTo>
                  <a:pt x="294" y="58"/>
                  <a:pt x="294" y="58"/>
                  <a:pt x="295" y="58"/>
                </a:cubicBezTo>
                <a:cubicBezTo>
                  <a:pt x="293" y="58"/>
                  <a:pt x="293" y="57"/>
                  <a:pt x="297" y="57"/>
                </a:cubicBezTo>
                <a:cubicBezTo>
                  <a:pt x="297" y="56"/>
                  <a:pt x="295" y="56"/>
                  <a:pt x="295" y="56"/>
                </a:cubicBezTo>
                <a:cubicBezTo>
                  <a:pt x="295" y="55"/>
                  <a:pt x="299" y="54"/>
                  <a:pt x="298" y="54"/>
                </a:cubicBezTo>
                <a:cubicBezTo>
                  <a:pt x="297" y="55"/>
                  <a:pt x="297" y="54"/>
                  <a:pt x="296" y="54"/>
                </a:cubicBezTo>
                <a:close/>
                <a:moveTo>
                  <a:pt x="286" y="51"/>
                </a:moveTo>
                <a:cubicBezTo>
                  <a:pt x="286" y="52"/>
                  <a:pt x="282" y="52"/>
                  <a:pt x="282" y="53"/>
                </a:cubicBezTo>
                <a:cubicBezTo>
                  <a:pt x="285" y="52"/>
                  <a:pt x="292" y="51"/>
                  <a:pt x="293" y="49"/>
                </a:cubicBezTo>
                <a:cubicBezTo>
                  <a:pt x="289" y="50"/>
                  <a:pt x="289" y="51"/>
                  <a:pt x="286" y="51"/>
                </a:cubicBezTo>
                <a:close/>
                <a:moveTo>
                  <a:pt x="287" y="58"/>
                </a:moveTo>
                <a:cubicBezTo>
                  <a:pt x="291" y="56"/>
                  <a:pt x="292" y="55"/>
                  <a:pt x="293" y="54"/>
                </a:cubicBezTo>
                <a:cubicBezTo>
                  <a:pt x="288" y="56"/>
                  <a:pt x="290" y="56"/>
                  <a:pt x="287" y="58"/>
                </a:cubicBezTo>
                <a:close/>
                <a:moveTo>
                  <a:pt x="286" y="51"/>
                </a:moveTo>
                <a:cubicBezTo>
                  <a:pt x="288" y="50"/>
                  <a:pt x="291" y="49"/>
                  <a:pt x="291" y="48"/>
                </a:cubicBezTo>
                <a:cubicBezTo>
                  <a:pt x="289" y="49"/>
                  <a:pt x="285" y="51"/>
                  <a:pt x="286" y="51"/>
                </a:cubicBezTo>
                <a:close/>
                <a:moveTo>
                  <a:pt x="288" y="60"/>
                </a:moveTo>
                <a:cubicBezTo>
                  <a:pt x="289" y="60"/>
                  <a:pt x="294" y="59"/>
                  <a:pt x="294" y="59"/>
                </a:cubicBezTo>
                <a:cubicBezTo>
                  <a:pt x="293" y="59"/>
                  <a:pt x="289" y="59"/>
                  <a:pt x="288" y="60"/>
                </a:cubicBezTo>
                <a:close/>
                <a:moveTo>
                  <a:pt x="283" y="27"/>
                </a:moveTo>
                <a:cubicBezTo>
                  <a:pt x="276" y="29"/>
                  <a:pt x="276" y="29"/>
                  <a:pt x="276" y="29"/>
                </a:cubicBezTo>
                <a:cubicBezTo>
                  <a:pt x="277" y="30"/>
                  <a:pt x="274" y="30"/>
                  <a:pt x="274" y="31"/>
                </a:cubicBezTo>
                <a:cubicBezTo>
                  <a:pt x="278" y="29"/>
                  <a:pt x="276" y="29"/>
                  <a:pt x="281" y="28"/>
                </a:cubicBezTo>
                <a:cubicBezTo>
                  <a:pt x="281" y="28"/>
                  <a:pt x="279" y="29"/>
                  <a:pt x="280" y="29"/>
                </a:cubicBezTo>
                <a:cubicBezTo>
                  <a:pt x="282" y="28"/>
                  <a:pt x="282" y="29"/>
                  <a:pt x="284" y="28"/>
                </a:cubicBezTo>
                <a:cubicBezTo>
                  <a:pt x="285" y="27"/>
                  <a:pt x="281" y="28"/>
                  <a:pt x="283" y="27"/>
                </a:cubicBezTo>
                <a:close/>
                <a:moveTo>
                  <a:pt x="291" y="52"/>
                </a:moveTo>
                <a:cubicBezTo>
                  <a:pt x="291" y="51"/>
                  <a:pt x="289" y="52"/>
                  <a:pt x="291" y="51"/>
                </a:cubicBezTo>
                <a:cubicBezTo>
                  <a:pt x="285" y="53"/>
                  <a:pt x="289" y="53"/>
                  <a:pt x="291" y="52"/>
                </a:cubicBezTo>
                <a:close/>
                <a:moveTo>
                  <a:pt x="282" y="46"/>
                </a:moveTo>
                <a:cubicBezTo>
                  <a:pt x="282" y="46"/>
                  <a:pt x="281" y="46"/>
                  <a:pt x="281" y="47"/>
                </a:cubicBezTo>
                <a:cubicBezTo>
                  <a:pt x="283" y="46"/>
                  <a:pt x="285" y="46"/>
                  <a:pt x="286" y="45"/>
                </a:cubicBezTo>
                <a:cubicBezTo>
                  <a:pt x="284" y="45"/>
                  <a:pt x="284" y="45"/>
                  <a:pt x="282" y="46"/>
                </a:cubicBezTo>
                <a:close/>
                <a:moveTo>
                  <a:pt x="275" y="46"/>
                </a:moveTo>
                <a:cubicBezTo>
                  <a:pt x="277" y="46"/>
                  <a:pt x="280" y="44"/>
                  <a:pt x="281" y="44"/>
                </a:cubicBezTo>
                <a:cubicBezTo>
                  <a:pt x="282" y="44"/>
                  <a:pt x="286" y="42"/>
                  <a:pt x="284" y="42"/>
                </a:cubicBezTo>
                <a:cubicBezTo>
                  <a:pt x="283" y="43"/>
                  <a:pt x="276" y="45"/>
                  <a:pt x="275" y="46"/>
                </a:cubicBezTo>
                <a:close/>
                <a:moveTo>
                  <a:pt x="284" y="57"/>
                </a:moveTo>
                <a:cubicBezTo>
                  <a:pt x="285" y="56"/>
                  <a:pt x="283" y="55"/>
                  <a:pt x="287" y="54"/>
                </a:cubicBezTo>
                <a:cubicBezTo>
                  <a:pt x="288" y="53"/>
                  <a:pt x="286" y="54"/>
                  <a:pt x="285" y="54"/>
                </a:cubicBezTo>
                <a:cubicBezTo>
                  <a:pt x="284" y="55"/>
                  <a:pt x="285" y="55"/>
                  <a:pt x="283" y="56"/>
                </a:cubicBezTo>
                <a:cubicBezTo>
                  <a:pt x="282" y="56"/>
                  <a:pt x="285" y="56"/>
                  <a:pt x="281" y="57"/>
                </a:cubicBezTo>
                <a:cubicBezTo>
                  <a:pt x="281" y="58"/>
                  <a:pt x="283" y="57"/>
                  <a:pt x="284" y="57"/>
                </a:cubicBezTo>
                <a:cubicBezTo>
                  <a:pt x="283" y="57"/>
                  <a:pt x="283" y="57"/>
                  <a:pt x="284" y="57"/>
                </a:cubicBezTo>
                <a:close/>
                <a:moveTo>
                  <a:pt x="279" y="43"/>
                </a:moveTo>
                <a:cubicBezTo>
                  <a:pt x="279" y="43"/>
                  <a:pt x="279" y="43"/>
                  <a:pt x="280" y="43"/>
                </a:cubicBezTo>
                <a:cubicBezTo>
                  <a:pt x="280" y="43"/>
                  <a:pt x="283" y="42"/>
                  <a:pt x="283" y="42"/>
                </a:cubicBezTo>
                <a:cubicBezTo>
                  <a:pt x="281" y="42"/>
                  <a:pt x="281" y="42"/>
                  <a:pt x="279" y="43"/>
                </a:cubicBezTo>
                <a:close/>
                <a:moveTo>
                  <a:pt x="273" y="49"/>
                </a:moveTo>
                <a:cubicBezTo>
                  <a:pt x="277" y="47"/>
                  <a:pt x="276" y="49"/>
                  <a:pt x="277" y="48"/>
                </a:cubicBezTo>
                <a:cubicBezTo>
                  <a:pt x="278" y="48"/>
                  <a:pt x="278" y="48"/>
                  <a:pt x="278" y="47"/>
                </a:cubicBezTo>
                <a:cubicBezTo>
                  <a:pt x="276" y="48"/>
                  <a:pt x="274" y="48"/>
                  <a:pt x="273" y="49"/>
                </a:cubicBezTo>
                <a:close/>
                <a:moveTo>
                  <a:pt x="274" y="62"/>
                </a:moveTo>
                <a:cubicBezTo>
                  <a:pt x="273" y="62"/>
                  <a:pt x="272" y="63"/>
                  <a:pt x="272" y="63"/>
                </a:cubicBezTo>
                <a:cubicBezTo>
                  <a:pt x="273" y="62"/>
                  <a:pt x="274" y="63"/>
                  <a:pt x="275" y="62"/>
                </a:cubicBezTo>
                <a:cubicBezTo>
                  <a:pt x="274" y="62"/>
                  <a:pt x="281" y="60"/>
                  <a:pt x="282" y="59"/>
                </a:cubicBezTo>
                <a:cubicBezTo>
                  <a:pt x="281" y="60"/>
                  <a:pt x="280" y="60"/>
                  <a:pt x="280" y="60"/>
                </a:cubicBezTo>
                <a:cubicBezTo>
                  <a:pt x="279" y="60"/>
                  <a:pt x="280" y="59"/>
                  <a:pt x="278" y="59"/>
                </a:cubicBezTo>
                <a:cubicBezTo>
                  <a:pt x="279" y="60"/>
                  <a:pt x="277" y="60"/>
                  <a:pt x="275" y="61"/>
                </a:cubicBezTo>
                <a:cubicBezTo>
                  <a:pt x="276" y="61"/>
                  <a:pt x="275" y="61"/>
                  <a:pt x="274" y="62"/>
                </a:cubicBezTo>
                <a:close/>
                <a:moveTo>
                  <a:pt x="270" y="48"/>
                </a:moveTo>
                <a:cubicBezTo>
                  <a:pt x="270" y="49"/>
                  <a:pt x="273" y="48"/>
                  <a:pt x="276" y="47"/>
                </a:cubicBezTo>
                <a:cubicBezTo>
                  <a:pt x="273" y="47"/>
                  <a:pt x="273" y="46"/>
                  <a:pt x="271" y="47"/>
                </a:cubicBezTo>
                <a:cubicBezTo>
                  <a:pt x="272" y="47"/>
                  <a:pt x="274" y="47"/>
                  <a:pt x="270" y="48"/>
                </a:cubicBezTo>
                <a:close/>
                <a:moveTo>
                  <a:pt x="276" y="60"/>
                </a:moveTo>
                <a:cubicBezTo>
                  <a:pt x="276" y="60"/>
                  <a:pt x="277" y="59"/>
                  <a:pt x="276" y="59"/>
                </a:cubicBezTo>
                <a:cubicBezTo>
                  <a:pt x="270" y="61"/>
                  <a:pt x="269" y="62"/>
                  <a:pt x="276" y="60"/>
                </a:cubicBezTo>
                <a:close/>
                <a:moveTo>
                  <a:pt x="264" y="34"/>
                </a:moveTo>
                <a:cubicBezTo>
                  <a:pt x="262" y="34"/>
                  <a:pt x="261" y="35"/>
                  <a:pt x="261" y="35"/>
                </a:cubicBezTo>
                <a:cubicBezTo>
                  <a:pt x="263" y="35"/>
                  <a:pt x="265" y="34"/>
                  <a:pt x="265" y="34"/>
                </a:cubicBezTo>
                <a:cubicBezTo>
                  <a:pt x="264" y="34"/>
                  <a:pt x="264" y="34"/>
                  <a:pt x="264" y="34"/>
                </a:cubicBezTo>
                <a:close/>
                <a:moveTo>
                  <a:pt x="248" y="40"/>
                </a:moveTo>
                <a:cubicBezTo>
                  <a:pt x="250" y="40"/>
                  <a:pt x="247" y="41"/>
                  <a:pt x="248" y="41"/>
                </a:cubicBezTo>
                <a:cubicBezTo>
                  <a:pt x="251" y="40"/>
                  <a:pt x="250" y="40"/>
                  <a:pt x="252" y="39"/>
                </a:cubicBezTo>
                <a:cubicBezTo>
                  <a:pt x="252" y="39"/>
                  <a:pt x="252" y="40"/>
                  <a:pt x="253" y="39"/>
                </a:cubicBezTo>
                <a:cubicBezTo>
                  <a:pt x="254" y="39"/>
                  <a:pt x="253" y="39"/>
                  <a:pt x="254" y="38"/>
                </a:cubicBezTo>
                <a:cubicBezTo>
                  <a:pt x="257" y="37"/>
                  <a:pt x="256" y="38"/>
                  <a:pt x="259" y="36"/>
                </a:cubicBezTo>
                <a:cubicBezTo>
                  <a:pt x="260" y="36"/>
                  <a:pt x="260" y="36"/>
                  <a:pt x="260" y="35"/>
                </a:cubicBezTo>
                <a:cubicBezTo>
                  <a:pt x="258" y="36"/>
                  <a:pt x="258" y="36"/>
                  <a:pt x="256" y="36"/>
                </a:cubicBezTo>
                <a:cubicBezTo>
                  <a:pt x="258" y="36"/>
                  <a:pt x="253" y="38"/>
                  <a:pt x="254" y="37"/>
                </a:cubicBezTo>
                <a:cubicBezTo>
                  <a:pt x="251" y="38"/>
                  <a:pt x="252" y="39"/>
                  <a:pt x="250" y="40"/>
                </a:cubicBezTo>
                <a:cubicBezTo>
                  <a:pt x="250" y="39"/>
                  <a:pt x="251" y="39"/>
                  <a:pt x="250" y="39"/>
                </a:cubicBezTo>
                <a:cubicBezTo>
                  <a:pt x="245" y="41"/>
                  <a:pt x="242" y="42"/>
                  <a:pt x="238" y="44"/>
                </a:cubicBezTo>
                <a:cubicBezTo>
                  <a:pt x="237" y="45"/>
                  <a:pt x="241" y="44"/>
                  <a:pt x="239" y="45"/>
                </a:cubicBezTo>
                <a:cubicBezTo>
                  <a:pt x="235" y="46"/>
                  <a:pt x="238" y="43"/>
                  <a:pt x="235" y="45"/>
                </a:cubicBezTo>
                <a:cubicBezTo>
                  <a:pt x="236" y="45"/>
                  <a:pt x="236" y="46"/>
                  <a:pt x="238" y="45"/>
                </a:cubicBezTo>
                <a:cubicBezTo>
                  <a:pt x="239" y="44"/>
                  <a:pt x="241" y="44"/>
                  <a:pt x="242" y="44"/>
                </a:cubicBezTo>
                <a:cubicBezTo>
                  <a:pt x="243" y="43"/>
                  <a:pt x="241" y="44"/>
                  <a:pt x="242" y="43"/>
                </a:cubicBezTo>
                <a:cubicBezTo>
                  <a:pt x="245" y="42"/>
                  <a:pt x="246" y="41"/>
                  <a:pt x="248" y="40"/>
                </a:cubicBezTo>
                <a:close/>
                <a:moveTo>
                  <a:pt x="253" y="56"/>
                </a:moveTo>
                <a:cubicBezTo>
                  <a:pt x="253" y="57"/>
                  <a:pt x="253" y="57"/>
                  <a:pt x="254" y="57"/>
                </a:cubicBezTo>
                <a:cubicBezTo>
                  <a:pt x="257" y="55"/>
                  <a:pt x="256" y="56"/>
                  <a:pt x="258" y="55"/>
                </a:cubicBezTo>
                <a:cubicBezTo>
                  <a:pt x="258" y="55"/>
                  <a:pt x="263" y="53"/>
                  <a:pt x="264" y="52"/>
                </a:cubicBezTo>
                <a:cubicBezTo>
                  <a:pt x="260" y="53"/>
                  <a:pt x="255" y="56"/>
                  <a:pt x="253" y="56"/>
                </a:cubicBezTo>
                <a:close/>
                <a:moveTo>
                  <a:pt x="264" y="64"/>
                </a:moveTo>
                <a:cubicBezTo>
                  <a:pt x="267" y="64"/>
                  <a:pt x="264" y="65"/>
                  <a:pt x="263" y="65"/>
                </a:cubicBezTo>
                <a:cubicBezTo>
                  <a:pt x="263" y="66"/>
                  <a:pt x="263" y="66"/>
                  <a:pt x="264" y="66"/>
                </a:cubicBezTo>
                <a:cubicBezTo>
                  <a:pt x="264" y="65"/>
                  <a:pt x="265" y="66"/>
                  <a:pt x="267" y="65"/>
                </a:cubicBezTo>
                <a:cubicBezTo>
                  <a:pt x="268" y="64"/>
                  <a:pt x="268" y="64"/>
                  <a:pt x="268" y="63"/>
                </a:cubicBezTo>
                <a:cubicBezTo>
                  <a:pt x="267" y="64"/>
                  <a:pt x="265" y="63"/>
                  <a:pt x="264" y="64"/>
                </a:cubicBezTo>
                <a:close/>
                <a:moveTo>
                  <a:pt x="261" y="65"/>
                </a:moveTo>
                <a:cubicBezTo>
                  <a:pt x="261" y="65"/>
                  <a:pt x="261" y="65"/>
                  <a:pt x="261" y="65"/>
                </a:cubicBezTo>
                <a:cubicBezTo>
                  <a:pt x="263" y="65"/>
                  <a:pt x="266" y="63"/>
                  <a:pt x="264" y="63"/>
                </a:cubicBezTo>
                <a:cubicBezTo>
                  <a:pt x="264" y="64"/>
                  <a:pt x="263" y="64"/>
                  <a:pt x="261" y="65"/>
                </a:cubicBezTo>
                <a:close/>
                <a:moveTo>
                  <a:pt x="253" y="68"/>
                </a:moveTo>
                <a:cubicBezTo>
                  <a:pt x="255" y="68"/>
                  <a:pt x="258" y="67"/>
                  <a:pt x="259" y="67"/>
                </a:cubicBezTo>
                <a:cubicBezTo>
                  <a:pt x="258" y="67"/>
                  <a:pt x="261" y="66"/>
                  <a:pt x="260" y="66"/>
                </a:cubicBezTo>
                <a:cubicBezTo>
                  <a:pt x="257" y="67"/>
                  <a:pt x="256" y="67"/>
                  <a:pt x="253" y="68"/>
                </a:cubicBezTo>
                <a:close/>
                <a:moveTo>
                  <a:pt x="256" y="64"/>
                </a:moveTo>
                <a:cubicBezTo>
                  <a:pt x="258" y="64"/>
                  <a:pt x="255" y="65"/>
                  <a:pt x="257" y="65"/>
                </a:cubicBezTo>
                <a:cubicBezTo>
                  <a:pt x="258" y="64"/>
                  <a:pt x="257" y="64"/>
                  <a:pt x="258" y="63"/>
                </a:cubicBezTo>
                <a:lnTo>
                  <a:pt x="256" y="64"/>
                </a:lnTo>
                <a:close/>
                <a:moveTo>
                  <a:pt x="249" y="75"/>
                </a:moveTo>
                <a:cubicBezTo>
                  <a:pt x="249" y="75"/>
                  <a:pt x="249" y="75"/>
                  <a:pt x="248" y="75"/>
                </a:cubicBezTo>
                <a:cubicBezTo>
                  <a:pt x="247" y="75"/>
                  <a:pt x="250" y="73"/>
                  <a:pt x="247" y="74"/>
                </a:cubicBezTo>
                <a:cubicBezTo>
                  <a:pt x="250" y="74"/>
                  <a:pt x="243" y="77"/>
                  <a:pt x="246" y="77"/>
                </a:cubicBezTo>
                <a:cubicBezTo>
                  <a:pt x="246" y="77"/>
                  <a:pt x="247" y="76"/>
                  <a:pt x="247" y="76"/>
                </a:cubicBezTo>
                <a:cubicBezTo>
                  <a:pt x="246" y="77"/>
                  <a:pt x="246" y="77"/>
                  <a:pt x="247" y="77"/>
                </a:cubicBezTo>
                <a:cubicBezTo>
                  <a:pt x="249" y="75"/>
                  <a:pt x="255" y="74"/>
                  <a:pt x="257" y="72"/>
                </a:cubicBezTo>
                <a:cubicBezTo>
                  <a:pt x="255" y="72"/>
                  <a:pt x="252" y="74"/>
                  <a:pt x="249" y="75"/>
                </a:cubicBezTo>
                <a:close/>
                <a:moveTo>
                  <a:pt x="248" y="62"/>
                </a:moveTo>
                <a:cubicBezTo>
                  <a:pt x="250" y="61"/>
                  <a:pt x="251" y="61"/>
                  <a:pt x="251" y="60"/>
                </a:cubicBezTo>
                <a:cubicBezTo>
                  <a:pt x="249" y="61"/>
                  <a:pt x="248" y="62"/>
                  <a:pt x="248" y="62"/>
                </a:cubicBezTo>
                <a:close/>
                <a:moveTo>
                  <a:pt x="246" y="67"/>
                </a:moveTo>
                <a:cubicBezTo>
                  <a:pt x="243" y="68"/>
                  <a:pt x="245" y="69"/>
                  <a:pt x="248" y="68"/>
                </a:cubicBezTo>
                <a:cubicBezTo>
                  <a:pt x="248" y="67"/>
                  <a:pt x="246" y="68"/>
                  <a:pt x="246" y="67"/>
                </a:cubicBezTo>
                <a:close/>
                <a:moveTo>
                  <a:pt x="244" y="65"/>
                </a:moveTo>
                <a:cubicBezTo>
                  <a:pt x="243" y="65"/>
                  <a:pt x="245" y="64"/>
                  <a:pt x="245" y="63"/>
                </a:cubicBezTo>
                <a:cubicBezTo>
                  <a:pt x="242" y="64"/>
                  <a:pt x="242" y="66"/>
                  <a:pt x="244" y="65"/>
                </a:cubicBezTo>
                <a:close/>
                <a:moveTo>
                  <a:pt x="241" y="72"/>
                </a:moveTo>
                <a:cubicBezTo>
                  <a:pt x="241" y="72"/>
                  <a:pt x="241" y="71"/>
                  <a:pt x="240" y="71"/>
                </a:cubicBezTo>
                <a:cubicBezTo>
                  <a:pt x="240" y="72"/>
                  <a:pt x="239" y="72"/>
                  <a:pt x="239" y="72"/>
                </a:cubicBezTo>
                <a:cubicBezTo>
                  <a:pt x="239" y="72"/>
                  <a:pt x="238" y="73"/>
                  <a:pt x="238" y="73"/>
                </a:cubicBezTo>
                <a:cubicBezTo>
                  <a:pt x="242" y="71"/>
                  <a:pt x="237" y="74"/>
                  <a:pt x="239" y="74"/>
                </a:cubicBezTo>
                <a:cubicBezTo>
                  <a:pt x="243" y="71"/>
                  <a:pt x="246" y="72"/>
                  <a:pt x="248" y="70"/>
                </a:cubicBezTo>
                <a:cubicBezTo>
                  <a:pt x="245" y="70"/>
                  <a:pt x="241" y="73"/>
                  <a:pt x="239" y="73"/>
                </a:cubicBezTo>
                <a:cubicBezTo>
                  <a:pt x="239" y="73"/>
                  <a:pt x="240" y="72"/>
                  <a:pt x="241" y="72"/>
                </a:cubicBezTo>
                <a:close/>
                <a:moveTo>
                  <a:pt x="239" y="71"/>
                </a:moveTo>
                <a:cubicBezTo>
                  <a:pt x="236" y="72"/>
                  <a:pt x="237" y="73"/>
                  <a:pt x="236" y="74"/>
                </a:cubicBezTo>
                <a:cubicBezTo>
                  <a:pt x="238" y="73"/>
                  <a:pt x="239" y="72"/>
                  <a:pt x="239" y="71"/>
                </a:cubicBezTo>
                <a:close/>
                <a:moveTo>
                  <a:pt x="226" y="49"/>
                </a:moveTo>
                <a:cubicBezTo>
                  <a:pt x="226" y="48"/>
                  <a:pt x="225" y="49"/>
                  <a:pt x="227" y="47"/>
                </a:cubicBezTo>
                <a:cubicBezTo>
                  <a:pt x="225" y="49"/>
                  <a:pt x="222" y="49"/>
                  <a:pt x="221" y="51"/>
                </a:cubicBezTo>
                <a:cubicBezTo>
                  <a:pt x="225" y="49"/>
                  <a:pt x="224" y="50"/>
                  <a:pt x="226" y="50"/>
                </a:cubicBezTo>
                <a:cubicBezTo>
                  <a:pt x="224" y="51"/>
                  <a:pt x="224" y="51"/>
                  <a:pt x="222" y="51"/>
                </a:cubicBezTo>
                <a:cubicBezTo>
                  <a:pt x="223" y="52"/>
                  <a:pt x="227" y="50"/>
                  <a:pt x="230" y="49"/>
                </a:cubicBezTo>
                <a:cubicBezTo>
                  <a:pt x="230" y="48"/>
                  <a:pt x="230" y="48"/>
                  <a:pt x="231" y="47"/>
                </a:cubicBezTo>
                <a:cubicBezTo>
                  <a:pt x="231" y="47"/>
                  <a:pt x="231" y="48"/>
                  <a:pt x="233" y="47"/>
                </a:cubicBezTo>
                <a:cubicBezTo>
                  <a:pt x="233" y="46"/>
                  <a:pt x="233" y="46"/>
                  <a:pt x="233" y="46"/>
                </a:cubicBezTo>
                <a:cubicBezTo>
                  <a:pt x="229" y="48"/>
                  <a:pt x="228" y="48"/>
                  <a:pt x="226" y="49"/>
                </a:cubicBezTo>
                <a:close/>
                <a:moveTo>
                  <a:pt x="235" y="57"/>
                </a:moveTo>
                <a:cubicBezTo>
                  <a:pt x="233" y="58"/>
                  <a:pt x="231" y="59"/>
                  <a:pt x="230" y="59"/>
                </a:cubicBezTo>
                <a:cubicBezTo>
                  <a:pt x="228" y="60"/>
                  <a:pt x="231" y="59"/>
                  <a:pt x="232" y="59"/>
                </a:cubicBezTo>
                <a:cubicBezTo>
                  <a:pt x="232" y="59"/>
                  <a:pt x="231" y="59"/>
                  <a:pt x="233" y="58"/>
                </a:cubicBezTo>
                <a:cubicBezTo>
                  <a:pt x="233" y="58"/>
                  <a:pt x="233" y="59"/>
                  <a:pt x="232" y="59"/>
                </a:cubicBezTo>
                <a:cubicBezTo>
                  <a:pt x="234" y="58"/>
                  <a:pt x="236" y="58"/>
                  <a:pt x="236" y="57"/>
                </a:cubicBezTo>
                <a:cubicBezTo>
                  <a:pt x="235" y="57"/>
                  <a:pt x="235" y="57"/>
                  <a:pt x="235" y="57"/>
                </a:cubicBezTo>
                <a:close/>
                <a:moveTo>
                  <a:pt x="235" y="64"/>
                </a:moveTo>
                <a:cubicBezTo>
                  <a:pt x="237" y="63"/>
                  <a:pt x="235" y="65"/>
                  <a:pt x="235" y="65"/>
                </a:cubicBezTo>
                <a:cubicBezTo>
                  <a:pt x="238" y="64"/>
                  <a:pt x="238" y="64"/>
                  <a:pt x="238" y="63"/>
                </a:cubicBezTo>
                <a:cubicBezTo>
                  <a:pt x="237" y="64"/>
                  <a:pt x="235" y="64"/>
                  <a:pt x="235" y="64"/>
                </a:cubicBezTo>
                <a:close/>
                <a:moveTo>
                  <a:pt x="230" y="61"/>
                </a:moveTo>
                <a:cubicBezTo>
                  <a:pt x="230" y="61"/>
                  <a:pt x="228" y="63"/>
                  <a:pt x="231" y="62"/>
                </a:cubicBezTo>
                <a:cubicBezTo>
                  <a:pt x="230" y="62"/>
                  <a:pt x="232" y="60"/>
                  <a:pt x="232" y="60"/>
                </a:cubicBezTo>
                <a:cubicBezTo>
                  <a:pt x="231" y="60"/>
                  <a:pt x="230" y="61"/>
                  <a:pt x="230" y="61"/>
                </a:cubicBezTo>
                <a:close/>
                <a:moveTo>
                  <a:pt x="227" y="61"/>
                </a:moveTo>
                <a:cubicBezTo>
                  <a:pt x="227" y="62"/>
                  <a:pt x="227" y="62"/>
                  <a:pt x="227" y="62"/>
                </a:cubicBezTo>
                <a:cubicBezTo>
                  <a:pt x="228" y="61"/>
                  <a:pt x="229" y="60"/>
                  <a:pt x="230" y="60"/>
                </a:cubicBezTo>
                <a:cubicBezTo>
                  <a:pt x="230" y="60"/>
                  <a:pt x="229" y="60"/>
                  <a:pt x="227" y="61"/>
                </a:cubicBezTo>
                <a:close/>
                <a:moveTo>
                  <a:pt x="225" y="71"/>
                </a:moveTo>
                <a:cubicBezTo>
                  <a:pt x="228" y="69"/>
                  <a:pt x="229" y="68"/>
                  <a:pt x="232" y="66"/>
                </a:cubicBezTo>
                <a:cubicBezTo>
                  <a:pt x="230" y="67"/>
                  <a:pt x="232" y="66"/>
                  <a:pt x="232" y="65"/>
                </a:cubicBezTo>
                <a:cubicBezTo>
                  <a:pt x="230" y="67"/>
                  <a:pt x="226" y="67"/>
                  <a:pt x="226" y="68"/>
                </a:cubicBezTo>
                <a:cubicBezTo>
                  <a:pt x="227" y="69"/>
                  <a:pt x="228" y="67"/>
                  <a:pt x="230" y="67"/>
                </a:cubicBezTo>
                <a:cubicBezTo>
                  <a:pt x="230" y="67"/>
                  <a:pt x="231" y="67"/>
                  <a:pt x="231" y="67"/>
                </a:cubicBezTo>
                <a:cubicBezTo>
                  <a:pt x="228" y="69"/>
                  <a:pt x="225" y="70"/>
                  <a:pt x="225" y="71"/>
                </a:cubicBezTo>
                <a:close/>
                <a:moveTo>
                  <a:pt x="228" y="73"/>
                </a:moveTo>
                <a:cubicBezTo>
                  <a:pt x="228" y="73"/>
                  <a:pt x="228" y="72"/>
                  <a:pt x="226" y="73"/>
                </a:cubicBezTo>
                <a:cubicBezTo>
                  <a:pt x="227" y="74"/>
                  <a:pt x="227" y="74"/>
                  <a:pt x="227" y="74"/>
                </a:cubicBezTo>
                <a:cubicBezTo>
                  <a:pt x="228" y="73"/>
                  <a:pt x="231" y="72"/>
                  <a:pt x="230" y="72"/>
                </a:cubicBezTo>
                <a:lnTo>
                  <a:pt x="228" y="73"/>
                </a:lnTo>
                <a:close/>
                <a:moveTo>
                  <a:pt x="221" y="77"/>
                </a:moveTo>
                <a:cubicBezTo>
                  <a:pt x="221" y="77"/>
                  <a:pt x="224" y="76"/>
                  <a:pt x="225" y="76"/>
                </a:cubicBezTo>
                <a:cubicBezTo>
                  <a:pt x="224" y="77"/>
                  <a:pt x="222" y="78"/>
                  <a:pt x="221" y="79"/>
                </a:cubicBezTo>
                <a:cubicBezTo>
                  <a:pt x="223" y="78"/>
                  <a:pt x="225" y="77"/>
                  <a:pt x="227" y="76"/>
                </a:cubicBezTo>
                <a:cubicBezTo>
                  <a:pt x="228" y="75"/>
                  <a:pt x="227" y="75"/>
                  <a:pt x="226" y="74"/>
                </a:cubicBezTo>
                <a:cubicBezTo>
                  <a:pt x="224" y="75"/>
                  <a:pt x="223" y="76"/>
                  <a:pt x="222" y="77"/>
                </a:cubicBezTo>
                <a:cubicBezTo>
                  <a:pt x="222" y="76"/>
                  <a:pt x="221" y="76"/>
                  <a:pt x="221" y="77"/>
                </a:cubicBezTo>
                <a:close/>
                <a:moveTo>
                  <a:pt x="224" y="73"/>
                </a:moveTo>
                <a:cubicBezTo>
                  <a:pt x="220" y="76"/>
                  <a:pt x="220" y="76"/>
                  <a:pt x="220" y="76"/>
                </a:cubicBezTo>
                <a:cubicBezTo>
                  <a:pt x="222" y="76"/>
                  <a:pt x="221" y="76"/>
                  <a:pt x="224" y="75"/>
                </a:cubicBezTo>
                <a:cubicBezTo>
                  <a:pt x="223" y="74"/>
                  <a:pt x="226" y="73"/>
                  <a:pt x="224" y="73"/>
                </a:cubicBezTo>
                <a:close/>
                <a:moveTo>
                  <a:pt x="206" y="64"/>
                </a:moveTo>
                <a:cubicBezTo>
                  <a:pt x="207" y="65"/>
                  <a:pt x="208" y="64"/>
                  <a:pt x="207" y="65"/>
                </a:cubicBezTo>
                <a:cubicBezTo>
                  <a:pt x="212" y="62"/>
                  <a:pt x="208" y="64"/>
                  <a:pt x="209" y="63"/>
                </a:cubicBezTo>
                <a:cubicBezTo>
                  <a:pt x="210" y="62"/>
                  <a:pt x="210" y="63"/>
                  <a:pt x="212" y="62"/>
                </a:cubicBezTo>
                <a:cubicBezTo>
                  <a:pt x="212" y="61"/>
                  <a:pt x="209" y="62"/>
                  <a:pt x="206" y="64"/>
                </a:cubicBezTo>
                <a:close/>
                <a:moveTo>
                  <a:pt x="197" y="73"/>
                </a:moveTo>
                <a:cubicBezTo>
                  <a:pt x="198" y="73"/>
                  <a:pt x="198" y="72"/>
                  <a:pt x="198" y="73"/>
                </a:cubicBezTo>
                <a:cubicBezTo>
                  <a:pt x="199" y="72"/>
                  <a:pt x="200" y="71"/>
                  <a:pt x="200" y="71"/>
                </a:cubicBezTo>
                <a:cubicBezTo>
                  <a:pt x="198" y="72"/>
                  <a:pt x="201" y="70"/>
                  <a:pt x="200" y="70"/>
                </a:cubicBezTo>
                <a:cubicBezTo>
                  <a:pt x="197" y="72"/>
                  <a:pt x="200" y="72"/>
                  <a:pt x="197" y="73"/>
                </a:cubicBezTo>
                <a:close/>
                <a:moveTo>
                  <a:pt x="196" y="70"/>
                </a:moveTo>
                <a:cubicBezTo>
                  <a:pt x="196" y="71"/>
                  <a:pt x="198" y="69"/>
                  <a:pt x="197" y="71"/>
                </a:cubicBezTo>
                <a:cubicBezTo>
                  <a:pt x="200" y="69"/>
                  <a:pt x="198" y="68"/>
                  <a:pt x="196" y="70"/>
                </a:cubicBezTo>
                <a:close/>
                <a:moveTo>
                  <a:pt x="191" y="75"/>
                </a:moveTo>
                <a:cubicBezTo>
                  <a:pt x="192" y="74"/>
                  <a:pt x="194" y="72"/>
                  <a:pt x="192" y="73"/>
                </a:cubicBezTo>
                <a:cubicBezTo>
                  <a:pt x="192" y="74"/>
                  <a:pt x="189" y="75"/>
                  <a:pt x="191" y="75"/>
                </a:cubicBezTo>
                <a:close/>
                <a:moveTo>
                  <a:pt x="187" y="76"/>
                </a:moveTo>
                <a:cubicBezTo>
                  <a:pt x="186" y="77"/>
                  <a:pt x="184" y="78"/>
                  <a:pt x="185" y="79"/>
                </a:cubicBezTo>
                <a:cubicBezTo>
                  <a:pt x="185" y="78"/>
                  <a:pt x="187" y="77"/>
                  <a:pt x="187" y="78"/>
                </a:cubicBezTo>
                <a:cubicBezTo>
                  <a:pt x="186" y="78"/>
                  <a:pt x="187" y="78"/>
                  <a:pt x="188" y="77"/>
                </a:cubicBezTo>
                <a:cubicBezTo>
                  <a:pt x="189" y="76"/>
                  <a:pt x="189" y="76"/>
                  <a:pt x="187" y="76"/>
                </a:cubicBezTo>
                <a:close/>
                <a:moveTo>
                  <a:pt x="186" y="75"/>
                </a:moveTo>
                <a:cubicBezTo>
                  <a:pt x="185" y="76"/>
                  <a:pt x="184" y="77"/>
                  <a:pt x="184" y="77"/>
                </a:cubicBezTo>
                <a:cubicBezTo>
                  <a:pt x="183" y="78"/>
                  <a:pt x="188" y="76"/>
                  <a:pt x="188" y="75"/>
                </a:cubicBezTo>
                <a:cubicBezTo>
                  <a:pt x="186" y="76"/>
                  <a:pt x="187" y="75"/>
                  <a:pt x="186" y="75"/>
                </a:cubicBezTo>
                <a:close/>
                <a:moveTo>
                  <a:pt x="186" y="95"/>
                </a:moveTo>
                <a:cubicBezTo>
                  <a:pt x="187" y="94"/>
                  <a:pt x="186" y="95"/>
                  <a:pt x="186" y="95"/>
                </a:cubicBezTo>
                <a:cubicBezTo>
                  <a:pt x="191" y="92"/>
                  <a:pt x="191" y="92"/>
                  <a:pt x="191" y="92"/>
                </a:cubicBezTo>
                <a:cubicBezTo>
                  <a:pt x="192" y="92"/>
                  <a:pt x="191" y="93"/>
                  <a:pt x="193" y="92"/>
                </a:cubicBezTo>
                <a:cubicBezTo>
                  <a:pt x="192" y="92"/>
                  <a:pt x="195" y="91"/>
                  <a:pt x="195" y="90"/>
                </a:cubicBezTo>
                <a:cubicBezTo>
                  <a:pt x="194" y="91"/>
                  <a:pt x="193" y="90"/>
                  <a:pt x="192" y="91"/>
                </a:cubicBezTo>
                <a:cubicBezTo>
                  <a:pt x="190" y="93"/>
                  <a:pt x="187" y="94"/>
                  <a:pt x="186" y="95"/>
                </a:cubicBezTo>
                <a:close/>
                <a:moveTo>
                  <a:pt x="178" y="81"/>
                </a:moveTo>
                <a:cubicBezTo>
                  <a:pt x="176" y="83"/>
                  <a:pt x="179" y="82"/>
                  <a:pt x="180" y="81"/>
                </a:cubicBezTo>
                <a:cubicBezTo>
                  <a:pt x="181" y="80"/>
                  <a:pt x="183" y="79"/>
                  <a:pt x="183" y="79"/>
                </a:cubicBezTo>
                <a:cubicBezTo>
                  <a:pt x="180" y="81"/>
                  <a:pt x="183" y="78"/>
                  <a:pt x="178" y="81"/>
                </a:cubicBezTo>
                <a:close/>
                <a:moveTo>
                  <a:pt x="182" y="80"/>
                </a:moveTo>
                <a:cubicBezTo>
                  <a:pt x="182" y="81"/>
                  <a:pt x="178" y="83"/>
                  <a:pt x="179" y="83"/>
                </a:cubicBezTo>
                <a:cubicBezTo>
                  <a:pt x="181" y="82"/>
                  <a:pt x="182" y="82"/>
                  <a:pt x="183" y="81"/>
                </a:cubicBezTo>
                <a:cubicBezTo>
                  <a:pt x="180" y="82"/>
                  <a:pt x="186" y="79"/>
                  <a:pt x="182" y="80"/>
                </a:cubicBezTo>
                <a:close/>
                <a:moveTo>
                  <a:pt x="182" y="82"/>
                </a:moveTo>
                <a:cubicBezTo>
                  <a:pt x="180" y="84"/>
                  <a:pt x="178" y="86"/>
                  <a:pt x="180" y="86"/>
                </a:cubicBezTo>
                <a:cubicBezTo>
                  <a:pt x="180" y="85"/>
                  <a:pt x="183" y="83"/>
                  <a:pt x="181" y="85"/>
                </a:cubicBezTo>
                <a:cubicBezTo>
                  <a:pt x="186" y="82"/>
                  <a:pt x="180" y="85"/>
                  <a:pt x="183" y="82"/>
                </a:cubicBezTo>
                <a:cubicBezTo>
                  <a:pt x="182" y="82"/>
                  <a:pt x="182" y="83"/>
                  <a:pt x="182" y="82"/>
                </a:cubicBezTo>
                <a:close/>
                <a:moveTo>
                  <a:pt x="165" y="91"/>
                </a:moveTo>
                <a:cubicBezTo>
                  <a:pt x="163" y="92"/>
                  <a:pt x="163" y="92"/>
                  <a:pt x="163" y="93"/>
                </a:cubicBezTo>
                <a:cubicBezTo>
                  <a:pt x="163" y="92"/>
                  <a:pt x="159" y="95"/>
                  <a:pt x="158" y="95"/>
                </a:cubicBezTo>
                <a:cubicBezTo>
                  <a:pt x="159" y="96"/>
                  <a:pt x="163" y="93"/>
                  <a:pt x="166" y="91"/>
                </a:cubicBezTo>
                <a:cubicBezTo>
                  <a:pt x="165" y="91"/>
                  <a:pt x="167" y="90"/>
                  <a:pt x="165" y="91"/>
                </a:cubicBezTo>
                <a:close/>
                <a:moveTo>
                  <a:pt x="167" y="91"/>
                </a:moveTo>
                <a:cubicBezTo>
                  <a:pt x="169" y="90"/>
                  <a:pt x="169" y="90"/>
                  <a:pt x="171" y="90"/>
                </a:cubicBezTo>
                <a:cubicBezTo>
                  <a:pt x="171" y="88"/>
                  <a:pt x="176" y="85"/>
                  <a:pt x="178" y="83"/>
                </a:cubicBezTo>
                <a:cubicBezTo>
                  <a:pt x="176" y="84"/>
                  <a:pt x="176" y="82"/>
                  <a:pt x="174" y="84"/>
                </a:cubicBezTo>
                <a:cubicBezTo>
                  <a:pt x="175" y="85"/>
                  <a:pt x="170" y="87"/>
                  <a:pt x="170" y="88"/>
                </a:cubicBezTo>
                <a:cubicBezTo>
                  <a:pt x="169" y="88"/>
                  <a:pt x="169" y="88"/>
                  <a:pt x="169" y="87"/>
                </a:cubicBezTo>
                <a:cubicBezTo>
                  <a:pt x="166" y="90"/>
                  <a:pt x="167" y="90"/>
                  <a:pt x="167" y="91"/>
                </a:cubicBezTo>
                <a:close/>
                <a:moveTo>
                  <a:pt x="173" y="93"/>
                </a:moveTo>
                <a:cubicBezTo>
                  <a:pt x="174" y="92"/>
                  <a:pt x="173" y="94"/>
                  <a:pt x="176" y="92"/>
                </a:cubicBezTo>
                <a:cubicBezTo>
                  <a:pt x="176" y="91"/>
                  <a:pt x="175" y="92"/>
                  <a:pt x="176" y="91"/>
                </a:cubicBezTo>
                <a:cubicBezTo>
                  <a:pt x="174" y="92"/>
                  <a:pt x="173" y="92"/>
                  <a:pt x="173" y="93"/>
                </a:cubicBezTo>
                <a:close/>
                <a:moveTo>
                  <a:pt x="174" y="104"/>
                </a:moveTo>
                <a:cubicBezTo>
                  <a:pt x="174" y="105"/>
                  <a:pt x="181" y="100"/>
                  <a:pt x="180" y="100"/>
                </a:cubicBezTo>
                <a:cubicBezTo>
                  <a:pt x="177" y="102"/>
                  <a:pt x="177" y="103"/>
                  <a:pt x="174" y="104"/>
                </a:cubicBezTo>
                <a:close/>
                <a:moveTo>
                  <a:pt x="164" y="99"/>
                </a:moveTo>
                <a:cubicBezTo>
                  <a:pt x="166" y="98"/>
                  <a:pt x="169" y="96"/>
                  <a:pt x="170" y="95"/>
                </a:cubicBezTo>
                <a:cubicBezTo>
                  <a:pt x="167" y="97"/>
                  <a:pt x="165" y="97"/>
                  <a:pt x="164" y="99"/>
                </a:cubicBezTo>
                <a:close/>
                <a:moveTo>
                  <a:pt x="159" y="99"/>
                </a:moveTo>
                <a:cubicBezTo>
                  <a:pt x="159" y="100"/>
                  <a:pt x="158" y="100"/>
                  <a:pt x="158" y="100"/>
                </a:cubicBezTo>
                <a:cubicBezTo>
                  <a:pt x="160" y="99"/>
                  <a:pt x="160" y="98"/>
                  <a:pt x="161" y="97"/>
                </a:cubicBezTo>
                <a:cubicBezTo>
                  <a:pt x="161" y="97"/>
                  <a:pt x="161" y="98"/>
                  <a:pt x="162" y="97"/>
                </a:cubicBezTo>
                <a:cubicBezTo>
                  <a:pt x="163" y="96"/>
                  <a:pt x="162" y="97"/>
                  <a:pt x="162" y="97"/>
                </a:cubicBezTo>
                <a:cubicBezTo>
                  <a:pt x="158" y="99"/>
                  <a:pt x="158" y="99"/>
                  <a:pt x="158" y="99"/>
                </a:cubicBezTo>
                <a:cubicBezTo>
                  <a:pt x="158" y="100"/>
                  <a:pt x="157" y="102"/>
                  <a:pt x="159" y="99"/>
                </a:cubicBezTo>
                <a:close/>
                <a:moveTo>
                  <a:pt x="153" y="99"/>
                </a:moveTo>
                <a:cubicBezTo>
                  <a:pt x="153" y="99"/>
                  <a:pt x="152" y="100"/>
                  <a:pt x="153" y="101"/>
                </a:cubicBezTo>
                <a:cubicBezTo>
                  <a:pt x="151" y="101"/>
                  <a:pt x="149" y="103"/>
                  <a:pt x="150" y="103"/>
                </a:cubicBezTo>
                <a:cubicBezTo>
                  <a:pt x="154" y="100"/>
                  <a:pt x="153" y="100"/>
                  <a:pt x="156" y="98"/>
                </a:cubicBezTo>
                <a:cubicBezTo>
                  <a:pt x="155" y="98"/>
                  <a:pt x="155" y="98"/>
                  <a:pt x="154" y="98"/>
                </a:cubicBezTo>
                <a:cubicBezTo>
                  <a:pt x="154" y="100"/>
                  <a:pt x="154" y="98"/>
                  <a:pt x="153" y="99"/>
                </a:cubicBezTo>
                <a:close/>
                <a:moveTo>
                  <a:pt x="160" y="120"/>
                </a:moveTo>
                <a:cubicBezTo>
                  <a:pt x="160" y="120"/>
                  <a:pt x="160" y="121"/>
                  <a:pt x="161" y="120"/>
                </a:cubicBezTo>
                <a:cubicBezTo>
                  <a:pt x="162" y="119"/>
                  <a:pt x="165" y="116"/>
                  <a:pt x="163" y="117"/>
                </a:cubicBezTo>
                <a:cubicBezTo>
                  <a:pt x="163" y="117"/>
                  <a:pt x="162" y="119"/>
                  <a:pt x="160" y="120"/>
                </a:cubicBezTo>
                <a:close/>
                <a:moveTo>
                  <a:pt x="150" y="106"/>
                </a:moveTo>
                <a:cubicBezTo>
                  <a:pt x="148" y="108"/>
                  <a:pt x="154" y="103"/>
                  <a:pt x="151" y="106"/>
                </a:cubicBezTo>
                <a:cubicBezTo>
                  <a:pt x="154" y="104"/>
                  <a:pt x="154" y="104"/>
                  <a:pt x="154" y="104"/>
                </a:cubicBezTo>
                <a:cubicBezTo>
                  <a:pt x="154" y="103"/>
                  <a:pt x="153" y="104"/>
                  <a:pt x="154" y="103"/>
                </a:cubicBezTo>
                <a:cubicBezTo>
                  <a:pt x="151" y="105"/>
                  <a:pt x="151" y="105"/>
                  <a:pt x="150" y="106"/>
                </a:cubicBezTo>
                <a:close/>
                <a:moveTo>
                  <a:pt x="146" y="105"/>
                </a:moveTo>
                <a:cubicBezTo>
                  <a:pt x="142" y="108"/>
                  <a:pt x="147" y="106"/>
                  <a:pt x="145" y="108"/>
                </a:cubicBezTo>
                <a:cubicBezTo>
                  <a:pt x="147" y="106"/>
                  <a:pt x="146" y="106"/>
                  <a:pt x="149" y="104"/>
                </a:cubicBezTo>
                <a:cubicBezTo>
                  <a:pt x="148" y="104"/>
                  <a:pt x="149" y="103"/>
                  <a:pt x="149" y="103"/>
                </a:cubicBezTo>
                <a:cubicBezTo>
                  <a:pt x="145" y="105"/>
                  <a:pt x="149" y="103"/>
                  <a:pt x="146" y="106"/>
                </a:cubicBezTo>
                <a:cubicBezTo>
                  <a:pt x="146" y="105"/>
                  <a:pt x="147" y="104"/>
                  <a:pt x="146" y="105"/>
                </a:cubicBezTo>
                <a:close/>
                <a:moveTo>
                  <a:pt x="153" y="120"/>
                </a:moveTo>
                <a:cubicBezTo>
                  <a:pt x="156" y="118"/>
                  <a:pt x="154" y="119"/>
                  <a:pt x="157" y="116"/>
                </a:cubicBezTo>
                <a:cubicBezTo>
                  <a:pt x="156" y="117"/>
                  <a:pt x="154" y="118"/>
                  <a:pt x="152" y="119"/>
                </a:cubicBezTo>
                <a:cubicBezTo>
                  <a:pt x="154" y="119"/>
                  <a:pt x="151" y="121"/>
                  <a:pt x="149" y="122"/>
                </a:cubicBezTo>
                <a:cubicBezTo>
                  <a:pt x="148" y="124"/>
                  <a:pt x="152" y="120"/>
                  <a:pt x="151" y="122"/>
                </a:cubicBezTo>
                <a:cubicBezTo>
                  <a:pt x="153" y="120"/>
                  <a:pt x="153" y="119"/>
                  <a:pt x="154" y="119"/>
                </a:cubicBezTo>
                <a:cubicBezTo>
                  <a:pt x="154" y="119"/>
                  <a:pt x="153" y="120"/>
                  <a:pt x="153" y="120"/>
                </a:cubicBezTo>
                <a:close/>
                <a:moveTo>
                  <a:pt x="136" y="117"/>
                </a:moveTo>
                <a:cubicBezTo>
                  <a:pt x="139" y="115"/>
                  <a:pt x="135" y="118"/>
                  <a:pt x="135" y="118"/>
                </a:cubicBezTo>
                <a:cubicBezTo>
                  <a:pt x="138" y="116"/>
                  <a:pt x="140" y="115"/>
                  <a:pt x="142" y="113"/>
                </a:cubicBezTo>
                <a:cubicBezTo>
                  <a:pt x="142" y="112"/>
                  <a:pt x="147" y="109"/>
                  <a:pt x="148" y="107"/>
                </a:cubicBezTo>
                <a:cubicBezTo>
                  <a:pt x="147" y="108"/>
                  <a:pt x="146" y="108"/>
                  <a:pt x="146" y="108"/>
                </a:cubicBezTo>
                <a:cubicBezTo>
                  <a:pt x="144" y="109"/>
                  <a:pt x="144" y="110"/>
                  <a:pt x="142" y="111"/>
                </a:cubicBezTo>
                <a:cubicBezTo>
                  <a:pt x="141" y="113"/>
                  <a:pt x="142" y="113"/>
                  <a:pt x="141" y="113"/>
                </a:cubicBezTo>
                <a:cubicBezTo>
                  <a:pt x="140" y="113"/>
                  <a:pt x="136" y="116"/>
                  <a:pt x="136" y="117"/>
                </a:cubicBezTo>
                <a:close/>
                <a:moveTo>
                  <a:pt x="153" y="123"/>
                </a:moveTo>
                <a:cubicBezTo>
                  <a:pt x="154" y="123"/>
                  <a:pt x="157" y="120"/>
                  <a:pt x="156" y="120"/>
                </a:cubicBezTo>
                <a:cubicBezTo>
                  <a:pt x="155" y="121"/>
                  <a:pt x="152" y="123"/>
                  <a:pt x="153" y="123"/>
                </a:cubicBezTo>
                <a:close/>
                <a:moveTo>
                  <a:pt x="137" y="109"/>
                </a:moveTo>
                <a:cubicBezTo>
                  <a:pt x="139" y="108"/>
                  <a:pt x="141" y="106"/>
                  <a:pt x="141" y="106"/>
                </a:cubicBezTo>
                <a:cubicBezTo>
                  <a:pt x="139" y="107"/>
                  <a:pt x="137" y="109"/>
                  <a:pt x="137" y="109"/>
                </a:cubicBezTo>
                <a:close/>
                <a:moveTo>
                  <a:pt x="136" y="114"/>
                </a:moveTo>
                <a:cubicBezTo>
                  <a:pt x="138" y="114"/>
                  <a:pt x="137" y="113"/>
                  <a:pt x="137" y="115"/>
                </a:cubicBezTo>
                <a:cubicBezTo>
                  <a:pt x="138" y="114"/>
                  <a:pt x="138" y="113"/>
                  <a:pt x="141" y="111"/>
                </a:cubicBezTo>
                <a:cubicBezTo>
                  <a:pt x="142" y="110"/>
                  <a:pt x="141" y="111"/>
                  <a:pt x="140" y="111"/>
                </a:cubicBezTo>
                <a:cubicBezTo>
                  <a:pt x="141" y="110"/>
                  <a:pt x="142" y="110"/>
                  <a:pt x="143" y="109"/>
                </a:cubicBezTo>
                <a:cubicBezTo>
                  <a:pt x="143" y="109"/>
                  <a:pt x="144" y="108"/>
                  <a:pt x="143" y="108"/>
                </a:cubicBezTo>
                <a:cubicBezTo>
                  <a:pt x="141" y="111"/>
                  <a:pt x="139" y="111"/>
                  <a:pt x="136" y="114"/>
                </a:cubicBezTo>
                <a:close/>
                <a:moveTo>
                  <a:pt x="142" y="117"/>
                </a:moveTo>
                <a:cubicBezTo>
                  <a:pt x="140" y="118"/>
                  <a:pt x="142" y="116"/>
                  <a:pt x="144" y="115"/>
                </a:cubicBezTo>
                <a:cubicBezTo>
                  <a:pt x="144" y="114"/>
                  <a:pt x="142" y="115"/>
                  <a:pt x="141" y="116"/>
                </a:cubicBezTo>
                <a:cubicBezTo>
                  <a:pt x="141" y="116"/>
                  <a:pt x="141" y="117"/>
                  <a:pt x="140" y="117"/>
                </a:cubicBezTo>
                <a:cubicBezTo>
                  <a:pt x="137" y="118"/>
                  <a:pt x="139" y="119"/>
                  <a:pt x="136" y="120"/>
                </a:cubicBezTo>
                <a:cubicBezTo>
                  <a:pt x="136" y="121"/>
                  <a:pt x="133" y="123"/>
                  <a:pt x="132" y="124"/>
                </a:cubicBezTo>
                <a:cubicBezTo>
                  <a:pt x="133" y="124"/>
                  <a:pt x="131" y="125"/>
                  <a:pt x="131" y="126"/>
                </a:cubicBezTo>
                <a:cubicBezTo>
                  <a:pt x="133" y="124"/>
                  <a:pt x="135" y="122"/>
                  <a:pt x="134" y="124"/>
                </a:cubicBezTo>
                <a:cubicBezTo>
                  <a:pt x="135" y="124"/>
                  <a:pt x="139" y="121"/>
                  <a:pt x="138" y="121"/>
                </a:cubicBezTo>
                <a:cubicBezTo>
                  <a:pt x="137" y="121"/>
                  <a:pt x="135" y="124"/>
                  <a:pt x="135" y="123"/>
                </a:cubicBezTo>
                <a:cubicBezTo>
                  <a:pt x="136" y="122"/>
                  <a:pt x="135" y="122"/>
                  <a:pt x="137" y="121"/>
                </a:cubicBezTo>
                <a:cubicBezTo>
                  <a:pt x="139" y="119"/>
                  <a:pt x="142" y="117"/>
                  <a:pt x="142" y="117"/>
                </a:cubicBezTo>
                <a:close/>
                <a:moveTo>
                  <a:pt x="143" y="118"/>
                </a:moveTo>
                <a:cubicBezTo>
                  <a:pt x="141" y="119"/>
                  <a:pt x="141" y="119"/>
                  <a:pt x="141" y="119"/>
                </a:cubicBezTo>
                <a:cubicBezTo>
                  <a:pt x="140" y="120"/>
                  <a:pt x="140" y="120"/>
                  <a:pt x="141" y="121"/>
                </a:cubicBezTo>
                <a:cubicBezTo>
                  <a:pt x="143" y="119"/>
                  <a:pt x="142" y="119"/>
                  <a:pt x="143" y="118"/>
                </a:cubicBezTo>
                <a:cubicBezTo>
                  <a:pt x="143" y="119"/>
                  <a:pt x="144" y="118"/>
                  <a:pt x="145" y="117"/>
                </a:cubicBezTo>
                <a:cubicBezTo>
                  <a:pt x="143" y="118"/>
                  <a:pt x="144" y="117"/>
                  <a:pt x="143" y="118"/>
                </a:cubicBezTo>
                <a:close/>
                <a:moveTo>
                  <a:pt x="146" y="128"/>
                </a:moveTo>
                <a:cubicBezTo>
                  <a:pt x="147" y="128"/>
                  <a:pt x="145" y="129"/>
                  <a:pt x="145" y="130"/>
                </a:cubicBezTo>
                <a:cubicBezTo>
                  <a:pt x="146" y="129"/>
                  <a:pt x="146" y="129"/>
                  <a:pt x="148" y="128"/>
                </a:cubicBezTo>
                <a:cubicBezTo>
                  <a:pt x="147" y="128"/>
                  <a:pt x="147" y="127"/>
                  <a:pt x="148" y="127"/>
                </a:cubicBezTo>
                <a:cubicBezTo>
                  <a:pt x="147" y="127"/>
                  <a:pt x="146" y="128"/>
                  <a:pt x="146" y="128"/>
                </a:cubicBezTo>
                <a:close/>
                <a:moveTo>
                  <a:pt x="133" y="117"/>
                </a:moveTo>
                <a:cubicBezTo>
                  <a:pt x="133" y="118"/>
                  <a:pt x="134" y="117"/>
                  <a:pt x="135" y="117"/>
                </a:cubicBezTo>
                <a:cubicBezTo>
                  <a:pt x="136" y="116"/>
                  <a:pt x="137" y="115"/>
                  <a:pt x="137" y="115"/>
                </a:cubicBezTo>
                <a:cubicBezTo>
                  <a:pt x="136" y="116"/>
                  <a:pt x="135" y="115"/>
                  <a:pt x="133" y="117"/>
                </a:cubicBezTo>
                <a:close/>
                <a:moveTo>
                  <a:pt x="144" y="129"/>
                </a:moveTo>
                <a:cubicBezTo>
                  <a:pt x="143" y="129"/>
                  <a:pt x="141" y="129"/>
                  <a:pt x="139" y="132"/>
                </a:cubicBezTo>
                <a:cubicBezTo>
                  <a:pt x="139" y="133"/>
                  <a:pt x="145" y="129"/>
                  <a:pt x="146" y="127"/>
                </a:cubicBezTo>
                <a:cubicBezTo>
                  <a:pt x="145" y="128"/>
                  <a:pt x="144" y="128"/>
                  <a:pt x="144" y="129"/>
                </a:cubicBezTo>
                <a:close/>
                <a:moveTo>
                  <a:pt x="133" y="117"/>
                </a:moveTo>
                <a:cubicBezTo>
                  <a:pt x="132" y="118"/>
                  <a:pt x="132" y="117"/>
                  <a:pt x="131" y="118"/>
                </a:cubicBezTo>
                <a:cubicBezTo>
                  <a:pt x="131" y="119"/>
                  <a:pt x="133" y="117"/>
                  <a:pt x="135" y="116"/>
                </a:cubicBezTo>
                <a:cubicBezTo>
                  <a:pt x="134" y="116"/>
                  <a:pt x="136" y="114"/>
                  <a:pt x="134" y="115"/>
                </a:cubicBezTo>
                <a:cubicBezTo>
                  <a:pt x="134" y="116"/>
                  <a:pt x="134" y="116"/>
                  <a:pt x="133" y="117"/>
                </a:cubicBezTo>
                <a:close/>
                <a:moveTo>
                  <a:pt x="138" y="122"/>
                </a:moveTo>
                <a:cubicBezTo>
                  <a:pt x="137" y="123"/>
                  <a:pt x="137" y="123"/>
                  <a:pt x="139" y="122"/>
                </a:cubicBezTo>
                <a:cubicBezTo>
                  <a:pt x="140" y="121"/>
                  <a:pt x="140" y="120"/>
                  <a:pt x="138" y="122"/>
                </a:cubicBezTo>
                <a:close/>
                <a:moveTo>
                  <a:pt x="139" y="137"/>
                </a:moveTo>
                <a:cubicBezTo>
                  <a:pt x="141" y="135"/>
                  <a:pt x="141" y="137"/>
                  <a:pt x="139" y="138"/>
                </a:cubicBezTo>
                <a:cubicBezTo>
                  <a:pt x="140" y="137"/>
                  <a:pt x="141" y="137"/>
                  <a:pt x="142" y="136"/>
                </a:cubicBezTo>
                <a:cubicBezTo>
                  <a:pt x="142" y="135"/>
                  <a:pt x="142" y="135"/>
                  <a:pt x="142" y="135"/>
                </a:cubicBezTo>
                <a:cubicBezTo>
                  <a:pt x="142" y="135"/>
                  <a:pt x="143" y="134"/>
                  <a:pt x="144" y="134"/>
                </a:cubicBezTo>
                <a:cubicBezTo>
                  <a:pt x="142" y="136"/>
                  <a:pt x="138" y="139"/>
                  <a:pt x="138" y="140"/>
                </a:cubicBezTo>
                <a:cubicBezTo>
                  <a:pt x="138" y="140"/>
                  <a:pt x="137" y="141"/>
                  <a:pt x="136" y="141"/>
                </a:cubicBezTo>
                <a:cubicBezTo>
                  <a:pt x="138" y="140"/>
                  <a:pt x="138" y="139"/>
                  <a:pt x="139" y="138"/>
                </a:cubicBezTo>
                <a:cubicBezTo>
                  <a:pt x="139" y="137"/>
                  <a:pt x="136" y="138"/>
                  <a:pt x="133" y="141"/>
                </a:cubicBezTo>
                <a:cubicBezTo>
                  <a:pt x="134" y="141"/>
                  <a:pt x="136" y="139"/>
                  <a:pt x="137" y="139"/>
                </a:cubicBezTo>
                <a:cubicBezTo>
                  <a:pt x="137" y="139"/>
                  <a:pt x="138" y="139"/>
                  <a:pt x="138" y="139"/>
                </a:cubicBezTo>
                <a:cubicBezTo>
                  <a:pt x="135" y="142"/>
                  <a:pt x="132" y="145"/>
                  <a:pt x="132" y="146"/>
                </a:cubicBezTo>
                <a:cubicBezTo>
                  <a:pt x="133" y="145"/>
                  <a:pt x="135" y="144"/>
                  <a:pt x="135" y="143"/>
                </a:cubicBezTo>
                <a:cubicBezTo>
                  <a:pt x="134" y="144"/>
                  <a:pt x="134" y="144"/>
                  <a:pt x="134" y="144"/>
                </a:cubicBezTo>
                <a:cubicBezTo>
                  <a:pt x="135" y="144"/>
                  <a:pt x="136" y="142"/>
                  <a:pt x="136" y="142"/>
                </a:cubicBezTo>
                <a:cubicBezTo>
                  <a:pt x="137" y="142"/>
                  <a:pt x="134" y="145"/>
                  <a:pt x="137" y="143"/>
                </a:cubicBezTo>
                <a:cubicBezTo>
                  <a:pt x="136" y="142"/>
                  <a:pt x="139" y="141"/>
                  <a:pt x="140" y="141"/>
                </a:cubicBezTo>
                <a:cubicBezTo>
                  <a:pt x="139" y="140"/>
                  <a:pt x="141" y="139"/>
                  <a:pt x="141" y="139"/>
                </a:cubicBezTo>
                <a:cubicBezTo>
                  <a:pt x="140" y="139"/>
                  <a:pt x="140" y="139"/>
                  <a:pt x="141" y="138"/>
                </a:cubicBezTo>
                <a:cubicBezTo>
                  <a:pt x="144" y="136"/>
                  <a:pt x="146" y="134"/>
                  <a:pt x="148" y="133"/>
                </a:cubicBezTo>
                <a:cubicBezTo>
                  <a:pt x="147" y="133"/>
                  <a:pt x="143" y="135"/>
                  <a:pt x="146" y="132"/>
                </a:cubicBezTo>
                <a:cubicBezTo>
                  <a:pt x="143" y="133"/>
                  <a:pt x="141" y="134"/>
                  <a:pt x="139" y="137"/>
                </a:cubicBezTo>
                <a:close/>
                <a:moveTo>
                  <a:pt x="142" y="131"/>
                </a:moveTo>
                <a:cubicBezTo>
                  <a:pt x="142" y="131"/>
                  <a:pt x="143" y="132"/>
                  <a:pt x="144" y="130"/>
                </a:cubicBezTo>
                <a:cubicBezTo>
                  <a:pt x="144" y="130"/>
                  <a:pt x="144" y="130"/>
                  <a:pt x="144" y="129"/>
                </a:cubicBezTo>
                <a:cubicBezTo>
                  <a:pt x="144" y="130"/>
                  <a:pt x="143" y="130"/>
                  <a:pt x="142" y="131"/>
                </a:cubicBezTo>
                <a:close/>
                <a:moveTo>
                  <a:pt x="142" y="143"/>
                </a:moveTo>
                <a:cubicBezTo>
                  <a:pt x="142" y="143"/>
                  <a:pt x="145" y="140"/>
                  <a:pt x="145" y="142"/>
                </a:cubicBezTo>
                <a:cubicBezTo>
                  <a:pt x="147" y="140"/>
                  <a:pt x="149" y="139"/>
                  <a:pt x="150" y="138"/>
                </a:cubicBezTo>
                <a:cubicBezTo>
                  <a:pt x="148" y="139"/>
                  <a:pt x="147" y="140"/>
                  <a:pt x="146" y="140"/>
                </a:cubicBezTo>
                <a:cubicBezTo>
                  <a:pt x="147" y="139"/>
                  <a:pt x="147" y="139"/>
                  <a:pt x="148" y="138"/>
                </a:cubicBezTo>
                <a:cubicBezTo>
                  <a:pt x="147" y="139"/>
                  <a:pt x="150" y="137"/>
                  <a:pt x="150" y="137"/>
                </a:cubicBezTo>
                <a:cubicBezTo>
                  <a:pt x="148" y="138"/>
                  <a:pt x="142" y="142"/>
                  <a:pt x="142" y="143"/>
                </a:cubicBezTo>
                <a:close/>
                <a:moveTo>
                  <a:pt x="125" y="125"/>
                </a:moveTo>
                <a:cubicBezTo>
                  <a:pt x="126" y="125"/>
                  <a:pt x="128" y="123"/>
                  <a:pt x="128" y="124"/>
                </a:cubicBezTo>
                <a:cubicBezTo>
                  <a:pt x="126" y="126"/>
                  <a:pt x="124" y="127"/>
                  <a:pt x="124" y="128"/>
                </a:cubicBezTo>
                <a:cubicBezTo>
                  <a:pt x="129" y="124"/>
                  <a:pt x="129" y="124"/>
                  <a:pt x="129" y="124"/>
                </a:cubicBezTo>
                <a:cubicBezTo>
                  <a:pt x="128" y="123"/>
                  <a:pt x="132" y="121"/>
                  <a:pt x="131" y="120"/>
                </a:cubicBezTo>
                <a:cubicBezTo>
                  <a:pt x="129" y="122"/>
                  <a:pt x="127" y="123"/>
                  <a:pt x="125" y="125"/>
                </a:cubicBezTo>
                <a:close/>
                <a:moveTo>
                  <a:pt x="131" y="122"/>
                </a:moveTo>
                <a:cubicBezTo>
                  <a:pt x="132" y="122"/>
                  <a:pt x="131" y="122"/>
                  <a:pt x="131" y="123"/>
                </a:cubicBezTo>
                <a:cubicBezTo>
                  <a:pt x="132" y="122"/>
                  <a:pt x="132" y="121"/>
                  <a:pt x="133" y="120"/>
                </a:cubicBezTo>
                <a:cubicBezTo>
                  <a:pt x="134" y="120"/>
                  <a:pt x="134" y="120"/>
                  <a:pt x="134" y="120"/>
                </a:cubicBezTo>
                <a:cubicBezTo>
                  <a:pt x="133" y="120"/>
                  <a:pt x="135" y="117"/>
                  <a:pt x="131" y="119"/>
                </a:cubicBezTo>
                <a:cubicBezTo>
                  <a:pt x="131" y="120"/>
                  <a:pt x="134" y="119"/>
                  <a:pt x="131" y="122"/>
                </a:cubicBezTo>
                <a:close/>
                <a:moveTo>
                  <a:pt x="139" y="130"/>
                </a:moveTo>
                <a:cubicBezTo>
                  <a:pt x="138" y="132"/>
                  <a:pt x="142" y="129"/>
                  <a:pt x="142" y="129"/>
                </a:cubicBezTo>
                <a:lnTo>
                  <a:pt x="139" y="130"/>
                </a:lnTo>
                <a:close/>
                <a:moveTo>
                  <a:pt x="133" y="129"/>
                </a:moveTo>
                <a:cubicBezTo>
                  <a:pt x="135" y="127"/>
                  <a:pt x="136" y="126"/>
                  <a:pt x="135" y="126"/>
                </a:cubicBezTo>
                <a:cubicBezTo>
                  <a:pt x="133" y="128"/>
                  <a:pt x="132" y="129"/>
                  <a:pt x="133" y="129"/>
                </a:cubicBezTo>
                <a:close/>
                <a:moveTo>
                  <a:pt x="129" y="121"/>
                </a:moveTo>
                <a:cubicBezTo>
                  <a:pt x="128" y="120"/>
                  <a:pt x="126" y="121"/>
                  <a:pt x="124" y="124"/>
                </a:cubicBezTo>
                <a:cubicBezTo>
                  <a:pt x="125" y="123"/>
                  <a:pt x="125" y="123"/>
                  <a:pt x="124" y="124"/>
                </a:cubicBezTo>
                <a:cubicBezTo>
                  <a:pt x="123" y="124"/>
                  <a:pt x="121" y="127"/>
                  <a:pt x="120" y="128"/>
                </a:cubicBezTo>
                <a:cubicBezTo>
                  <a:pt x="121" y="128"/>
                  <a:pt x="121" y="128"/>
                  <a:pt x="120" y="130"/>
                </a:cubicBezTo>
                <a:cubicBezTo>
                  <a:pt x="121" y="129"/>
                  <a:pt x="121" y="129"/>
                  <a:pt x="121" y="129"/>
                </a:cubicBezTo>
                <a:cubicBezTo>
                  <a:pt x="125" y="126"/>
                  <a:pt x="124" y="125"/>
                  <a:pt x="128" y="123"/>
                </a:cubicBezTo>
                <a:cubicBezTo>
                  <a:pt x="127" y="122"/>
                  <a:pt x="126" y="123"/>
                  <a:pt x="129" y="121"/>
                </a:cubicBezTo>
                <a:close/>
                <a:moveTo>
                  <a:pt x="129" y="131"/>
                </a:moveTo>
                <a:cubicBezTo>
                  <a:pt x="130" y="130"/>
                  <a:pt x="133" y="127"/>
                  <a:pt x="134" y="126"/>
                </a:cubicBezTo>
                <a:cubicBezTo>
                  <a:pt x="131" y="128"/>
                  <a:pt x="130" y="130"/>
                  <a:pt x="129" y="131"/>
                </a:cubicBezTo>
                <a:close/>
                <a:moveTo>
                  <a:pt x="133" y="136"/>
                </a:moveTo>
                <a:cubicBezTo>
                  <a:pt x="135" y="136"/>
                  <a:pt x="137" y="136"/>
                  <a:pt x="139" y="133"/>
                </a:cubicBezTo>
                <a:cubicBezTo>
                  <a:pt x="136" y="135"/>
                  <a:pt x="136" y="134"/>
                  <a:pt x="133" y="136"/>
                </a:cubicBezTo>
                <a:close/>
                <a:moveTo>
                  <a:pt x="124" y="131"/>
                </a:moveTo>
                <a:cubicBezTo>
                  <a:pt x="125" y="131"/>
                  <a:pt x="125" y="131"/>
                  <a:pt x="124" y="132"/>
                </a:cubicBezTo>
                <a:cubicBezTo>
                  <a:pt x="126" y="131"/>
                  <a:pt x="131" y="127"/>
                  <a:pt x="128" y="128"/>
                </a:cubicBezTo>
                <a:cubicBezTo>
                  <a:pt x="128" y="129"/>
                  <a:pt x="126" y="130"/>
                  <a:pt x="124" y="131"/>
                </a:cubicBezTo>
                <a:close/>
                <a:moveTo>
                  <a:pt x="121" y="127"/>
                </a:moveTo>
                <a:cubicBezTo>
                  <a:pt x="121" y="126"/>
                  <a:pt x="121" y="125"/>
                  <a:pt x="123" y="124"/>
                </a:cubicBezTo>
                <a:cubicBezTo>
                  <a:pt x="120" y="126"/>
                  <a:pt x="117" y="127"/>
                  <a:pt x="117" y="128"/>
                </a:cubicBezTo>
                <a:cubicBezTo>
                  <a:pt x="118" y="128"/>
                  <a:pt x="120" y="126"/>
                  <a:pt x="121" y="126"/>
                </a:cubicBezTo>
                <a:cubicBezTo>
                  <a:pt x="120" y="126"/>
                  <a:pt x="119" y="128"/>
                  <a:pt x="121" y="127"/>
                </a:cubicBezTo>
                <a:close/>
                <a:moveTo>
                  <a:pt x="120" y="131"/>
                </a:moveTo>
                <a:cubicBezTo>
                  <a:pt x="121" y="131"/>
                  <a:pt x="122" y="131"/>
                  <a:pt x="124" y="129"/>
                </a:cubicBezTo>
                <a:cubicBezTo>
                  <a:pt x="124" y="128"/>
                  <a:pt x="121" y="130"/>
                  <a:pt x="120" y="131"/>
                </a:cubicBezTo>
                <a:close/>
                <a:moveTo>
                  <a:pt x="119" y="140"/>
                </a:moveTo>
                <a:cubicBezTo>
                  <a:pt x="121" y="139"/>
                  <a:pt x="122" y="137"/>
                  <a:pt x="124" y="135"/>
                </a:cubicBezTo>
                <a:cubicBezTo>
                  <a:pt x="124" y="134"/>
                  <a:pt x="124" y="134"/>
                  <a:pt x="124" y="134"/>
                </a:cubicBezTo>
                <a:cubicBezTo>
                  <a:pt x="121" y="137"/>
                  <a:pt x="119" y="139"/>
                  <a:pt x="119" y="140"/>
                </a:cubicBezTo>
                <a:close/>
                <a:moveTo>
                  <a:pt x="117" y="131"/>
                </a:moveTo>
                <a:cubicBezTo>
                  <a:pt x="119" y="130"/>
                  <a:pt x="117" y="130"/>
                  <a:pt x="118" y="129"/>
                </a:cubicBezTo>
                <a:cubicBezTo>
                  <a:pt x="116" y="131"/>
                  <a:pt x="116" y="131"/>
                  <a:pt x="117" y="131"/>
                </a:cubicBezTo>
                <a:close/>
                <a:moveTo>
                  <a:pt x="112" y="133"/>
                </a:moveTo>
                <a:cubicBezTo>
                  <a:pt x="112" y="134"/>
                  <a:pt x="114" y="132"/>
                  <a:pt x="113" y="133"/>
                </a:cubicBezTo>
                <a:cubicBezTo>
                  <a:pt x="117" y="130"/>
                  <a:pt x="114" y="131"/>
                  <a:pt x="112" y="133"/>
                </a:cubicBezTo>
                <a:close/>
                <a:moveTo>
                  <a:pt x="117" y="138"/>
                </a:moveTo>
                <a:cubicBezTo>
                  <a:pt x="116" y="140"/>
                  <a:pt x="113" y="143"/>
                  <a:pt x="114" y="143"/>
                </a:cubicBezTo>
                <a:cubicBezTo>
                  <a:pt x="117" y="140"/>
                  <a:pt x="116" y="140"/>
                  <a:pt x="119" y="137"/>
                </a:cubicBezTo>
                <a:cubicBezTo>
                  <a:pt x="118" y="138"/>
                  <a:pt x="118" y="137"/>
                  <a:pt x="117" y="138"/>
                </a:cubicBezTo>
                <a:close/>
                <a:moveTo>
                  <a:pt x="114" y="157"/>
                </a:moveTo>
                <a:cubicBezTo>
                  <a:pt x="112" y="158"/>
                  <a:pt x="113" y="158"/>
                  <a:pt x="111" y="158"/>
                </a:cubicBezTo>
                <a:cubicBezTo>
                  <a:pt x="113" y="158"/>
                  <a:pt x="109" y="161"/>
                  <a:pt x="109" y="161"/>
                </a:cubicBezTo>
                <a:cubicBezTo>
                  <a:pt x="111" y="159"/>
                  <a:pt x="109" y="160"/>
                  <a:pt x="108" y="161"/>
                </a:cubicBezTo>
                <a:cubicBezTo>
                  <a:pt x="108" y="162"/>
                  <a:pt x="107" y="163"/>
                  <a:pt x="107" y="164"/>
                </a:cubicBezTo>
                <a:cubicBezTo>
                  <a:pt x="105" y="166"/>
                  <a:pt x="105" y="164"/>
                  <a:pt x="102" y="167"/>
                </a:cubicBezTo>
                <a:cubicBezTo>
                  <a:pt x="102" y="169"/>
                  <a:pt x="103" y="167"/>
                  <a:pt x="104" y="167"/>
                </a:cubicBezTo>
                <a:cubicBezTo>
                  <a:pt x="103" y="168"/>
                  <a:pt x="102" y="168"/>
                  <a:pt x="101" y="169"/>
                </a:cubicBezTo>
                <a:cubicBezTo>
                  <a:pt x="103" y="169"/>
                  <a:pt x="106" y="166"/>
                  <a:pt x="107" y="164"/>
                </a:cubicBezTo>
                <a:cubicBezTo>
                  <a:pt x="106" y="167"/>
                  <a:pt x="101" y="172"/>
                  <a:pt x="99" y="173"/>
                </a:cubicBezTo>
                <a:cubicBezTo>
                  <a:pt x="99" y="173"/>
                  <a:pt x="99" y="175"/>
                  <a:pt x="98" y="175"/>
                </a:cubicBezTo>
                <a:cubicBezTo>
                  <a:pt x="98" y="175"/>
                  <a:pt x="99" y="175"/>
                  <a:pt x="98" y="175"/>
                </a:cubicBezTo>
                <a:cubicBezTo>
                  <a:pt x="99" y="175"/>
                  <a:pt x="98" y="175"/>
                  <a:pt x="99" y="175"/>
                </a:cubicBezTo>
                <a:cubicBezTo>
                  <a:pt x="99" y="175"/>
                  <a:pt x="100" y="174"/>
                  <a:pt x="100" y="174"/>
                </a:cubicBezTo>
                <a:cubicBezTo>
                  <a:pt x="100" y="174"/>
                  <a:pt x="100" y="174"/>
                  <a:pt x="100" y="174"/>
                </a:cubicBezTo>
                <a:cubicBezTo>
                  <a:pt x="101" y="172"/>
                  <a:pt x="101" y="172"/>
                  <a:pt x="101" y="172"/>
                </a:cubicBezTo>
                <a:cubicBezTo>
                  <a:pt x="102" y="172"/>
                  <a:pt x="103" y="171"/>
                  <a:pt x="104" y="170"/>
                </a:cubicBezTo>
                <a:cubicBezTo>
                  <a:pt x="103" y="170"/>
                  <a:pt x="106" y="168"/>
                  <a:pt x="106" y="167"/>
                </a:cubicBezTo>
                <a:cubicBezTo>
                  <a:pt x="108" y="166"/>
                  <a:pt x="114" y="158"/>
                  <a:pt x="117" y="157"/>
                </a:cubicBezTo>
                <a:cubicBezTo>
                  <a:pt x="117" y="157"/>
                  <a:pt x="116" y="157"/>
                  <a:pt x="117" y="156"/>
                </a:cubicBezTo>
                <a:cubicBezTo>
                  <a:pt x="119" y="155"/>
                  <a:pt x="120" y="153"/>
                  <a:pt x="123" y="151"/>
                </a:cubicBezTo>
                <a:cubicBezTo>
                  <a:pt x="122" y="150"/>
                  <a:pt x="125" y="150"/>
                  <a:pt x="126" y="148"/>
                </a:cubicBezTo>
                <a:cubicBezTo>
                  <a:pt x="126" y="148"/>
                  <a:pt x="127" y="147"/>
                  <a:pt x="126" y="147"/>
                </a:cubicBezTo>
                <a:cubicBezTo>
                  <a:pt x="123" y="150"/>
                  <a:pt x="122" y="148"/>
                  <a:pt x="120" y="151"/>
                </a:cubicBezTo>
                <a:cubicBezTo>
                  <a:pt x="121" y="150"/>
                  <a:pt x="120" y="153"/>
                  <a:pt x="119" y="153"/>
                </a:cubicBezTo>
                <a:cubicBezTo>
                  <a:pt x="119" y="152"/>
                  <a:pt x="117" y="155"/>
                  <a:pt x="116" y="155"/>
                </a:cubicBezTo>
                <a:cubicBezTo>
                  <a:pt x="117" y="154"/>
                  <a:pt x="118" y="153"/>
                  <a:pt x="118" y="152"/>
                </a:cubicBezTo>
                <a:cubicBezTo>
                  <a:pt x="117" y="154"/>
                  <a:pt x="116" y="154"/>
                  <a:pt x="116" y="154"/>
                </a:cubicBezTo>
                <a:cubicBezTo>
                  <a:pt x="116" y="154"/>
                  <a:pt x="117" y="153"/>
                  <a:pt x="117" y="153"/>
                </a:cubicBezTo>
                <a:cubicBezTo>
                  <a:pt x="115" y="155"/>
                  <a:pt x="115" y="155"/>
                  <a:pt x="114" y="157"/>
                </a:cubicBezTo>
                <a:close/>
                <a:moveTo>
                  <a:pt x="119" y="151"/>
                </a:moveTo>
                <a:cubicBezTo>
                  <a:pt x="120" y="150"/>
                  <a:pt x="121" y="149"/>
                  <a:pt x="121" y="148"/>
                </a:cubicBezTo>
                <a:cubicBezTo>
                  <a:pt x="120" y="149"/>
                  <a:pt x="119" y="149"/>
                  <a:pt x="118" y="151"/>
                </a:cubicBezTo>
                <a:cubicBezTo>
                  <a:pt x="118" y="152"/>
                  <a:pt x="119" y="150"/>
                  <a:pt x="120" y="150"/>
                </a:cubicBezTo>
                <a:cubicBezTo>
                  <a:pt x="119" y="151"/>
                  <a:pt x="118" y="152"/>
                  <a:pt x="119" y="151"/>
                </a:cubicBezTo>
                <a:close/>
                <a:moveTo>
                  <a:pt x="124" y="159"/>
                </a:moveTo>
                <a:cubicBezTo>
                  <a:pt x="125" y="159"/>
                  <a:pt x="128" y="159"/>
                  <a:pt x="128" y="157"/>
                </a:cubicBezTo>
                <a:cubicBezTo>
                  <a:pt x="125" y="160"/>
                  <a:pt x="127" y="156"/>
                  <a:pt x="124" y="159"/>
                </a:cubicBezTo>
                <a:close/>
                <a:moveTo>
                  <a:pt x="112" y="142"/>
                </a:moveTo>
                <a:cubicBezTo>
                  <a:pt x="110" y="143"/>
                  <a:pt x="109" y="144"/>
                  <a:pt x="109" y="145"/>
                </a:cubicBezTo>
                <a:cubicBezTo>
                  <a:pt x="110" y="145"/>
                  <a:pt x="111" y="143"/>
                  <a:pt x="112" y="142"/>
                </a:cubicBezTo>
                <a:cubicBezTo>
                  <a:pt x="112" y="143"/>
                  <a:pt x="112" y="143"/>
                  <a:pt x="113" y="142"/>
                </a:cubicBezTo>
                <a:cubicBezTo>
                  <a:pt x="113" y="142"/>
                  <a:pt x="112" y="142"/>
                  <a:pt x="112" y="142"/>
                </a:cubicBezTo>
                <a:close/>
                <a:moveTo>
                  <a:pt x="114" y="170"/>
                </a:moveTo>
                <a:cubicBezTo>
                  <a:pt x="115" y="170"/>
                  <a:pt x="118" y="166"/>
                  <a:pt x="117" y="166"/>
                </a:cubicBezTo>
                <a:cubicBezTo>
                  <a:pt x="115" y="168"/>
                  <a:pt x="116" y="167"/>
                  <a:pt x="114" y="170"/>
                </a:cubicBezTo>
                <a:close/>
                <a:moveTo>
                  <a:pt x="88" y="182"/>
                </a:moveTo>
                <a:cubicBezTo>
                  <a:pt x="88" y="182"/>
                  <a:pt x="89" y="182"/>
                  <a:pt x="89" y="181"/>
                </a:cubicBezTo>
                <a:cubicBezTo>
                  <a:pt x="88" y="181"/>
                  <a:pt x="88" y="182"/>
                  <a:pt x="88" y="182"/>
                </a:cubicBezTo>
                <a:close/>
                <a:moveTo>
                  <a:pt x="108" y="144"/>
                </a:moveTo>
                <a:cubicBezTo>
                  <a:pt x="106" y="144"/>
                  <a:pt x="109" y="142"/>
                  <a:pt x="108" y="142"/>
                </a:cubicBezTo>
                <a:cubicBezTo>
                  <a:pt x="107" y="142"/>
                  <a:pt x="103" y="145"/>
                  <a:pt x="103" y="145"/>
                </a:cubicBezTo>
                <a:cubicBezTo>
                  <a:pt x="105" y="144"/>
                  <a:pt x="106" y="145"/>
                  <a:pt x="107" y="144"/>
                </a:cubicBezTo>
                <a:cubicBezTo>
                  <a:pt x="109" y="143"/>
                  <a:pt x="109" y="143"/>
                  <a:pt x="110" y="141"/>
                </a:cubicBezTo>
                <a:cubicBezTo>
                  <a:pt x="110" y="141"/>
                  <a:pt x="110" y="141"/>
                  <a:pt x="110" y="141"/>
                </a:cubicBezTo>
                <a:cubicBezTo>
                  <a:pt x="107" y="143"/>
                  <a:pt x="110" y="142"/>
                  <a:pt x="108" y="144"/>
                </a:cubicBezTo>
                <a:close/>
                <a:moveTo>
                  <a:pt x="802" y="247"/>
                </a:moveTo>
                <a:cubicBezTo>
                  <a:pt x="799" y="242"/>
                  <a:pt x="799" y="242"/>
                  <a:pt x="799" y="242"/>
                </a:cubicBezTo>
                <a:cubicBezTo>
                  <a:pt x="798" y="242"/>
                  <a:pt x="801" y="247"/>
                  <a:pt x="801" y="246"/>
                </a:cubicBezTo>
                <a:cubicBezTo>
                  <a:pt x="801" y="247"/>
                  <a:pt x="801" y="247"/>
                  <a:pt x="801" y="247"/>
                </a:cubicBezTo>
                <a:cubicBezTo>
                  <a:pt x="800" y="244"/>
                  <a:pt x="802" y="246"/>
                  <a:pt x="802" y="247"/>
                </a:cubicBezTo>
                <a:close/>
                <a:moveTo>
                  <a:pt x="596" y="44"/>
                </a:moveTo>
                <a:cubicBezTo>
                  <a:pt x="592" y="42"/>
                  <a:pt x="592" y="42"/>
                  <a:pt x="592" y="42"/>
                </a:cubicBezTo>
                <a:cubicBezTo>
                  <a:pt x="592" y="43"/>
                  <a:pt x="593" y="43"/>
                  <a:pt x="594" y="44"/>
                </a:cubicBezTo>
                <a:cubicBezTo>
                  <a:pt x="591" y="43"/>
                  <a:pt x="597" y="45"/>
                  <a:pt x="596" y="44"/>
                </a:cubicBezTo>
                <a:close/>
                <a:moveTo>
                  <a:pt x="493" y="9"/>
                </a:moveTo>
                <a:cubicBezTo>
                  <a:pt x="495" y="10"/>
                  <a:pt x="500" y="11"/>
                  <a:pt x="502" y="11"/>
                </a:cubicBezTo>
                <a:cubicBezTo>
                  <a:pt x="500" y="10"/>
                  <a:pt x="492" y="9"/>
                  <a:pt x="493" y="9"/>
                </a:cubicBezTo>
                <a:close/>
                <a:moveTo>
                  <a:pt x="467" y="5"/>
                </a:moveTo>
                <a:cubicBezTo>
                  <a:pt x="469" y="5"/>
                  <a:pt x="477" y="7"/>
                  <a:pt x="475" y="6"/>
                </a:cubicBezTo>
                <a:cubicBezTo>
                  <a:pt x="473" y="6"/>
                  <a:pt x="466" y="4"/>
                  <a:pt x="466" y="5"/>
                </a:cubicBezTo>
                <a:cubicBezTo>
                  <a:pt x="467" y="6"/>
                  <a:pt x="469" y="7"/>
                  <a:pt x="470" y="6"/>
                </a:cubicBezTo>
                <a:cubicBezTo>
                  <a:pt x="469" y="6"/>
                  <a:pt x="468" y="6"/>
                  <a:pt x="467" y="5"/>
                </a:cubicBezTo>
                <a:close/>
                <a:moveTo>
                  <a:pt x="411" y="0"/>
                </a:moveTo>
                <a:cubicBezTo>
                  <a:pt x="410" y="0"/>
                  <a:pt x="406" y="0"/>
                  <a:pt x="404" y="1"/>
                </a:cubicBezTo>
                <a:cubicBezTo>
                  <a:pt x="407" y="1"/>
                  <a:pt x="411" y="1"/>
                  <a:pt x="414" y="1"/>
                </a:cubicBezTo>
                <a:cubicBezTo>
                  <a:pt x="413" y="1"/>
                  <a:pt x="411" y="1"/>
                  <a:pt x="412" y="1"/>
                </a:cubicBezTo>
                <a:cubicBezTo>
                  <a:pt x="413" y="1"/>
                  <a:pt x="417" y="0"/>
                  <a:pt x="415" y="0"/>
                </a:cubicBezTo>
                <a:cubicBezTo>
                  <a:pt x="415" y="1"/>
                  <a:pt x="413" y="0"/>
                  <a:pt x="411" y="0"/>
                </a:cubicBezTo>
                <a:close/>
                <a:moveTo>
                  <a:pt x="394" y="50"/>
                </a:moveTo>
                <a:cubicBezTo>
                  <a:pt x="394" y="49"/>
                  <a:pt x="401" y="50"/>
                  <a:pt x="399" y="50"/>
                </a:cubicBezTo>
                <a:cubicBezTo>
                  <a:pt x="399" y="49"/>
                  <a:pt x="391" y="49"/>
                  <a:pt x="394" y="50"/>
                </a:cubicBezTo>
                <a:close/>
                <a:moveTo>
                  <a:pt x="388" y="50"/>
                </a:moveTo>
                <a:cubicBezTo>
                  <a:pt x="389" y="50"/>
                  <a:pt x="391" y="51"/>
                  <a:pt x="393" y="50"/>
                </a:cubicBezTo>
                <a:cubicBezTo>
                  <a:pt x="384" y="50"/>
                  <a:pt x="379" y="50"/>
                  <a:pt x="376" y="50"/>
                </a:cubicBezTo>
                <a:cubicBezTo>
                  <a:pt x="379" y="50"/>
                  <a:pt x="373" y="51"/>
                  <a:pt x="376" y="51"/>
                </a:cubicBezTo>
                <a:cubicBezTo>
                  <a:pt x="378" y="50"/>
                  <a:pt x="383" y="51"/>
                  <a:pt x="382" y="50"/>
                </a:cubicBezTo>
                <a:cubicBezTo>
                  <a:pt x="383" y="50"/>
                  <a:pt x="386" y="50"/>
                  <a:pt x="388" y="50"/>
                </a:cubicBezTo>
                <a:close/>
                <a:moveTo>
                  <a:pt x="350" y="7"/>
                </a:moveTo>
                <a:cubicBezTo>
                  <a:pt x="351" y="6"/>
                  <a:pt x="358" y="6"/>
                  <a:pt x="359" y="6"/>
                </a:cubicBezTo>
                <a:cubicBezTo>
                  <a:pt x="355" y="6"/>
                  <a:pt x="351" y="7"/>
                  <a:pt x="349" y="7"/>
                </a:cubicBezTo>
                <a:cubicBezTo>
                  <a:pt x="350" y="7"/>
                  <a:pt x="350" y="7"/>
                  <a:pt x="350" y="7"/>
                </a:cubicBezTo>
                <a:cubicBezTo>
                  <a:pt x="350" y="7"/>
                  <a:pt x="349" y="7"/>
                  <a:pt x="350" y="7"/>
                </a:cubicBezTo>
                <a:close/>
                <a:moveTo>
                  <a:pt x="350" y="8"/>
                </a:moveTo>
                <a:cubicBezTo>
                  <a:pt x="350" y="8"/>
                  <a:pt x="350" y="8"/>
                  <a:pt x="351" y="7"/>
                </a:cubicBezTo>
                <a:cubicBezTo>
                  <a:pt x="348" y="8"/>
                  <a:pt x="348" y="7"/>
                  <a:pt x="347" y="7"/>
                </a:cubicBezTo>
                <a:cubicBezTo>
                  <a:pt x="346" y="8"/>
                  <a:pt x="345" y="8"/>
                  <a:pt x="343" y="8"/>
                </a:cubicBezTo>
                <a:cubicBezTo>
                  <a:pt x="342" y="8"/>
                  <a:pt x="336" y="8"/>
                  <a:pt x="335" y="9"/>
                </a:cubicBezTo>
                <a:cubicBezTo>
                  <a:pt x="336" y="9"/>
                  <a:pt x="337" y="9"/>
                  <a:pt x="337" y="9"/>
                </a:cubicBezTo>
                <a:cubicBezTo>
                  <a:pt x="334" y="10"/>
                  <a:pt x="330" y="9"/>
                  <a:pt x="327" y="11"/>
                </a:cubicBezTo>
                <a:cubicBezTo>
                  <a:pt x="331" y="11"/>
                  <a:pt x="333" y="10"/>
                  <a:pt x="336" y="10"/>
                </a:cubicBezTo>
                <a:cubicBezTo>
                  <a:pt x="336" y="9"/>
                  <a:pt x="337" y="9"/>
                  <a:pt x="339" y="9"/>
                </a:cubicBezTo>
                <a:cubicBezTo>
                  <a:pt x="339" y="9"/>
                  <a:pt x="336" y="9"/>
                  <a:pt x="337" y="10"/>
                </a:cubicBezTo>
                <a:cubicBezTo>
                  <a:pt x="342" y="9"/>
                  <a:pt x="350" y="9"/>
                  <a:pt x="351" y="8"/>
                </a:cubicBezTo>
                <a:cubicBezTo>
                  <a:pt x="350" y="8"/>
                  <a:pt x="350" y="8"/>
                  <a:pt x="350" y="8"/>
                </a:cubicBezTo>
                <a:close/>
                <a:moveTo>
                  <a:pt x="314" y="14"/>
                </a:moveTo>
                <a:cubicBezTo>
                  <a:pt x="315" y="14"/>
                  <a:pt x="322" y="13"/>
                  <a:pt x="320" y="13"/>
                </a:cubicBezTo>
                <a:cubicBezTo>
                  <a:pt x="317" y="14"/>
                  <a:pt x="316" y="13"/>
                  <a:pt x="314" y="14"/>
                </a:cubicBezTo>
                <a:close/>
                <a:moveTo>
                  <a:pt x="241" y="77"/>
                </a:moveTo>
                <a:cubicBezTo>
                  <a:pt x="240" y="77"/>
                  <a:pt x="241" y="75"/>
                  <a:pt x="240" y="76"/>
                </a:cubicBezTo>
                <a:cubicBezTo>
                  <a:pt x="240" y="76"/>
                  <a:pt x="238" y="77"/>
                  <a:pt x="238" y="77"/>
                </a:cubicBezTo>
                <a:cubicBezTo>
                  <a:pt x="238" y="77"/>
                  <a:pt x="238" y="77"/>
                  <a:pt x="237" y="77"/>
                </a:cubicBezTo>
                <a:cubicBezTo>
                  <a:pt x="237" y="78"/>
                  <a:pt x="238" y="77"/>
                  <a:pt x="238" y="77"/>
                </a:cubicBezTo>
                <a:cubicBezTo>
                  <a:pt x="236" y="79"/>
                  <a:pt x="236" y="78"/>
                  <a:pt x="235" y="79"/>
                </a:cubicBezTo>
                <a:cubicBezTo>
                  <a:pt x="236" y="79"/>
                  <a:pt x="240" y="77"/>
                  <a:pt x="241" y="77"/>
                </a:cubicBezTo>
                <a:close/>
                <a:moveTo>
                  <a:pt x="232" y="80"/>
                </a:moveTo>
                <a:cubicBezTo>
                  <a:pt x="232" y="81"/>
                  <a:pt x="233" y="81"/>
                  <a:pt x="228" y="83"/>
                </a:cubicBezTo>
                <a:cubicBezTo>
                  <a:pt x="231" y="83"/>
                  <a:pt x="236" y="79"/>
                  <a:pt x="241" y="77"/>
                </a:cubicBezTo>
                <a:cubicBezTo>
                  <a:pt x="238" y="78"/>
                  <a:pt x="235" y="79"/>
                  <a:pt x="232" y="80"/>
                </a:cubicBezTo>
                <a:close/>
                <a:moveTo>
                  <a:pt x="222" y="84"/>
                </a:moveTo>
                <a:cubicBezTo>
                  <a:pt x="220" y="86"/>
                  <a:pt x="220" y="87"/>
                  <a:pt x="223" y="86"/>
                </a:cubicBezTo>
                <a:cubicBezTo>
                  <a:pt x="221" y="87"/>
                  <a:pt x="219" y="89"/>
                  <a:pt x="217" y="89"/>
                </a:cubicBezTo>
                <a:cubicBezTo>
                  <a:pt x="217" y="88"/>
                  <a:pt x="219" y="88"/>
                  <a:pt x="219" y="87"/>
                </a:cubicBezTo>
                <a:cubicBezTo>
                  <a:pt x="217" y="88"/>
                  <a:pt x="213" y="90"/>
                  <a:pt x="213" y="91"/>
                </a:cubicBezTo>
                <a:cubicBezTo>
                  <a:pt x="218" y="88"/>
                  <a:pt x="214" y="91"/>
                  <a:pt x="215" y="91"/>
                </a:cubicBezTo>
                <a:cubicBezTo>
                  <a:pt x="219" y="89"/>
                  <a:pt x="219" y="89"/>
                  <a:pt x="219" y="89"/>
                </a:cubicBezTo>
                <a:cubicBezTo>
                  <a:pt x="219" y="88"/>
                  <a:pt x="224" y="86"/>
                  <a:pt x="226" y="84"/>
                </a:cubicBezTo>
                <a:cubicBezTo>
                  <a:pt x="222" y="86"/>
                  <a:pt x="223" y="85"/>
                  <a:pt x="222" y="84"/>
                </a:cubicBezTo>
                <a:close/>
                <a:moveTo>
                  <a:pt x="214" y="101"/>
                </a:moveTo>
                <a:cubicBezTo>
                  <a:pt x="214" y="103"/>
                  <a:pt x="210" y="104"/>
                  <a:pt x="207" y="106"/>
                </a:cubicBezTo>
                <a:cubicBezTo>
                  <a:pt x="211" y="104"/>
                  <a:pt x="216" y="101"/>
                  <a:pt x="220" y="99"/>
                </a:cubicBezTo>
                <a:cubicBezTo>
                  <a:pt x="219" y="99"/>
                  <a:pt x="215" y="102"/>
                  <a:pt x="215" y="101"/>
                </a:cubicBezTo>
                <a:cubicBezTo>
                  <a:pt x="219" y="99"/>
                  <a:pt x="223" y="98"/>
                  <a:pt x="226" y="95"/>
                </a:cubicBezTo>
                <a:cubicBezTo>
                  <a:pt x="223" y="97"/>
                  <a:pt x="219" y="98"/>
                  <a:pt x="214" y="101"/>
                </a:cubicBezTo>
                <a:close/>
                <a:moveTo>
                  <a:pt x="211" y="86"/>
                </a:moveTo>
                <a:cubicBezTo>
                  <a:pt x="213" y="83"/>
                  <a:pt x="216" y="83"/>
                  <a:pt x="217" y="81"/>
                </a:cubicBezTo>
                <a:cubicBezTo>
                  <a:pt x="214" y="83"/>
                  <a:pt x="214" y="82"/>
                  <a:pt x="210" y="84"/>
                </a:cubicBezTo>
                <a:cubicBezTo>
                  <a:pt x="210" y="85"/>
                  <a:pt x="208" y="86"/>
                  <a:pt x="211" y="86"/>
                </a:cubicBezTo>
                <a:close/>
                <a:moveTo>
                  <a:pt x="210" y="82"/>
                </a:moveTo>
                <a:cubicBezTo>
                  <a:pt x="211" y="82"/>
                  <a:pt x="207" y="83"/>
                  <a:pt x="208" y="84"/>
                </a:cubicBezTo>
                <a:cubicBezTo>
                  <a:pt x="211" y="83"/>
                  <a:pt x="211" y="82"/>
                  <a:pt x="213" y="80"/>
                </a:cubicBezTo>
                <a:cubicBezTo>
                  <a:pt x="214" y="80"/>
                  <a:pt x="214" y="81"/>
                  <a:pt x="215" y="80"/>
                </a:cubicBezTo>
                <a:cubicBezTo>
                  <a:pt x="216" y="79"/>
                  <a:pt x="212" y="81"/>
                  <a:pt x="210" y="82"/>
                </a:cubicBezTo>
                <a:close/>
                <a:moveTo>
                  <a:pt x="203" y="100"/>
                </a:moveTo>
                <a:cubicBezTo>
                  <a:pt x="201" y="100"/>
                  <a:pt x="199" y="102"/>
                  <a:pt x="199" y="102"/>
                </a:cubicBezTo>
                <a:cubicBezTo>
                  <a:pt x="201" y="100"/>
                  <a:pt x="205" y="97"/>
                  <a:pt x="207" y="96"/>
                </a:cubicBezTo>
                <a:cubicBezTo>
                  <a:pt x="207" y="96"/>
                  <a:pt x="213" y="92"/>
                  <a:pt x="212" y="92"/>
                </a:cubicBezTo>
                <a:cubicBezTo>
                  <a:pt x="211" y="93"/>
                  <a:pt x="207" y="95"/>
                  <a:pt x="207" y="96"/>
                </a:cubicBezTo>
                <a:cubicBezTo>
                  <a:pt x="204" y="97"/>
                  <a:pt x="201" y="100"/>
                  <a:pt x="197" y="101"/>
                </a:cubicBezTo>
                <a:cubicBezTo>
                  <a:pt x="197" y="102"/>
                  <a:pt x="198" y="101"/>
                  <a:pt x="196" y="103"/>
                </a:cubicBezTo>
                <a:cubicBezTo>
                  <a:pt x="192" y="104"/>
                  <a:pt x="183" y="110"/>
                  <a:pt x="180" y="114"/>
                </a:cubicBezTo>
                <a:cubicBezTo>
                  <a:pt x="175" y="115"/>
                  <a:pt x="167" y="123"/>
                  <a:pt x="160" y="128"/>
                </a:cubicBezTo>
                <a:cubicBezTo>
                  <a:pt x="161" y="128"/>
                  <a:pt x="163" y="127"/>
                  <a:pt x="161" y="129"/>
                </a:cubicBezTo>
                <a:cubicBezTo>
                  <a:pt x="164" y="127"/>
                  <a:pt x="163" y="126"/>
                  <a:pt x="165" y="125"/>
                </a:cubicBezTo>
                <a:cubicBezTo>
                  <a:pt x="166" y="125"/>
                  <a:pt x="167" y="124"/>
                  <a:pt x="165" y="127"/>
                </a:cubicBezTo>
                <a:cubicBezTo>
                  <a:pt x="167" y="125"/>
                  <a:pt x="166" y="126"/>
                  <a:pt x="168" y="125"/>
                </a:cubicBezTo>
                <a:cubicBezTo>
                  <a:pt x="168" y="124"/>
                  <a:pt x="169" y="122"/>
                  <a:pt x="167" y="123"/>
                </a:cubicBezTo>
                <a:cubicBezTo>
                  <a:pt x="172" y="119"/>
                  <a:pt x="174" y="119"/>
                  <a:pt x="177" y="116"/>
                </a:cubicBezTo>
                <a:cubicBezTo>
                  <a:pt x="176" y="117"/>
                  <a:pt x="178" y="116"/>
                  <a:pt x="179" y="115"/>
                </a:cubicBezTo>
                <a:cubicBezTo>
                  <a:pt x="179" y="115"/>
                  <a:pt x="178" y="115"/>
                  <a:pt x="179" y="114"/>
                </a:cubicBezTo>
                <a:cubicBezTo>
                  <a:pt x="183" y="113"/>
                  <a:pt x="189" y="107"/>
                  <a:pt x="193" y="105"/>
                </a:cubicBezTo>
                <a:cubicBezTo>
                  <a:pt x="193" y="105"/>
                  <a:pt x="192" y="105"/>
                  <a:pt x="194" y="104"/>
                </a:cubicBezTo>
                <a:cubicBezTo>
                  <a:pt x="193" y="106"/>
                  <a:pt x="196" y="103"/>
                  <a:pt x="198" y="102"/>
                </a:cubicBezTo>
                <a:cubicBezTo>
                  <a:pt x="198" y="103"/>
                  <a:pt x="189" y="108"/>
                  <a:pt x="194" y="106"/>
                </a:cubicBezTo>
                <a:cubicBezTo>
                  <a:pt x="192" y="107"/>
                  <a:pt x="190" y="108"/>
                  <a:pt x="190" y="108"/>
                </a:cubicBezTo>
                <a:cubicBezTo>
                  <a:pt x="194" y="106"/>
                  <a:pt x="190" y="109"/>
                  <a:pt x="189" y="110"/>
                </a:cubicBezTo>
                <a:cubicBezTo>
                  <a:pt x="194" y="107"/>
                  <a:pt x="196" y="106"/>
                  <a:pt x="200" y="103"/>
                </a:cubicBezTo>
                <a:cubicBezTo>
                  <a:pt x="201" y="103"/>
                  <a:pt x="200" y="103"/>
                  <a:pt x="201" y="102"/>
                </a:cubicBezTo>
                <a:cubicBezTo>
                  <a:pt x="202" y="102"/>
                  <a:pt x="205" y="100"/>
                  <a:pt x="205" y="99"/>
                </a:cubicBezTo>
                <a:cubicBezTo>
                  <a:pt x="207" y="98"/>
                  <a:pt x="210" y="96"/>
                  <a:pt x="210" y="97"/>
                </a:cubicBezTo>
                <a:cubicBezTo>
                  <a:pt x="212" y="96"/>
                  <a:pt x="213" y="96"/>
                  <a:pt x="213" y="95"/>
                </a:cubicBezTo>
                <a:cubicBezTo>
                  <a:pt x="211" y="96"/>
                  <a:pt x="215" y="94"/>
                  <a:pt x="214" y="94"/>
                </a:cubicBezTo>
                <a:cubicBezTo>
                  <a:pt x="213" y="95"/>
                  <a:pt x="213" y="94"/>
                  <a:pt x="211" y="95"/>
                </a:cubicBezTo>
                <a:cubicBezTo>
                  <a:pt x="211" y="96"/>
                  <a:pt x="207" y="98"/>
                  <a:pt x="205" y="99"/>
                </a:cubicBezTo>
                <a:cubicBezTo>
                  <a:pt x="205" y="99"/>
                  <a:pt x="202" y="101"/>
                  <a:pt x="202" y="101"/>
                </a:cubicBezTo>
                <a:cubicBezTo>
                  <a:pt x="200" y="101"/>
                  <a:pt x="205" y="99"/>
                  <a:pt x="203" y="100"/>
                </a:cubicBezTo>
                <a:close/>
                <a:moveTo>
                  <a:pt x="201" y="82"/>
                </a:moveTo>
                <a:cubicBezTo>
                  <a:pt x="203" y="81"/>
                  <a:pt x="203" y="82"/>
                  <a:pt x="205" y="81"/>
                </a:cubicBezTo>
                <a:cubicBezTo>
                  <a:pt x="205" y="80"/>
                  <a:pt x="206" y="80"/>
                  <a:pt x="205" y="79"/>
                </a:cubicBezTo>
                <a:cubicBezTo>
                  <a:pt x="203" y="80"/>
                  <a:pt x="202" y="81"/>
                  <a:pt x="201" y="82"/>
                </a:cubicBezTo>
                <a:close/>
                <a:moveTo>
                  <a:pt x="192" y="82"/>
                </a:moveTo>
                <a:cubicBezTo>
                  <a:pt x="192" y="81"/>
                  <a:pt x="194" y="80"/>
                  <a:pt x="194" y="80"/>
                </a:cubicBezTo>
                <a:cubicBezTo>
                  <a:pt x="192" y="80"/>
                  <a:pt x="187" y="84"/>
                  <a:pt x="190" y="83"/>
                </a:cubicBezTo>
                <a:cubicBezTo>
                  <a:pt x="192" y="81"/>
                  <a:pt x="191" y="83"/>
                  <a:pt x="191" y="83"/>
                </a:cubicBezTo>
                <a:cubicBezTo>
                  <a:pt x="192" y="83"/>
                  <a:pt x="194" y="82"/>
                  <a:pt x="195" y="81"/>
                </a:cubicBezTo>
                <a:cubicBezTo>
                  <a:pt x="195" y="81"/>
                  <a:pt x="195" y="82"/>
                  <a:pt x="195" y="82"/>
                </a:cubicBezTo>
                <a:cubicBezTo>
                  <a:pt x="197" y="81"/>
                  <a:pt x="197" y="81"/>
                  <a:pt x="197" y="81"/>
                </a:cubicBezTo>
                <a:cubicBezTo>
                  <a:pt x="197" y="80"/>
                  <a:pt x="197" y="80"/>
                  <a:pt x="197" y="80"/>
                </a:cubicBezTo>
                <a:cubicBezTo>
                  <a:pt x="194" y="82"/>
                  <a:pt x="193" y="81"/>
                  <a:pt x="192" y="82"/>
                </a:cubicBezTo>
                <a:close/>
                <a:moveTo>
                  <a:pt x="196" y="84"/>
                </a:moveTo>
                <a:cubicBezTo>
                  <a:pt x="193" y="86"/>
                  <a:pt x="192" y="85"/>
                  <a:pt x="192" y="85"/>
                </a:cubicBezTo>
                <a:cubicBezTo>
                  <a:pt x="192" y="86"/>
                  <a:pt x="191" y="86"/>
                  <a:pt x="191" y="87"/>
                </a:cubicBezTo>
                <a:cubicBezTo>
                  <a:pt x="193" y="86"/>
                  <a:pt x="192" y="87"/>
                  <a:pt x="194" y="87"/>
                </a:cubicBezTo>
                <a:cubicBezTo>
                  <a:pt x="196" y="86"/>
                  <a:pt x="195" y="86"/>
                  <a:pt x="197" y="85"/>
                </a:cubicBezTo>
                <a:cubicBezTo>
                  <a:pt x="198" y="84"/>
                  <a:pt x="195" y="86"/>
                  <a:pt x="195" y="85"/>
                </a:cubicBezTo>
                <a:cubicBezTo>
                  <a:pt x="195" y="85"/>
                  <a:pt x="198" y="82"/>
                  <a:pt x="196" y="83"/>
                </a:cubicBezTo>
                <a:cubicBezTo>
                  <a:pt x="196" y="83"/>
                  <a:pt x="196" y="83"/>
                  <a:pt x="196" y="84"/>
                </a:cubicBezTo>
                <a:close/>
                <a:moveTo>
                  <a:pt x="187" y="104"/>
                </a:moveTo>
                <a:cubicBezTo>
                  <a:pt x="188" y="103"/>
                  <a:pt x="188" y="105"/>
                  <a:pt x="192" y="103"/>
                </a:cubicBezTo>
                <a:cubicBezTo>
                  <a:pt x="192" y="102"/>
                  <a:pt x="190" y="103"/>
                  <a:pt x="190" y="103"/>
                </a:cubicBezTo>
                <a:cubicBezTo>
                  <a:pt x="192" y="102"/>
                  <a:pt x="193" y="101"/>
                  <a:pt x="194" y="99"/>
                </a:cubicBezTo>
                <a:cubicBezTo>
                  <a:pt x="195" y="100"/>
                  <a:pt x="195" y="100"/>
                  <a:pt x="195" y="100"/>
                </a:cubicBezTo>
                <a:cubicBezTo>
                  <a:pt x="197" y="98"/>
                  <a:pt x="198" y="98"/>
                  <a:pt x="201" y="96"/>
                </a:cubicBezTo>
                <a:cubicBezTo>
                  <a:pt x="200" y="96"/>
                  <a:pt x="201" y="94"/>
                  <a:pt x="200" y="95"/>
                </a:cubicBezTo>
                <a:cubicBezTo>
                  <a:pt x="196" y="97"/>
                  <a:pt x="191" y="101"/>
                  <a:pt x="189" y="102"/>
                </a:cubicBezTo>
                <a:cubicBezTo>
                  <a:pt x="188" y="103"/>
                  <a:pt x="191" y="102"/>
                  <a:pt x="188" y="103"/>
                </a:cubicBezTo>
                <a:cubicBezTo>
                  <a:pt x="188" y="103"/>
                  <a:pt x="187" y="104"/>
                  <a:pt x="187" y="104"/>
                </a:cubicBezTo>
                <a:close/>
                <a:moveTo>
                  <a:pt x="198" y="107"/>
                </a:moveTo>
                <a:cubicBezTo>
                  <a:pt x="200" y="106"/>
                  <a:pt x="201" y="105"/>
                  <a:pt x="202" y="105"/>
                </a:cubicBezTo>
                <a:cubicBezTo>
                  <a:pt x="201" y="105"/>
                  <a:pt x="199" y="106"/>
                  <a:pt x="198" y="106"/>
                </a:cubicBezTo>
                <a:cubicBezTo>
                  <a:pt x="200" y="105"/>
                  <a:pt x="200" y="104"/>
                  <a:pt x="202" y="103"/>
                </a:cubicBezTo>
                <a:cubicBezTo>
                  <a:pt x="201" y="104"/>
                  <a:pt x="203" y="102"/>
                  <a:pt x="205" y="102"/>
                </a:cubicBezTo>
                <a:cubicBezTo>
                  <a:pt x="204" y="101"/>
                  <a:pt x="200" y="104"/>
                  <a:pt x="197" y="105"/>
                </a:cubicBezTo>
                <a:cubicBezTo>
                  <a:pt x="199" y="105"/>
                  <a:pt x="196" y="108"/>
                  <a:pt x="198" y="107"/>
                </a:cubicBezTo>
                <a:close/>
                <a:moveTo>
                  <a:pt x="186" y="99"/>
                </a:moveTo>
                <a:cubicBezTo>
                  <a:pt x="183" y="101"/>
                  <a:pt x="173" y="108"/>
                  <a:pt x="182" y="103"/>
                </a:cubicBezTo>
                <a:cubicBezTo>
                  <a:pt x="183" y="101"/>
                  <a:pt x="187" y="99"/>
                  <a:pt x="183" y="102"/>
                </a:cubicBezTo>
                <a:cubicBezTo>
                  <a:pt x="186" y="100"/>
                  <a:pt x="187" y="99"/>
                  <a:pt x="188" y="98"/>
                </a:cubicBezTo>
                <a:cubicBezTo>
                  <a:pt x="187" y="99"/>
                  <a:pt x="187" y="98"/>
                  <a:pt x="186" y="99"/>
                </a:cubicBezTo>
                <a:close/>
                <a:moveTo>
                  <a:pt x="169" y="89"/>
                </a:moveTo>
                <a:cubicBezTo>
                  <a:pt x="171" y="89"/>
                  <a:pt x="178" y="83"/>
                  <a:pt x="174" y="85"/>
                </a:cubicBezTo>
                <a:cubicBezTo>
                  <a:pt x="174" y="86"/>
                  <a:pt x="171" y="88"/>
                  <a:pt x="169" y="89"/>
                </a:cubicBezTo>
                <a:close/>
                <a:moveTo>
                  <a:pt x="182" y="123"/>
                </a:moveTo>
                <a:cubicBezTo>
                  <a:pt x="187" y="120"/>
                  <a:pt x="189" y="118"/>
                  <a:pt x="195" y="114"/>
                </a:cubicBezTo>
                <a:cubicBezTo>
                  <a:pt x="194" y="115"/>
                  <a:pt x="195" y="113"/>
                  <a:pt x="194" y="114"/>
                </a:cubicBezTo>
                <a:cubicBezTo>
                  <a:pt x="194" y="114"/>
                  <a:pt x="191" y="117"/>
                  <a:pt x="189" y="118"/>
                </a:cubicBezTo>
                <a:cubicBezTo>
                  <a:pt x="190" y="117"/>
                  <a:pt x="190" y="117"/>
                  <a:pt x="190" y="116"/>
                </a:cubicBezTo>
                <a:cubicBezTo>
                  <a:pt x="188" y="118"/>
                  <a:pt x="186" y="120"/>
                  <a:pt x="183" y="121"/>
                </a:cubicBezTo>
                <a:cubicBezTo>
                  <a:pt x="184" y="121"/>
                  <a:pt x="184" y="120"/>
                  <a:pt x="183" y="121"/>
                </a:cubicBezTo>
                <a:cubicBezTo>
                  <a:pt x="183" y="121"/>
                  <a:pt x="182" y="123"/>
                  <a:pt x="182" y="123"/>
                </a:cubicBezTo>
                <a:close/>
                <a:moveTo>
                  <a:pt x="178" y="110"/>
                </a:moveTo>
                <a:cubicBezTo>
                  <a:pt x="180" y="109"/>
                  <a:pt x="180" y="109"/>
                  <a:pt x="180" y="109"/>
                </a:cubicBezTo>
                <a:cubicBezTo>
                  <a:pt x="178" y="111"/>
                  <a:pt x="182" y="109"/>
                  <a:pt x="182" y="108"/>
                </a:cubicBezTo>
                <a:cubicBezTo>
                  <a:pt x="181" y="108"/>
                  <a:pt x="179" y="109"/>
                  <a:pt x="178" y="110"/>
                </a:cubicBezTo>
                <a:close/>
                <a:moveTo>
                  <a:pt x="178" y="117"/>
                </a:moveTo>
                <a:cubicBezTo>
                  <a:pt x="177" y="118"/>
                  <a:pt x="176" y="118"/>
                  <a:pt x="175" y="120"/>
                </a:cubicBezTo>
                <a:cubicBezTo>
                  <a:pt x="176" y="119"/>
                  <a:pt x="176" y="119"/>
                  <a:pt x="177" y="119"/>
                </a:cubicBezTo>
                <a:cubicBezTo>
                  <a:pt x="178" y="118"/>
                  <a:pt x="182" y="116"/>
                  <a:pt x="181" y="116"/>
                </a:cubicBezTo>
                <a:cubicBezTo>
                  <a:pt x="177" y="119"/>
                  <a:pt x="181" y="114"/>
                  <a:pt x="178" y="117"/>
                </a:cubicBezTo>
                <a:close/>
                <a:moveTo>
                  <a:pt x="164" y="122"/>
                </a:moveTo>
                <a:cubicBezTo>
                  <a:pt x="169" y="117"/>
                  <a:pt x="172" y="117"/>
                  <a:pt x="177" y="112"/>
                </a:cubicBezTo>
                <a:cubicBezTo>
                  <a:pt x="174" y="114"/>
                  <a:pt x="176" y="112"/>
                  <a:pt x="174" y="113"/>
                </a:cubicBezTo>
                <a:cubicBezTo>
                  <a:pt x="171" y="116"/>
                  <a:pt x="165" y="119"/>
                  <a:pt x="164" y="122"/>
                </a:cubicBezTo>
                <a:close/>
                <a:moveTo>
                  <a:pt x="159" y="111"/>
                </a:moveTo>
                <a:cubicBezTo>
                  <a:pt x="160" y="110"/>
                  <a:pt x="164" y="108"/>
                  <a:pt x="164" y="107"/>
                </a:cubicBezTo>
                <a:cubicBezTo>
                  <a:pt x="162" y="109"/>
                  <a:pt x="158" y="112"/>
                  <a:pt x="159" y="111"/>
                </a:cubicBezTo>
                <a:close/>
                <a:moveTo>
                  <a:pt x="170" y="123"/>
                </a:moveTo>
                <a:cubicBezTo>
                  <a:pt x="172" y="122"/>
                  <a:pt x="175" y="118"/>
                  <a:pt x="172" y="121"/>
                </a:cubicBezTo>
                <a:cubicBezTo>
                  <a:pt x="172" y="121"/>
                  <a:pt x="173" y="120"/>
                  <a:pt x="173" y="121"/>
                </a:cubicBezTo>
                <a:cubicBezTo>
                  <a:pt x="172" y="121"/>
                  <a:pt x="168" y="124"/>
                  <a:pt x="170" y="123"/>
                </a:cubicBezTo>
                <a:close/>
                <a:moveTo>
                  <a:pt x="125" y="113"/>
                </a:moveTo>
                <a:cubicBezTo>
                  <a:pt x="123" y="114"/>
                  <a:pt x="123" y="114"/>
                  <a:pt x="123" y="114"/>
                </a:cubicBezTo>
                <a:cubicBezTo>
                  <a:pt x="123" y="115"/>
                  <a:pt x="122" y="116"/>
                  <a:pt x="123" y="115"/>
                </a:cubicBezTo>
                <a:cubicBezTo>
                  <a:pt x="125" y="114"/>
                  <a:pt x="125" y="114"/>
                  <a:pt x="125" y="113"/>
                </a:cubicBezTo>
                <a:cubicBezTo>
                  <a:pt x="125" y="113"/>
                  <a:pt x="126" y="113"/>
                  <a:pt x="126" y="112"/>
                </a:cubicBezTo>
                <a:cubicBezTo>
                  <a:pt x="125" y="113"/>
                  <a:pt x="125" y="113"/>
                  <a:pt x="125" y="113"/>
                </a:cubicBezTo>
                <a:close/>
                <a:moveTo>
                  <a:pt x="107" y="138"/>
                </a:moveTo>
                <a:cubicBezTo>
                  <a:pt x="106" y="138"/>
                  <a:pt x="106" y="138"/>
                  <a:pt x="105" y="139"/>
                </a:cubicBezTo>
                <a:cubicBezTo>
                  <a:pt x="105" y="138"/>
                  <a:pt x="107" y="136"/>
                  <a:pt x="107" y="136"/>
                </a:cubicBezTo>
                <a:cubicBezTo>
                  <a:pt x="105" y="138"/>
                  <a:pt x="104" y="139"/>
                  <a:pt x="102" y="141"/>
                </a:cubicBezTo>
                <a:cubicBezTo>
                  <a:pt x="104" y="141"/>
                  <a:pt x="106" y="140"/>
                  <a:pt x="108" y="139"/>
                </a:cubicBezTo>
                <a:cubicBezTo>
                  <a:pt x="104" y="141"/>
                  <a:pt x="110" y="134"/>
                  <a:pt x="107" y="137"/>
                </a:cubicBezTo>
                <a:cubicBezTo>
                  <a:pt x="107" y="137"/>
                  <a:pt x="107" y="137"/>
                  <a:pt x="107" y="138"/>
                </a:cubicBezTo>
                <a:close/>
                <a:moveTo>
                  <a:pt x="128" y="160"/>
                </a:moveTo>
                <a:cubicBezTo>
                  <a:pt x="127" y="161"/>
                  <a:pt x="126" y="161"/>
                  <a:pt x="126" y="161"/>
                </a:cubicBezTo>
                <a:cubicBezTo>
                  <a:pt x="125" y="163"/>
                  <a:pt x="128" y="160"/>
                  <a:pt x="128" y="162"/>
                </a:cubicBezTo>
                <a:cubicBezTo>
                  <a:pt x="127" y="163"/>
                  <a:pt x="126" y="164"/>
                  <a:pt x="125" y="164"/>
                </a:cubicBezTo>
                <a:cubicBezTo>
                  <a:pt x="125" y="165"/>
                  <a:pt x="128" y="162"/>
                  <a:pt x="129" y="162"/>
                </a:cubicBezTo>
                <a:cubicBezTo>
                  <a:pt x="128" y="162"/>
                  <a:pt x="127" y="163"/>
                  <a:pt x="127" y="163"/>
                </a:cubicBezTo>
                <a:cubicBezTo>
                  <a:pt x="131" y="161"/>
                  <a:pt x="128" y="162"/>
                  <a:pt x="131" y="159"/>
                </a:cubicBezTo>
                <a:cubicBezTo>
                  <a:pt x="130" y="159"/>
                  <a:pt x="127" y="162"/>
                  <a:pt x="128" y="160"/>
                </a:cubicBezTo>
                <a:close/>
                <a:moveTo>
                  <a:pt x="95" y="148"/>
                </a:moveTo>
                <a:cubicBezTo>
                  <a:pt x="95" y="148"/>
                  <a:pt x="96" y="148"/>
                  <a:pt x="96" y="148"/>
                </a:cubicBezTo>
                <a:cubicBezTo>
                  <a:pt x="94" y="149"/>
                  <a:pt x="94" y="150"/>
                  <a:pt x="94" y="150"/>
                </a:cubicBezTo>
                <a:cubicBezTo>
                  <a:pt x="98" y="147"/>
                  <a:pt x="99" y="145"/>
                  <a:pt x="101" y="143"/>
                </a:cubicBezTo>
                <a:cubicBezTo>
                  <a:pt x="102" y="143"/>
                  <a:pt x="102" y="142"/>
                  <a:pt x="102" y="141"/>
                </a:cubicBezTo>
                <a:cubicBezTo>
                  <a:pt x="100" y="143"/>
                  <a:pt x="97" y="147"/>
                  <a:pt x="95" y="148"/>
                </a:cubicBezTo>
                <a:close/>
                <a:moveTo>
                  <a:pt x="110" y="169"/>
                </a:moveTo>
                <a:cubicBezTo>
                  <a:pt x="110" y="169"/>
                  <a:pt x="111" y="169"/>
                  <a:pt x="111" y="169"/>
                </a:cubicBezTo>
                <a:cubicBezTo>
                  <a:pt x="110" y="170"/>
                  <a:pt x="109" y="171"/>
                  <a:pt x="109" y="171"/>
                </a:cubicBezTo>
                <a:cubicBezTo>
                  <a:pt x="112" y="168"/>
                  <a:pt x="113" y="166"/>
                  <a:pt x="114" y="165"/>
                </a:cubicBezTo>
                <a:cubicBezTo>
                  <a:pt x="114" y="165"/>
                  <a:pt x="114" y="165"/>
                  <a:pt x="114" y="165"/>
                </a:cubicBezTo>
                <a:cubicBezTo>
                  <a:pt x="112" y="167"/>
                  <a:pt x="111" y="169"/>
                  <a:pt x="110" y="169"/>
                </a:cubicBezTo>
                <a:close/>
                <a:moveTo>
                  <a:pt x="91" y="154"/>
                </a:moveTo>
                <a:cubicBezTo>
                  <a:pt x="92" y="155"/>
                  <a:pt x="92" y="155"/>
                  <a:pt x="92" y="155"/>
                </a:cubicBezTo>
                <a:cubicBezTo>
                  <a:pt x="94" y="153"/>
                  <a:pt x="93" y="153"/>
                  <a:pt x="94" y="152"/>
                </a:cubicBezTo>
                <a:cubicBezTo>
                  <a:pt x="94" y="152"/>
                  <a:pt x="94" y="152"/>
                  <a:pt x="95" y="152"/>
                </a:cubicBezTo>
                <a:cubicBezTo>
                  <a:pt x="95" y="152"/>
                  <a:pt x="95" y="151"/>
                  <a:pt x="95" y="151"/>
                </a:cubicBezTo>
                <a:cubicBezTo>
                  <a:pt x="94" y="151"/>
                  <a:pt x="94" y="151"/>
                  <a:pt x="94" y="152"/>
                </a:cubicBezTo>
                <a:cubicBezTo>
                  <a:pt x="93" y="153"/>
                  <a:pt x="93" y="153"/>
                  <a:pt x="91" y="154"/>
                </a:cubicBezTo>
                <a:close/>
                <a:moveTo>
                  <a:pt x="92" y="162"/>
                </a:moveTo>
                <a:cubicBezTo>
                  <a:pt x="94" y="162"/>
                  <a:pt x="97" y="157"/>
                  <a:pt x="99" y="155"/>
                </a:cubicBezTo>
                <a:cubicBezTo>
                  <a:pt x="96" y="158"/>
                  <a:pt x="95" y="159"/>
                  <a:pt x="92" y="162"/>
                </a:cubicBezTo>
                <a:close/>
                <a:moveTo>
                  <a:pt x="88" y="161"/>
                </a:moveTo>
                <a:cubicBezTo>
                  <a:pt x="87" y="161"/>
                  <a:pt x="87" y="161"/>
                  <a:pt x="87" y="161"/>
                </a:cubicBezTo>
                <a:cubicBezTo>
                  <a:pt x="87" y="161"/>
                  <a:pt x="87" y="161"/>
                  <a:pt x="87" y="161"/>
                </a:cubicBezTo>
                <a:cubicBezTo>
                  <a:pt x="87" y="162"/>
                  <a:pt x="87" y="162"/>
                  <a:pt x="87" y="162"/>
                </a:cubicBezTo>
                <a:cubicBezTo>
                  <a:pt x="87" y="162"/>
                  <a:pt x="87" y="162"/>
                  <a:pt x="87" y="162"/>
                </a:cubicBezTo>
                <a:cubicBezTo>
                  <a:pt x="87" y="162"/>
                  <a:pt x="87" y="163"/>
                  <a:pt x="87" y="163"/>
                </a:cubicBezTo>
                <a:cubicBezTo>
                  <a:pt x="87" y="163"/>
                  <a:pt x="87" y="162"/>
                  <a:pt x="87" y="162"/>
                </a:cubicBezTo>
                <a:cubicBezTo>
                  <a:pt x="87" y="162"/>
                  <a:pt x="87" y="162"/>
                  <a:pt x="88" y="161"/>
                </a:cubicBezTo>
                <a:cubicBezTo>
                  <a:pt x="89" y="160"/>
                  <a:pt x="89" y="160"/>
                  <a:pt x="89" y="160"/>
                </a:cubicBezTo>
                <a:cubicBezTo>
                  <a:pt x="88" y="162"/>
                  <a:pt x="90" y="159"/>
                  <a:pt x="91" y="158"/>
                </a:cubicBezTo>
                <a:cubicBezTo>
                  <a:pt x="91" y="157"/>
                  <a:pt x="93" y="157"/>
                  <a:pt x="94" y="156"/>
                </a:cubicBezTo>
                <a:cubicBezTo>
                  <a:pt x="92" y="156"/>
                  <a:pt x="90" y="158"/>
                  <a:pt x="88" y="161"/>
                </a:cubicBezTo>
                <a:close/>
                <a:moveTo>
                  <a:pt x="106" y="176"/>
                </a:moveTo>
                <a:cubicBezTo>
                  <a:pt x="106" y="177"/>
                  <a:pt x="105" y="177"/>
                  <a:pt x="105" y="178"/>
                </a:cubicBezTo>
                <a:cubicBezTo>
                  <a:pt x="104" y="178"/>
                  <a:pt x="104" y="178"/>
                  <a:pt x="104" y="178"/>
                </a:cubicBezTo>
                <a:cubicBezTo>
                  <a:pt x="104" y="179"/>
                  <a:pt x="103" y="179"/>
                  <a:pt x="103" y="180"/>
                </a:cubicBezTo>
                <a:cubicBezTo>
                  <a:pt x="104" y="179"/>
                  <a:pt x="104" y="180"/>
                  <a:pt x="104" y="179"/>
                </a:cubicBezTo>
                <a:cubicBezTo>
                  <a:pt x="105" y="179"/>
                  <a:pt x="105" y="180"/>
                  <a:pt x="106" y="179"/>
                </a:cubicBezTo>
                <a:cubicBezTo>
                  <a:pt x="105" y="179"/>
                  <a:pt x="105" y="179"/>
                  <a:pt x="105" y="179"/>
                </a:cubicBezTo>
                <a:cubicBezTo>
                  <a:pt x="105" y="178"/>
                  <a:pt x="105" y="179"/>
                  <a:pt x="106" y="178"/>
                </a:cubicBezTo>
                <a:cubicBezTo>
                  <a:pt x="105" y="179"/>
                  <a:pt x="108" y="175"/>
                  <a:pt x="108" y="175"/>
                </a:cubicBezTo>
                <a:cubicBezTo>
                  <a:pt x="108" y="175"/>
                  <a:pt x="108" y="175"/>
                  <a:pt x="109" y="175"/>
                </a:cubicBezTo>
                <a:cubicBezTo>
                  <a:pt x="108" y="175"/>
                  <a:pt x="107" y="175"/>
                  <a:pt x="106" y="176"/>
                </a:cubicBezTo>
                <a:close/>
                <a:moveTo>
                  <a:pt x="109" y="180"/>
                </a:moveTo>
                <a:cubicBezTo>
                  <a:pt x="108" y="180"/>
                  <a:pt x="108" y="180"/>
                  <a:pt x="108" y="180"/>
                </a:cubicBezTo>
                <a:cubicBezTo>
                  <a:pt x="108" y="181"/>
                  <a:pt x="108" y="181"/>
                  <a:pt x="108" y="181"/>
                </a:cubicBezTo>
                <a:cubicBezTo>
                  <a:pt x="107" y="181"/>
                  <a:pt x="107" y="181"/>
                  <a:pt x="107" y="181"/>
                </a:cubicBezTo>
                <a:cubicBezTo>
                  <a:pt x="107" y="181"/>
                  <a:pt x="107" y="181"/>
                  <a:pt x="107" y="181"/>
                </a:cubicBezTo>
                <a:cubicBezTo>
                  <a:pt x="106" y="182"/>
                  <a:pt x="106" y="183"/>
                  <a:pt x="105" y="184"/>
                </a:cubicBezTo>
                <a:cubicBezTo>
                  <a:pt x="106" y="184"/>
                  <a:pt x="107" y="183"/>
                  <a:pt x="107" y="182"/>
                </a:cubicBezTo>
                <a:cubicBezTo>
                  <a:pt x="108" y="182"/>
                  <a:pt x="108" y="182"/>
                  <a:pt x="108" y="182"/>
                </a:cubicBezTo>
                <a:cubicBezTo>
                  <a:pt x="108" y="182"/>
                  <a:pt x="108" y="182"/>
                  <a:pt x="110" y="180"/>
                </a:cubicBezTo>
                <a:cubicBezTo>
                  <a:pt x="110" y="180"/>
                  <a:pt x="109" y="180"/>
                  <a:pt x="109" y="180"/>
                </a:cubicBezTo>
                <a:close/>
                <a:moveTo>
                  <a:pt x="88" y="171"/>
                </a:moveTo>
                <a:cubicBezTo>
                  <a:pt x="89" y="170"/>
                  <a:pt x="88" y="170"/>
                  <a:pt x="88" y="170"/>
                </a:cubicBezTo>
                <a:cubicBezTo>
                  <a:pt x="89" y="171"/>
                  <a:pt x="90" y="169"/>
                  <a:pt x="90" y="169"/>
                </a:cubicBezTo>
                <a:cubicBezTo>
                  <a:pt x="90" y="169"/>
                  <a:pt x="90" y="168"/>
                  <a:pt x="89" y="169"/>
                </a:cubicBezTo>
                <a:cubicBezTo>
                  <a:pt x="89" y="169"/>
                  <a:pt x="88" y="170"/>
                  <a:pt x="88" y="171"/>
                </a:cubicBezTo>
                <a:close/>
                <a:moveTo>
                  <a:pt x="98" y="180"/>
                </a:moveTo>
                <a:cubicBezTo>
                  <a:pt x="99" y="179"/>
                  <a:pt x="99" y="180"/>
                  <a:pt x="100" y="180"/>
                </a:cubicBezTo>
                <a:cubicBezTo>
                  <a:pt x="99" y="179"/>
                  <a:pt x="98" y="179"/>
                  <a:pt x="98" y="180"/>
                </a:cubicBezTo>
                <a:close/>
                <a:moveTo>
                  <a:pt x="102" y="183"/>
                </a:moveTo>
                <a:cubicBezTo>
                  <a:pt x="102" y="182"/>
                  <a:pt x="101" y="182"/>
                  <a:pt x="102" y="182"/>
                </a:cubicBezTo>
                <a:cubicBezTo>
                  <a:pt x="102" y="182"/>
                  <a:pt x="102" y="183"/>
                  <a:pt x="102" y="182"/>
                </a:cubicBezTo>
                <a:cubicBezTo>
                  <a:pt x="102" y="182"/>
                  <a:pt x="101" y="182"/>
                  <a:pt x="101" y="182"/>
                </a:cubicBezTo>
                <a:cubicBezTo>
                  <a:pt x="102" y="182"/>
                  <a:pt x="101" y="183"/>
                  <a:pt x="102" y="183"/>
                </a:cubicBezTo>
                <a:close/>
                <a:moveTo>
                  <a:pt x="102" y="191"/>
                </a:moveTo>
                <a:cubicBezTo>
                  <a:pt x="102" y="191"/>
                  <a:pt x="104" y="189"/>
                  <a:pt x="104" y="188"/>
                </a:cubicBezTo>
                <a:cubicBezTo>
                  <a:pt x="103" y="187"/>
                  <a:pt x="103" y="186"/>
                  <a:pt x="102" y="187"/>
                </a:cubicBezTo>
                <a:cubicBezTo>
                  <a:pt x="104" y="188"/>
                  <a:pt x="101" y="190"/>
                  <a:pt x="102" y="191"/>
                </a:cubicBezTo>
                <a:close/>
                <a:moveTo>
                  <a:pt x="100" y="187"/>
                </a:moveTo>
                <a:cubicBezTo>
                  <a:pt x="100" y="187"/>
                  <a:pt x="99" y="187"/>
                  <a:pt x="100" y="187"/>
                </a:cubicBezTo>
                <a:cubicBezTo>
                  <a:pt x="100" y="187"/>
                  <a:pt x="101" y="187"/>
                  <a:pt x="101" y="187"/>
                </a:cubicBezTo>
                <a:cubicBezTo>
                  <a:pt x="100" y="187"/>
                  <a:pt x="100" y="187"/>
                  <a:pt x="100" y="187"/>
                </a:cubicBezTo>
                <a:close/>
                <a:moveTo>
                  <a:pt x="99" y="192"/>
                </a:moveTo>
                <a:cubicBezTo>
                  <a:pt x="97" y="193"/>
                  <a:pt x="94" y="197"/>
                  <a:pt x="94" y="198"/>
                </a:cubicBezTo>
                <a:cubicBezTo>
                  <a:pt x="95" y="197"/>
                  <a:pt x="96" y="196"/>
                  <a:pt x="97" y="194"/>
                </a:cubicBezTo>
                <a:cubicBezTo>
                  <a:pt x="97" y="195"/>
                  <a:pt x="97" y="195"/>
                  <a:pt x="97" y="194"/>
                </a:cubicBezTo>
                <a:cubicBezTo>
                  <a:pt x="98" y="192"/>
                  <a:pt x="101" y="192"/>
                  <a:pt x="102" y="189"/>
                </a:cubicBezTo>
                <a:cubicBezTo>
                  <a:pt x="101" y="189"/>
                  <a:pt x="101" y="190"/>
                  <a:pt x="101" y="190"/>
                </a:cubicBezTo>
                <a:cubicBezTo>
                  <a:pt x="100" y="189"/>
                  <a:pt x="102" y="189"/>
                  <a:pt x="102" y="188"/>
                </a:cubicBezTo>
                <a:cubicBezTo>
                  <a:pt x="100" y="189"/>
                  <a:pt x="100" y="191"/>
                  <a:pt x="98" y="191"/>
                </a:cubicBezTo>
                <a:cubicBezTo>
                  <a:pt x="99" y="191"/>
                  <a:pt x="99" y="192"/>
                  <a:pt x="99" y="192"/>
                </a:cubicBezTo>
                <a:close/>
                <a:moveTo>
                  <a:pt x="95" y="191"/>
                </a:moveTo>
                <a:cubicBezTo>
                  <a:pt x="96" y="191"/>
                  <a:pt x="95" y="192"/>
                  <a:pt x="96" y="192"/>
                </a:cubicBezTo>
                <a:cubicBezTo>
                  <a:pt x="96" y="191"/>
                  <a:pt x="98" y="191"/>
                  <a:pt x="97" y="190"/>
                </a:cubicBezTo>
                <a:cubicBezTo>
                  <a:pt x="98" y="190"/>
                  <a:pt x="98" y="189"/>
                  <a:pt x="98" y="189"/>
                </a:cubicBezTo>
                <a:cubicBezTo>
                  <a:pt x="98" y="189"/>
                  <a:pt x="97" y="189"/>
                  <a:pt x="98" y="189"/>
                </a:cubicBezTo>
                <a:cubicBezTo>
                  <a:pt x="98" y="189"/>
                  <a:pt x="99" y="189"/>
                  <a:pt x="100" y="188"/>
                </a:cubicBezTo>
                <a:cubicBezTo>
                  <a:pt x="99" y="187"/>
                  <a:pt x="99" y="187"/>
                  <a:pt x="99" y="187"/>
                </a:cubicBezTo>
                <a:cubicBezTo>
                  <a:pt x="98" y="187"/>
                  <a:pt x="99" y="188"/>
                  <a:pt x="98" y="188"/>
                </a:cubicBezTo>
                <a:cubicBezTo>
                  <a:pt x="98" y="187"/>
                  <a:pt x="96" y="189"/>
                  <a:pt x="97" y="190"/>
                </a:cubicBezTo>
                <a:cubicBezTo>
                  <a:pt x="96" y="190"/>
                  <a:pt x="96" y="190"/>
                  <a:pt x="96" y="190"/>
                </a:cubicBezTo>
                <a:cubicBezTo>
                  <a:pt x="96" y="190"/>
                  <a:pt x="97" y="190"/>
                  <a:pt x="96" y="191"/>
                </a:cubicBezTo>
                <a:cubicBezTo>
                  <a:pt x="96" y="190"/>
                  <a:pt x="96" y="190"/>
                  <a:pt x="96" y="190"/>
                </a:cubicBezTo>
                <a:cubicBezTo>
                  <a:pt x="96" y="191"/>
                  <a:pt x="96" y="191"/>
                  <a:pt x="95" y="191"/>
                </a:cubicBezTo>
                <a:close/>
                <a:moveTo>
                  <a:pt x="85" y="191"/>
                </a:moveTo>
                <a:cubicBezTo>
                  <a:pt x="85" y="194"/>
                  <a:pt x="82" y="195"/>
                  <a:pt x="81" y="197"/>
                </a:cubicBezTo>
                <a:cubicBezTo>
                  <a:pt x="82" y="198"/>
                  <a:pt x="82" y="197"/>
                  <a:pt x="82" y="197"/>
                </a:cubicBezTo>
                <a:cubicBezTo>
                  <a:pt x="84" y="195"/>
                  <a:pt x="85" y="193"/>
                  <a:pt x="87" y="192"/>
                </a:cubicBezTo>
                <a:cubicBezTo>
                  <a:pt x="87" y="192"/>
                  <a:pt x="87" y="193"/>
                  <a:pt x="88" y="193"/>
                </a:cubicBezTo>
                <a:cubicBezTo>
                  <a:pt x="88" y="193"/>
                  <a:pt x="89" y="191"/>
                  <a:pt x="90" y="191"/>
                </a:cubicBezTo>
                <a:cubicBezTo>
                  <a:pt x="89" y="190"/>
                  <a:pt x="89" y="190"/>
                  <a:pt x="89" y="190"/>
                </a:cubicBezTo>
                <a:cubicBezTo>
                  <a:pt x="89" y="191"/>
                  <a:pt x="88" y="193"/>
                  <a:pt x="87" y="192"/>
                </a:cubicBezTo>
                <a:cubicBezTo>
                  <a:pt x="87" y="191"/>
                  <a:pt x="88" y="190"/>
                  <a:pt x="89" y="189"/>
                </a:cubicBezTo>
                <a:cubicBezTo>
                  <a:pt x="88" y="189"/>
                  <a:pt x="88" y="188"/>
                  <a:pt x="87" y="189"/>
                </a:cubicBezTo>
                <a:cubicBezTo>
                  <a:pt x="88" y="189"/>
                  <a:pt x="87" y="190"/>
                  <a:pt x="88" y="190"/>
                </a:cubicBezTo>
                <a:cubicBezTo>
                  <a:pt x="87" y="190"/>
                  <a:pt x="88" y="190"/>
                  <a:pt x="87" y="190"/>
                </a:cubicBezTo>
                <a:cubicBezTo>
                  <a:pt x="86" y="190"/>
                  <a:pt x="86" y="192"/>
                  <a:pt x="85" y="191"/>
                </a:cubicBezTo>
                <a:cubicBezTo>
                  <a:pt x="86" y="191"/>
                  <a:pt x="86" y="191"/>
                  <a:pt x="86" y="191"/>
                </a:cubicBezTo>
                <a:cubicBezTo>
                  <a:pt x="85" y="191"/>
                  <a:pt x="86" y="191"/>
                  <a:pt x="85" y="191"/>
                </a:cubicBezTo>
                <a:close/>
                <a:moveTo>
                  <a:pt x="94" y="201"/>
                </a:moveTo>
                <a:cubicBezTo>
                  <a:pt x="95" y="200"/>
                  <a:pt x="94" y="199"/>
                  <a:pt x="95" y="200"/>
                </a:cubicBezTo>
                <a:cubicBezTo>
                  <a:pt x="95" y="199"/>
                  <a:pt x="95" y="199"/>
                  <a:pt x="96" y="199"/>
                </a:cubicBezTo>
                <a:cubicBezTo>
                  <a:pt x="94" y="198"/>
                  <a:pt x="94" y="200"/>
                  <a:pt x="94" y="201"/>
                </a:cubicBezTo>
                <a:close/>
                <a:moveTo>
                  <a:pt x="93" y="198"/>
                </a:moveTo>
                <a:cubicBezTo>
                  <a:pt x="93" y="199"/>
                  <a:pt x="93" y="199"/>
                  <a:pt x="92" y="199"/>
                </a:cubicBezTo>
                <a:cubicBezTo>
                  <a:pt x="93" y="200"/>
                  <a:pt x="91" y="200"/>
                  <a:pt x="92" y="200"/>
                </a:cubicBezTo>
                <a:cubicBezTo>
                  <a:pt x="92" y="199"/>
                  <a:pt x="94" y="199"/>
                  <a:pt x="93" y="198"/>
                </a:cubicBezTo>
                <a:close/>
                <a:moveTo>
                  <a:pt x="91" y="201"/>
                </a:moveTo>
                <a:cubicBezTo>
                  <a:pt x="91" y="202"/>
                  <a:pt x="91" y="201"/>
                  <a:pt x="90" y="201"/>
                </a:cubicBezTo>
                <a:cubicBezTo>
                  <a:pt x="90" y="202"/>
                  <a:pt x="91" y="202"/>
                  <a:pt x="91" y="202"/>
                </a:cubicBezTo>
                <a:cubicBezTo>
                  <a:pt x="91" y="202"/>
                  <a:pt x="91" y="202"/>
                  <a:pt x="91" y="203"/>
                </a:cubicBezTo>
                <a:cubicBezTo>
                  <a:pt x="91" y="202"/>
                  <a:pt x="92" y="202"/>
                  <a:pt x="91" y="202"/>
                </a:cubicBezTo>
                <a:cubicBezTo>
                  <a:pt x="92" y="201"/>
                  <a:pt x="92" y="202"/>
                  <a:pt x="92" y="201"/>
                </a:cubicBezTo>
                <a:cubicBezTo>
                  <a:pt x="92" y="201"/>
                  <a:pt x="92" y="201"/>
                  <a:pt x="92" y="201"/>
                </a:cubicBezTo>
                <a:cubicBezTo>
                  <a:pt x="92" y="200"/>
                  <a:pt x="92" y="201"/>
                  <a:pt x="93" y="201"/>
                </a:cubicBezTo>
                <a:cubicBezTo>
                  <a:pt x="93" y="200"/>
                  <a:pt x="93" y="200"/>
                  <a:pt x="93" y="200"/>
                </a:cubicBezTo>
                <a:cubicBezTo>
                  <a:pt x="92" y="199"/>
                  <a:pt x="92" y="201"/>
                  <a:pt x="91" y="201"/>
                </a:cubicBezTo>
                <a:close/>
                <a:moveTo>
                  <a:pt x="87" y="202"/>
                </a:moveTo>
                <a:cubicBezTo>
                  <a:pt x="87" y="203"/>
                  <a:pt x="86" y="204"/>
                  <a:pt x="86" y="205"/>
                </a:cubicBezTo>
                <a:cubicBezTo>
                  <a:pt x="88" y="203"/>
                  <a:pt x="89" y="204"/>
                  <a:pt x="90" y="205"/>
                </a:cubicBezTo>
                <a:cubicBezTo>
                  <a:pt x="89" y="204"/>
                  <a:pt x="90" y="204"/>
                  <a:pt x="90" y="204"/>
                </a:cubicBezTo>
                <a:cubicBezTo>
                  <a:pt x="90" y="204"/>
                  <a:pt x="89" y="204"/>
                  <a:pt x="89" y="203"/>
                </a:cubicBezTo>
                <a:cubicBezTo>
                  <a:pt x="89" y="204"/>
                  <a:pt x="89" y="203"/>
                  <a:pt x="88" y="203"/>
                </a:cubicBezTo>
                <a:cubicBezTo>
                  <a:pt x="88" y="203"/>
                  <a:pt x="88" y="203"/>
                  <a:pt x="88" y="203"/>
                </a:cubicBezTo>
                <a:cubicBezTo>
                  <a:pt x="88" y="203"/>
                  <a:pt x="88" y="203"/>
                  <a:pt x="88" y="203"/>
                </a:cubicBezTo>
                <a:cubicBezTo>
                  <a:pt x="88" y="203"/>
                  <a:pt x="88" y="202"/>
                  <a:pt x="89" y="202"/>
                </a:cubicBezTo>
                <a:cubicBezTo>
                  <a:pt x="87" y="202"/>
                  <a:pt x="88" y="201"/>
                  <a:pt x="87" y="202"/>
                </a:cubicBezTo>
                <a:close/>
                <a:moveTo>
                  <a:pt x="64" y="186"/>
                </a:moveTo>
                <a:cubicBezTo>
                  <a:pt x="65" y="186"/>
                  <a:pt x="65" y="186"/>
                  <a:pt x="65" y="186"/>
                </a:cubicBezTo>
                <a:cubicBezTo>
                  <a:pt x="65" y="186"/>
                  <a:pt x="65" y="186"/>
                  <a:pt x="65" y="186"/>
                </a:cubicBezTo>
                <a:cubicBezTo>
                  <a:pt x="65" y="186"/>
                  <a:pt x="65" y="186"/>
                  <a:pt x="65" y="186"/>
                </a:cubicBezTo>
                <a:cubicBezTo>
                  <a:pt x="65" y="186"/>
                  <a:pt x="65" y="186"/>
                  <a:pt x="65" y="186"/>
                </a:cubicBezTo>
                <a:cubicBezTo>
                  <a:pt x="65" y="186"/>
                  <a:pt x="64" y="186"/>
                  <a:pt x="64" y="186"/>
                </a:cubicBezTo>
                <a:close/>
                <a:moveTo>
                  <a:pt x="86" y="208"/>
                </a:moveTo>
                <a:cubicBezTo>
                  <a:pt x="86" y="208"/>
                  <a:pt x="86" y="207"/>
                  <a:pt x="86" y="207"/>
                </a:cubicBezTo>
                <a:cubicBezTo>
                  <a:pt x="85" y="207"/>
                  <a:pt x="87" y="207"/>
                  <a:pt x="87" y="206"/>
                </a:cubicBezTo>
                <a:cubicBezTo>
                  <a:pt x="86" y="206"/>
                  <a:pt x="85" y="208"/>
                  <a:pt x="86" y="208"/>
                </a:cubicBezTo>
                <a:close/>
                <a:moveTo>
                  <a:pt x="84" y="206"/>
                </a:moveTo>
                <a:cubicBezTo>
                  <a:pt x="84" y="206"/>
                  <a:pt x="84" y="207"/>
                  <a:pt x="85" y="206"/>
                </a:cubicBezTo>
                <a:cubicBezTo>
                  <a:pt x="84" y="206"/>
                  <a:pt x="84" y="205"/>
                  <a:pt x="84" y="206"/>
                </a:cubicBezTo>
                <a:cubicBezTo>
                  <a:pt x="84" y="206"/>
                  <a:pt x="83" y="205"/>
                  <a:pt x="84" y="206"/>
                </a:cubicBezTo>
                <a:close/>
                <a:moveTo>
                  <a:pt x="79" y="215"/>
                </a:moveTo>
                <a:cubicBezTo>
                  <a:pt x="79" y="215"/>
                  <a:pt x="79" y="215"/>
                  <a:pt x="80" y="215"/>
                </a:cubicBezTo>
                <a:cubicBezTo>
                  <a:pt x="80" y="214"/>
                  <a:pt x="82" y="213"/>
                  <a:pt x="81" y="212"/>
                </a:cubicBezTo>
                <a:cubicBezTo>
                  <a:pt x="81" y="212"/>
                  <a:pt x="81" y="212"/>
                  <a:pt x="81" y="212"/>
                </a:cubicBezTo>
                <a:cubicBezTo>
                  <a:pt x="81" y="212"/>
                  <a:pt x="80" y="212"/>
                  <a:pt x="80" y="212"/>
                </a:cubicBezTo>
                <a:cubicBezTo>
                  <a:pt x="81" y="212"/>
                  <a:pt x="81" y="212"/>
                  <a:pt x="81" y="213"/>
                </a:cubicBezTo>
                <a:cubicBezTo>
                  <a:pt x="80" y="212"/>
                  <a:pt x="80" y="213"/>
                  <a:pt x="80" y="212"/>
                </a:cubicBezTo>
                <a:cubicBezTo>
                  <a:pt x="79" y="212"/>
                  <a:pt x="79" y="212"/>
                  <a:pt x="79" y="213"/>
                </a:cubicBezTo>
                <a:cubicBezTo>
                  <a:pt x="79" y="214"/>
                  <a:pt x="77" y="216"/>
                  <a:pt x="76" y="217"/>
                </a:cubicBezTo>
                <a:cubicBezTo>
                  <a:pt x="77" y="217"/>
                  <a:pt x="77" y="216"/>
                  <a:pt x="77" y="217"/>
                </a:cubicBezTo>
                <a:cubicBezTo>
                  <a:pt x="77" y="217"/>
                  <a:pt x="77" y="217"/>
                  <a:pt x="77" y="217"/>
                </a:cubicBezTo>
                <a:cubicBezTo>
                  <a:pt x="77" y="217"/>
                  <a:pt x="78" y="216"/>
                  <a:pt x="79" y="216"/>
                </a:cubicBezTo>
                <a:cubicBezTo>
                  <a:pt x="78" y="216"/>
                  <a:pt x="78" y="215"/>
                  <a:pt x="78" y="215"/>
                </a:cubicBezTo>
                <a:cubicBezTo>
                  <a:pt x="79" y="215"/>
                  <a:pt x="78" y="215"/>
                  <a:pt x="79" y="215"/>
                </a:cubicBezTo>
                <a:cubicBezTo>
                  <a:pt x="79" y="215"/>
                  <a:pt x="79" y="215"/>
                  <a:pt x="79" y="215"/>
                </a:cubicBezTo>
                <a:close/>
                <a:moveTo>
                  <a:pt x="74" y="207"/>
                </a:moveTo>
                <a:cubicBezTo>
                  <a:pt x="73" y="207"/>
                  <a:pt x="73" y="208"/>
                  <a:pt x="72" y="207"/>
                </a:cubicBezTo>
                <a:cubicBezTo>
                  <a:pt x="71" y="209"/>
                  <a:pt x="70" y="210"/>
                  <a:pt x="69" y="210"/>
                </a:cubicBezTo>
                <a:cubicBezTo>
                  <a:pt x="68" y="211"/>
                  <a:pt x="69" y="210"/>
                  <a:pt x="69" y="211"/>
                </a:cubicBezTo>
                <a:cubicBezTo>
                  <a:pt x="68" y="211"/>
                  <a:pt x="69" y="212"/>
                  <a:pt x="68" y="212"/>
                </a:cubicBezTo>
                <a:cubicBezTo>
                  <a:pt x="69" y="212"/>
                  <a:pt x="69" y="211"/>
                  <a:pt x="68" y="211"/>
                </a:cubicBezTo>
                <a:cubicBezTo>
                  <a:pt x="68" y="212"/>
                  <a:pt x="67" y="212"/>
                  <a:pt x="68" y="213"/>
                </a:cubicBezTo>
                <a:cubicBezTo>
                  <a:pt x="68" y="213"/>
                  <a:pt x="68" y="213"/>
                  <a:pt x="68" y="213"/>
                </a:cubicBezTo>
                <a:cubicBezTo>
                  <a:pt x="69" y="212"/>
                  <a:pt x="69" y="213"/>
                  <a:pt x="69" y="214"/>
                </a:cubicBezTo>
                <a:cubicBezTo>
                  <a:pt x="70" y="213"/>
                  <a:pt x="70" y="211"/>
                  <a:pt x="71" y="211"/>
                </a:cubicBezTo>
                <a:cubicBezTo>
                  <a:pt x="70" y="211"/>
                  <a:pt x="70" y="212"/>
                  <a:pt x="70" y="212"/>
                </a:cubicBezTo>
                <a:cubicBezTo>
                  <a:pt x="71" y="212"/>
                  <a:pt x="71" y="212"/>
                  <a:pt x="71" y="212"/>
                </a:cubicBezTo>
                <a:cubicBezTo>
                  <a:pt x="71" y="213"/>
                  <a:pt x="70" y="213"/>
                  <a:pt x="71" y="214"/>
                </a:cubicBezTo>
                <a:cubicBezTo>
                  <a:pt x="69" y="213"/>
                  <a:pt x="70" y="215"/>
                  <a:pt x="69" y="216"/>
                </a:cubicBezTo>
                <a:cubicBezTo>
                  <a:pt x="68" y="217"/>
                  <a:pt x="66" y="218"/>
                  <a:pt x="67" y="219"/>
                </a:cubicBezTo>
                <a:cubicBezTo>
                  <a:pt x="65" y="219"/>
                  <a:pt x="64" y="222"/>
                  <a:pt x="62" y="223"/>
                </a:cubicBezTo>
                <a:cubicBezTo>
                  <a:pt x="63" y="223"/>
                  <a:pt x="62" y="223"/>
                  <a:pt x="63" y="223"/>
                </a:cubicBezTo>
                <a:cubicBezTo>
                  <a:pt x="63" y="223"/>
                  <a:pt x="62" y="225"/>
                  <a:pt x="63" y="225"/>
                </a:cubicBezTo>
                <a:cubicBezTo>
                  <a:pt x="63" y="224"/>
                  <a:pt x="63" y="223"/>
                  <a:pt x="64" y="223"/>
                </a:cubicBezTo>
                <a:cubicBezTo>
                  <a:pt x="64" y="221"/>
                  <a:pt x="67" y="221"/>
                  <a:pt x="67" y="219"/>
                </a:cubicBezTo>
                <a:cubicBezTo>
                  <a:pt x="68" y="218"/>
                  <a:pt x="68" y="218"/>
                  <a:pt x="69" y="217"/>
                </a:cubicBezTo>
                <a:cubicBezTo>
                  <a:pt x="69" y="217"/>
                  <a:pt x="68" y="217"/>
                  <a:pt x="69" y="216"/>
                </a:cubicBezTo>
                <a:cubicBezTo>
                  <a:pt x="70" y="217"/>
                  <a:pt x="69" y="216"/>
                  <a:pt x="69" y="216"/>
                </a:cubicBezTo>
                <a:cubicBezTo>
                  <a:pt x="70" y="216"/>
                  <a:pt x="73" y="213"/>
                  <a:pt x="72" y="212"/>
                </a:cubicBezTo>
                <a:cubicBezTo>
                  <a:pt x="73" y="212"/>
                  <a:pt x="73" y="212"/>
                  <a:pt x="73" y="212"/>
                </a:cubicBezTo>
                <a:cubicBezTo>
                  <a:pt x="73" y="211"/>
                  <a:pt x="73" y="210"/>
                  <a:pt x="72" y="210"/>
                </a:cubicBezTo>
                <a:cubicBezTo>
                  <a:pt x="73" y="210"/>
                  <a:pt x="73" y="210"/>
                  <a:pt x="73" y="211"/>
                </a:cubicBezTo>
                <a:cubicBezTo>
                  <a:pt x="72" y="210"/>
                  <a:pt x="72" y="211"/>
                  <a:pt x="72" y="211"/>
                </a:cubicBezTo>
                <a:cubicBezTo>
                  <a:pt x="72" y="210"/>
                  <a:pt x="72" y="209"/>
                  <a:pt x="72" y="209"/>
                </a:cubicBezTo>
                <a:cubicBezTo>
                  <a:pt x="72" y="210"/>
                  <a:pt x="71" y="210"/>
                  <a:pt x="71" y="210"/>
                </a:cubicBezTo>
                <a:cubicBezTo>
                  <a:pt x="72" y="210"/>
                  <a:pt x="71" y="209"/>
                  <a:pt x="72" y="209"/>
                </a:cubicBezTo>
                <a:cubicBezTo>
                  <a:pt x="73" y="209"/>
                  <a:pt x="72" y="207"/>
                  <a:pt x="74" y="208"/>
                </a:cubicBezTo>
                <a:cubicBezTo>
                  <a:pt x="74" y="208"/>
                  <a:pt x="74" y="207"/>
                  <a:pt x="74" y="207"/>
                </a:cubicBezTo>
                <a:close/>
                <a:moveTo>
                  <a:pt x="64" y="211"/>
                </a:moveTo>
                <a:cubicBezTo>
                  <a:pt x="66" y="211"/>
                  <a:pt x="67" y="206"/>
                  <a:pt x="68" y="207"/>
                </a:cubicBezTo>
                <a:cubicBezTo>
                  <a:pt x="68" y="206"/>
                  <a:pt x="70" y="205"/>
                  <a:pt x="69" y="204"/>
                </a:cubicBezTo>
                <a:cubicBezTo>
                  <a:pt x="68" y="206"/>
                  <a:pt x="66" y="208"/>
                  <a:pt x="64" y="211"/>
                </a:cubicBezTo>
                <a:close/>
                <a:moveTo>
                  <a:pt x="73" y="215"/>
                </a:moveTo>
                <a:cubicBezTo>
                  <a:pt x="73" y="215"/>
                  <a:pt x="74" y="214"/>
                  <a:pt x="73" y="214"/>
                </a:cubicBezTo>
                <a:cubicBezTo>
                  <a:pt x="73" y="215"/>
                  <a:pt x="72" y="214"/>
                  <a:pt x="72" y="215"/>
                </a:cubicBezTo>
                <a:cubicBezTo>
                  <a:pt x="72" y="215"/>
                  <a:pt x="71" y="215"/>
                  <a:pt x="71" y="217"/>
                </a:cubicBezTo>
                <a:cubicBezTo>
                  <a:pt x="71" y="217"/>
                  <a:pt x="71" y="217"/>
                  <a:pt x="71" y="217"/>
                </a:cubicBezTo>
                <a:cubicBezTo>
                  <a:pt x="72" y="217"/>
                  <a:pt x="73" y="215"/>
                  <a:pt x="74" y="216"/>
                </a:cubicBezTo>
                <a:cubicBezTo>
                  <a:pt x="74" y="216"/>
                  <a:pt x="74" y="215"/>
                  <a:pt x="75" y="215"/>
                </a:cubicBezTo>
                <a:cubicBezTo>
                  <a:pt x="74" y="214"/>
                  <a:pt x="74" y="214"/>
                  <a:pt x="74" y="213"/>
                </a:cubicBezTo>
                <a:cubicBezTo>
                  <a:pt x="75" y="213"/>
                  <a:pt x="75" y="212"/>
                  <a:pt x="76" y="212"/>
                </a:cubicBezTo>
                <a:cubicBezTo>
                  <a:pt x="75" y="212"/>
                  <a:pt x="76" y="211"/>
                  <a:pt x="76" y="211"/>
                </a:cubicBezTo>
                <a:cubicBezTo>
                  <a:pt x="75" y="211"/>
                  <a:pt x="74" y="213"/>
                  <a:pt x="73" y="214"/>
                </a:cubicBezTo>
                <a:cubicBezTo>
                  <a:pt x="74" y="214"/>
                  <a:pt x="74" y="215"/>
                  <a:pt x="73" y="215"/>
                </a:cubicBezTo>
                <a:close/>
                <a:moveTo>
                  <a:pt x="74" y="210"/>
                </a:moveTo>
                <a:cubicBezTo>
                  <a:pt x="74" y="210"/>
                  <a:pt x="74" y="210"/>
                  <a:pt x="74" y="210"/>
                </a:cubicBezTo>
                <a:cubicBezTo>
                  <a:pt x="75" y="211"/>
                  <a:pt x="75" y="211"/>
                  <a:pt x="75" y="211"/>
                </a:cubicBezTo>
                <a:cubicBezTo>
                  <a:pt x="75" y="210"/>
                  <a:pt x="75" y="210"/>
                  <a:pt x="75" y="210"/>
                </a:cubicBezTo>
                <a:cubicBezTo>
                  <a:pt x="75" y="210"/>
                  <a:pt x="75" y="210"/>
                  <a:pt x="75" y="210"/>
                </a:cubicBezTo>
                <a:cubicBezTo>
                  <a:pt x="75" y="210"/>
                  <a:pt x="74" y="210"/>
                  <a:pt x="74" y="210"/>
                </a:cubicBezTo>
                <a:close/>
                <a:moveTo>
                  <a:pt x="48" y="194"/>
                </a:moveTo>
                <a:cubicBezTo>
                  <a:pt x="47" y="194"/>
                  <a:pt x="49" y="193"/>
                  <a:pt x="48" y="193"/>
                </a:cubicBezTo>
                <a:cubicBezTo>
                  <a:pt x="47" y="193"/>
                  <a:pt x="47" y="195"/>
                  <a:pt x="48" y="194"/>
                </a:cubicBezTo>
                <a:close/>
                <a:moveTo>
                  <a:pt x="75" y="220"/>
                </a:moveTo>
                <a:cubicBezTo>
                  <a:pt x="76" y="219"/>
                  <a:pt x="77" y="219"/>
                  <a:pt x="77" y="217"/>
                </a:cubicBezTo>
                <a:cubicBezTo>
                  <a:pt x="76" y="218"/>
                  <a:pt x="75" y="219"/>
                  <a:pt x="75" y="220"/>
                </a:cubicBezTo>
                <a:close/>
                <a:moveTo>
                  <a:pt x="39" y="198"/>
                </a:moveTo>
                <a:cubicBezTo>
                  <a:pt x="39" y="199"/>
                  <a:pt x="39" y="198"/>
                  <a:pt x="39" y="199"/>
                </a:cubicBezTo>
                <a:cubicBezTo>
                  <a:pt x="40" y="199"/>
                  <a:pt x="40" y="198"/>
                  <a:pt x="40" y="198"/>
                </a:cubicBezTo>
                <a:cubicBezTo>
                  <a:pt x="40" y="198"/>
                  <a:pt x="39" y="198"/>
                  <a:pt x="39" y="198"/>
                </a:cubicBezTo>
                <a:close/>
                <a:moveTo>
                  <a:pt x="67" y="230"/>
                </a:moveTo>
                <a:cubicBezTo>
                  <a:pt x="68" y="230"/>
                  <a:pt x="68" y="229"/>
                  <a:pt x="67" y="229"/>
                </a:cubicBezTo>
                <a:cubicBezTo>
                  <a:pt x="67" y="229"/>
                  <a:pt x="66" y="229"/>
                  <a:pt x="67" y="230"/>
                </a:cubicBezTo>
                <a:cubicBezTo>
                  <a:pt x="67" y="230"/>
                  <a:pt x="67" y="230"/>
                  <a:pt x="67" y="230"/>
                </a:cubicBezTo>
                <a:cubicBezTo>
                  <a:pt x="68" y="230"/>
                  <a:pt x="71" y="228"/>
                  <a:pt x="70" y="227"/>
                </a:cubicBezTo>
                <a:cubicBezTo>
                  <a:pt x="70" y="228"/>
                  <a:pt x="69" y="228"/>
                  <a:pt x="68" y="228"/>
                </a:cubicBezTo>
                <a:cubicBezTo>
                  <a:pt x="68" y="228"/>
                  <a:pt x="67" y="228"/>
                  <a:pt x="68" y="227"/>
                </a:cubicBezTo>
                <a:cubicBezTo>
                  <a:pt x="67" y="228"/>
                  <a:pt x="67" y="229"/>
                  <a:pt x="68" y="229"/>
                </a:cubicBezTo>
                <a:cubicBezTo>
                  <a:pt x="68" y="229"/>
                  <a:pt x="68" y="229"/>
                  <a:pt x="68" y="230"/>
                </a:cubicBezTo>
                <a:cubicBezTo>
                  <a:pt x="68" y="229"/>
                  <a:pt x="67" y="230"/>
                  <a:pt x="67" y="230"/>
                </a:cubicBezTo>
                <a:close/>
                <a:moveTo>
                  <a:pt x="57" y="232"/>
                </a:moveTo>
                <a:cubicBezTo>
                  <a:pt x="56" y="231"/>
                  <a:pt x="57" y="233"/>
                  <a:pt x="56" y="233"/>
                </a:cubicBezTo>
                <a:cubicBezTo>
                  <a:pt x="56" y="233"/>
                  <a:pt x="57" y="233"/>
                  <a:pt x="57" y="232"/>
                </a:cubicBezTo>
                <a:cubicBezTo>
                  <a:pt x="57" y="231"/>
                  <a:pt x="60" y="229"/>
                  <a:pt x="61" y="228"/>
                </a:cubicBezTo>
                <a:cubicBezTo>
                  <a:pt x="60" y="228"/>
                  <a:pt x="60" y="227"/>
                  <a:pt x="60" y="227"/>
                </a:cubicBezTo>
                <a:cubicBezTo>
                  <a:pt x="61" y="227"/>
                  <a:pt x="62" y="226"/>
                  <a:pt x="62" y="226"/>
                </a:cubicBezTo>
                <a:cubicBezTo>
                  <a:pt x="61" y="226"/>
                  <a:pt x="61" y="226"/>
                  <a:pt x="60" y="226"/>
                </a:cubicBezTo>
                <a:cubicBezTo>
                  <a:pt x="61" y="226"/>
                  <a:pt x="61" y="227"/>
                  <a:pt x="61" y="227"/>
                </a:cubicBezTo>
                <a:cubicBezTo>
                  <a:pt x="59" y="228"/>
                  <a:pt x="58" y="230"/>
                  <a:pt x="57" y="232"/>
                </a:cubicBezTo>
                <a:close/>
                <a:moveTo>
                  <a:pt x="66" y="232"/>
                </a:moveTo>
                <a:cubicBezTo>
                  <a:pt x="67" y="232"/>
                  <a:pt x="65" y="232"/>
                  <a:pt x="65" y="231"/>
                </a:cubicBezTo>
                <a:cubicBezTo>
                  <a:pt x="66" y="232"/>
                  <a:pt x="64" y="232"/>
                  <a:pt x="64" y="233"/>
                </a:cubicBezTo>
                <a:cubicBezTo>
                  <a:pt x="65" y="233"/>
                  <a:pt x="65" y="233"/>
                  <a:pt x="66" y="233"/>
                </a:cubicBezTo>
                <a:cubicBezTo>
                  <a:pt x="65" y="232"/>
                  <a:pt x="65" y="233"/>
                  <a:pt x="65" y="233"/>
                </a:cubicBezTo>
                <a:cubicBezTo>
                  <a:pt x="65" y="232"/>
                  <a:pt x="65" y="232"/>
                  <a:pt x="66" y="232"/>
                </a:cubicBezTo>
                <a:cubicBezTo>
                  <a:pt x="66" y="232"/>
                  <a:pt x="66" y="232"/>
                  <a:pt x="66" y="233"/>
                </a:cubicBezTo>
                <a:cubicBezTo>
                  <a:pt x="67" y="232"/>
                  <a:pt x="68" y="232"/>
                  <a:pt x="67" y="231"/>
                </a:cubicBezTo>
                <a:cubicBezTo>
                  <a:pt x="67" y="231"/>
                  <a:pt x="67" y="232"/>
                  <a:pt x="66" y="232"/>
                </a:cubicBezTo>
                <a:close/>
                <a:moveTo>
                  <a:pt x="50" y="233"/>
                </a:moveTo>
                <a:cubicBezTo>
                  <a:pt x="50" y="232"/>
                  <a:pt x="50" y="232"/>
                  <a:pt x="50" y="232"/>
                </a:cubicBezTo>
                <a:cubicBezTo>
                  <a:pt x="49" y="233"/>
                  <a:pt x="49" y="233"/>
                  <a:pt x="49" y="233"/>
                </a:cubicBezTo>
                <a:cubicBezTo>
                  <a:pt x="49" y="233"/>
                  <a:pt x="49" y="233"/>
                  <a:pt x="49" y="233"/>
                </a:cubicBezTo>
                <a:cubicBezTo>
                  <a:pt x="48" y="233"/>
                  <a:pt x="48" y="234"/>
                  <a:pt x="47" y="235"/>
                </a:cubicBezTo>
                <a:cubicBezTo>
                  <a:pt x="48" y="233"/>
                  <a:pt x="49" y="231"/>
                  <a:pt x="50" y="229"/>
                </a:cubicBezTo>
                <a:cubicBezTo>
                  <a:pt x="52" y="228"/>
                  <a:pt x="53" y="226"/>
                  <a:pt x="55" y="224"/>
                </a:cubicBezTo>
                <a:cubicBezTo>
                  <a:pt x="55" y="225"/>
                  <a:pt x="54" y="226"/>
                  <a:pt x="53" y="227"/>
                </a:cubicBezTo>
                <a:cubicBezTo>
                  <a:pt x="52" y="228"/>
                  <a:pt x="53" y="228"/>
                  <a:pt x="52" y="229"/>
                </a:cubicBezTo>
                <a:cubicBezTo>
                  <a:pt x="52" y="229"/>
                  <a:pt x="52" y="230"/>
                  <a:pt x="52" y="229"/>
                </a:cubicBezTo>
                <a:cubicBezTo>
                  <a:pt x="52" y="231"/>
                  <a:pt x="50" y="232"/>
                  <a:pt x="50" y="233"/>
                </a:cubicBezTo>
                <a:close/>
                <a:moveTo>
                  <a:pt x="51" y="231"/>
                </a:moveTo>
                <a:cubicBezTo>
                  <a:pt x="51" y="231"/>
                  <a:pt x="50" y="231"/>
                  <a:pt x="50" y="231"/>
                </a:cubicBezTo>
                <a:cubicBezTo>
                  <a:pt x="50" y="232"/>
                  <a:pt x="50" y="232"/>
                  <a:pt x="51" y="231"/>
                </a:cubicBezTo>
                <a:close/>
                <a:moveTo>
                  <a:pt x="47" y="227"/>
                </a:moveTo>
                <a:cubicBezTo>
                  <a:pt x="47" y="226"/>
                  <a:pt x="48" y="225"/>
                  <a:pt x="48" y="225"/>
                </a:cubicBezTo>
                <a:cubicBezTo>
                  <a:pt x="47" y="225"/>
                  <a:pt x="47" y="225"/>
                  <a:pt x="47" y="225"/>
                </a:cubicBezTo>
                <a:cubicBezTo>
                  <a:pt x="48" y="226"/>
                  <a:pt x="46" y="226"/>
                  <a:pt x="47" y="227"/>
                </a:cubicBezTo>
                <a:close/>
                <a:moveTo>
                  <a:pt x="64" y="239"/>
                </a:moveTo>
                <a:cubicBezTo>
                  <a:pt x="64" y="238"/>
                  <a:pt x="65" y="238"/>
                  <a:pt x="64" y="238"/>
                </a:cubicBezTo>
                <a:cubicBezTo>
                  <a:pt x="64" y="238"/>
                  <a:pt x="64" y="238"/>
                  <a:pt x="64" y="238"/>
                </a:cubicBezTo>
                <a:cubicBezTo>
                  <a:pt x="65" y="238"/>
                  <a:pt x="63" y="239"/>
                  <a:pt x="64" y="239"/>
                </a:cubicBezTo>
                <a:close/>
                <a:moveTo>
                  <a:pt x="54" y="231"/>
                </a:moveTo>
                <a:cubicBezTo>
                  <a:pt x="53" y="232"/>
                  <a:pt x="53" y="232"/>
                  <a:pt x="53" y="232"/>
                </a:cubicBezTo>
                <a:cubicBezTo>
                  <a:pt x="53" y="231"/>
                  <a:pt x="53" y="231"/>
                  <a:pt x="53" y="231"/>
                </a:cubicBezTo>
                <a:cubicBezTo>
                  <a:pt x="53" y="231"/>
                  <a:pt x="52" y="231"/>
                  <a:pt x="52" y="231"/>
                </a:cubicBezTo>
                <a:cubicBezTo>
                  <a:pt x="52" y="232"/>
                  <a:pt x="53" y="232"/>
                  <a:pt x="52" y="232"/>
                </a:cubicBezTo>
                <a:cubicBezTo>
                  <a:pt x="51" y="232"/>
                  <a:pt x="51" y="234"/>
                  <a:pt x="50" y="235"/>
                </a:cubicBezTo>
                <a:cubicBezTo>
                  <a:pt x="50" y="235"/>
                  <a:pt x="51" y="236"/>
                  <a:pt x="51" y="235"/>
                </a:cubicBezTo>
                <a:cubicBezTo>
                  <a:pt x="52" y="235"/>
                  <a:pt x="50" y="235"/>
                  <a:pt x="51" y="235"/>
                </a:cubicBezTo>
                <a:cubicBezTo>
                  <a:pt x="51" y="235"/>
                  <a:pt x="52" y="235"/>
                  <a:pt x="52" y="234"/>
                </a:cubicBezTo>
                <a:cubicBezTo>
                  <a:pt x="51" y="234"/>
                  <a:pt x="51" y="234"/>
                  <a:pt x="51" y="233"/>
                </a:cubicBezTo>
                <a:cubicBezTo>
                  <a:pt x="52" y="233"/>
                  <a:pt x="52" y="232"/>
                  <a:pt x="53" y="232"/>
                </a:cubicBezTo>
                <a:cubicBezTo>
                  <a:pt x="53" y="232"/>
                  <a:pt x="53" y="233"/>
                  <a:pt x="53" y="233"/>
                </a:cubicBezTo>
                <a:cubicBezTo>
                  <a:pt x="54" y="232"/>
                  <a:pt x="54" y="231"/>
                  <a:pt x="53" y="231"/>
                </a:cubicBezTo>
                <a:cubicBezTo>
                  <a:pt x="53" y="231"/>
                  <a:pt x="54" y="231"/>
                  <a:pt x="54" y="231"/>
                </a:cubicBezTo>
                <a:close/>
                <a:moveTo>
                  <a:pt x="53" y="236"/>
                </a:moveTo>
                <a:cubicBezTo>
                  <a:pt x="54" y="237"/>
                  <a:pt x="51" y="238"/>
                  <a:pt x="52" y="239"/>
                </a:cubicBezTo>
                <a:cubicBezTo>
                  <a:pt x="53" y="237"/>
                  <a:pt x="55" y="235"/>
                  <a:pt x="56" y="233"/>
                </a:cubicBezTo>
                <a:cubicBezTo>
                  <a:pt x="55" y="234"/>
                  <a:pt x="55" y="235"/>
                  <a:pt x="54" y="235"/>
                </a:cubicBezTo>
                <a:cubicBezTo>
                  <a:pt x="54" y="236"/>
                  <a:pt x="54" y="236"/>
                  <a:pt x="54" y="235"/>
                </a:cubicBezTo>
                <a:cubicBezTo>
                  <a:pt x="54" y="236"/>
                  <a:pt x="53" y="237"/>
                  <a:pt x="53" y="236"/>
                </a:cubicBezTo>
                <a:close/>
                <a:moveTo>
                  <a:pt x="59" y="240"/>
                </a:moveTo>
                <a:cubicBezTo>
                  <a:pt x="59" y="240"/>
                  <a:pt x="60" y="240"/>
                  <a:pt x="60" y="240"/>
                </a:cubicBezTo>
                <a:cubicBezTo>
                  <a:pt x="60" y="239"/>
                  <a:pt x="60" y="240"/>
                  <a:pt x="59" y="239"/>
                </a:cubicBezTo>
                <a:cubicBezTo>
                  <a:pt x="60" y="239"/>
                  <a:pt x="59" y="239"/>
                  <a:pt x="59" y="239"/>
                </a:cubicBezTo>
                <a:cubicBezTo>
                  <a:pt x="60" y="240"/>
                  <a:pt x="59" y="240"/>
                  <a:pt x="59" y="240"/>
                </a:cubicBezTo>
                <a:close/>
                <a:moveTo>
                  <a:pt x="46" y="234"/>
                </a:moveTo>
                <a:cubicBezTo>
                  <a:pt x="47" y="234"/>
                  <a:pt x="47" y="233"/>
                  <a:pt x="47" y="233"/>
                </a:cubicBezTo>
                <a:cubicBezTo>
                  <a:pt x="46" y="234"/>
                  <a:pt x="46" y="232"/>
                  <a:pt x="46" y="233"/>
                </a:cubicBezTo>
                <a:cubicBezTo>
                  <a:pt x="46" y="233"/>
                  <a:pt x="46" y="233"/>
                  <a:pt x="46" y="233"/>
                </a:cubicBezTo>
                <a:cubicBezTo>
                  <a:pt x="46" y="233"/>
                  <a:pt x="46" y="234"/>
                  <a:pt x="46" y="234"/>
                </a:cubicBezTo>
                <a:close/>
                <a:moveTo>
                  <a:pt x="48" y="236"/>
                </a:moveTo>
                <a:cubicBezTo>
                  <a:pt x="48" y="237"/>
                  <a:pt x="49" y="237"/>
                  <a:pt x="49" y="238"/>
                </a:cubicBezTo>
                <a:cubicBezTo>
                  <a:pt x="49" y="237"/>
                  <a:pt x="51" y="237"/>
                  <a:pt x="51" y="236"/>
                </a:cubicBezTo>
                <a:cubicBezTo>
                  <a:pt x="50" y="236"/>
                  <a:pt x="50" y="236"/>
                  <a:pt x="49" y="237"/>
                </a:cubicBezTo>
                <a:cubicBezTo>
                  <a:pt x="49" y="236"/>
                  <a:pt x="50" y="236"/>
                  <a:pt x="49" y="235"/>
                </a:cubicBezTo>
                <a:cubicBezTo>
                  <a:pt x="49" y="236"/>
                  <a:pt x="49" y="236"/>
                  <a:pt x="48" y="236"/>
                </a:cubicBezTo>
                <a:close/>
                <a:moveTo>
                  <a:pt x="24" y="224"/>
                </a:moveTo>
                <a:cubicBezTo>
                  <a:pt x="24" y="223"/>
                  <a:pt x="24" y="224"/>
                  <a:pt x="25" y="223"/>
                </a:cubicBezTo>
                <a:cubicBezTo>
                  <a:pt x="24" y="223"/>
                  <a:pt x="24" y="223"/>
                  <a:pt x="23" y="223"/>
                </a:cubicBezTo>
                <a:cubicBezTo>
                  <a:pt x="24" y="224"/>
                  <a:pt x="24" y="223"/>
                  <a:pt x="24" y="224"/>
                </a:cubicBezTo>
                <a:cubicBezTo>
                  <a:pt x="24" y="224"/>
                  <a:pt x="24" y="224"/>
                  <a:pt x="24" y="224"/>
                </a:cubicBezTo>
                <a:close/>
                <a:moveTo>
                  <a:pt x="17" y="230"/>
                </a:moveTo>
                <a:cubicBezTo>
                  <a:pt x="18" y="228"/>
                  <a:pt x="19" y="228"/>
                  <a:pt x="19" y="227"/>
                </a:cubicBezTo>
                <a:cubicBezTo>
                  <a:pt x="19" y="227"/>
                  <a:pt x="16" y="229"/>
                  <a:pt x="17" y="230"/>
                </a:cubicBezTo>
                <a:close/>
                <a:moveTo>
                  <a:pt x="45" y="246"/>
                </a:moveTo>
                <a:cubicBezTo>
                  <a:pt x="45" y="246"/>
                  <a:pt x="46" y="247"/>
                  <a:pt x="46" y="247"/>
                </a:cubicBezTo>
                <a:cubicBezTo>
                  <a:pt x="45" y="247"/>
                  <a:pt x="45" y="248"/>
                  <a:pt x="45" y="248"/>
                </a:cubicBezTo>
                <a:cubicBezTo>
                  <a:pt x="46" y="248"/>
                  <a:pt x="46" y="247"/>
                  <a:pt x="47" y="247"/>
                </a:cubicBezTo>
                <a:cubicBezTo>
                  <a:pt x="47" y="247"/>
                  <a:pt x="47" y="247"/>
                  <a:pt x="47" y="247"/>
                </a:cubicBezTo>
                <a:cubicBezTo>
                  <a:pt x="46" y="247"/>
                  <a:pt x="46" y="245"/>
                  <a:pt x="45" y="246"/>
                </a:cubicBezTo>
                <a:close/>
                <a:moveTo>
                  <a:pt x="19" y="231"/>
                </a:moveTo>
                <a:cubicBezTo>
                  <a:pt x="19" y="231"/>
                  <a:pt x="18" y="231"/>
                  <a:pt x="18" y="231"/>
                </a:cubicBezTo>
                <a:cubicBezTo>
                  <a:pt x="19" y="232"/>
                  <a:pt x="19" y="230"/>
                  <a:pt x="18" y="230"/>
                </a:cubicBezTo>
                <a:cubicBezTo>
                  <a:pt x="18" y="231"/>
                  <a:pt x="19" y="230"/>
                  <a:pt x="19" y="231"/>
                </a:cubicBezTo>
                <a:close/>
                <a:moveTo>
                  <a:pt x="18" y="232"/>
                </a:moveTo>
                <a:cubicBezTo>
                  <a:pt x="18" y="234"/>
                  <a:pt x="17" y="234"/>
                  <a:pt x="17" y="235"/>
                </a:cubicBezTo>
                <a:cubicBezTo>
                  <a:pt x="17" y="235"/>
                  <a:pt x="17" y="234"/>
                  <a:pt x="18" y="234"/>
                </a:cubicBezTo>
                <a:cubicBezTo>
                  <a:pt x="18" y="233"/>
                  <a:pt x="19" y="232"/>
                  <a:pt x="18" y="232"/>
                </a:cubicBezTo>
                <a:cubicBezTo>
                  <a:pt x="17" y="232"/>
                  <a:pt x="18" y="233"/>
                  <a:pt x="18" y="232"/>
                </a:cubicBezTo>
                <a:close/>
                <a:moveTo>
                  <a:pt x="4" y="256"/>
                </a:moveTo>
                <a:cubicBezTo>
                  <a:pt x="5" y="255"/>
                  <a:pt x="5" y="254"/>
                  <a:pt x="6" y="253"/>
                </a:cubicBezTo>
                <a:cubicBezTo>
                  <a:pt x="5" y="254"/>
                  <a:pt x="4" y="255"/>
                  <a:pt x="4" y="256"/>
                </a:cubicBezTo>
                <a:close/>
                <a:moveTo>
                  <a:pt x="5" y="258"/>
                </a:moveTo>
                <a:cubicBezTo>
                  <a:pt x="6" y="257"/>
                  <a:pt x="6" y="258"/>
                  <a:pt x="6" y="257"/>
                </a:cubicBezTo>
                <a:cubicBezTo>
                  <a:pt x="6" y="257"/>
                  <a:pt x="6" y="256"/>
                  <a:pt x="6" y="257"/>
                </a:cubicBezTo>
                <a:cubicBezTo>
                  <a:pt x="6" y="257"/>
                  <a:pt x="6" y="257"/>
                  <a:pt x="6" y="257"/>
                </a:cubicBezTo>
                <a:cubicBezTo>
                  <a:pt x="5" y="257"/>
                  <a:pt x="5" y="257"/>
                  <a:pt x="5" y="258"/>
                </a:cubicBezTo>
                <a:close/>
                <a:moveTo>
                  <a:pt x="810" y="264"/>
                </a:moveTo>
                <a:cubicBezTo>
                  <a:pt x="810" y="263"/>
                  <a:pt x="808" y="261"/>
                  <a:pt x="809" y="261"/>
                </a:cubicBezTo>
                <a:cubicBezTo>
                  <a:pt x="810" y="263"/>
                  <a:pt x="809" y="259"/>
                  <a:pt x="809" y="258"/>
                </a:cubicBezTo>
                <a:cubicBezTo>
                  <a:pt x="810" y="258"/>
                  <a:pt x="811" y="261"/>
                  <a:pt x="811" y="261"/>
                </a:cubicBezTo>
                <a:cubicBezTo>
                  <a:pt x="809" y="256"/>
                  <a:pt x="809" y="255"/>
                  <a:pt x="807" y="251"/>
                </a:cubicBezTo>
                <a:cubicBezTo>
                  <a:pt x="808" y="254"/>
                  <a:pt x="807" y="252"/>
                  <a:pt x="806" y="253"/>
                </a:cubicBezTo>
                <a:cubicBezTo>
                  <a:pt x="806" y="253"/>
                  <a:pt x="807" y="260"/>
                  <a:pt x="805" y="261"/>
                </a:cubicBezTo>
                <a:cubicBezTo>
                  <a:pt x="805" y="261"/>
                  <a:pt x="804" y="259"/>
                  <a:pt x="804" y="259"/>
                </a:cubicBezTo>
                <a:cubicBezTo>
                  <a:pt x="803" y="261"/>
                  <a:pt x="804" y="266"/>
                  <a:pt x="801" y="262"/>
                </a:cubicBezTo>
                <a:cubicBezTo>
                  <a:pt x="805" y="271"/>
                  <a:pt x="805" y="267"/>
                  <a:pt x="806" y="266"/>
                </a:cubicBezTo>
                <a:cubicBezTo>
                  <a:pt x="806" y="266"/>
                  <a:pt x="810" y="269"/>
                  <a:pt x="808" y="265"/>
                </a:cubicBezTo>
                <a:cubicBezTo>
                  <a:pt x="809" y="266"/>
                  <a:pt x="810" y="269"/>
                  <a:pt x="810" y="268"/>
                </a:cubicBezTo>
                <a:cubicBezTo>
                  <a:pt x="811" y="267"/>
                  <a:pt x="808" y="263"/>
                  <a:pt x="810" y="264"/>
                </a:cubicBezTo>
                <a:close/>
                <a:moveTo>
                  <a:pt x="440" y="4"/>
                </a:moveTo>
                <a:cubicBezTo>
                  <a:pt x="437" y="3"/>
                  <a:pt x="437" y="4"/>
                  <a:pt x="434" y="4"/>
                </a:cubicBezTo>
                <a:cubicBezTo>
                  <a:pt x="434" y="3"/>
                  <a:pt x="433" y="3"/>
                  <a:pt x="433" y="3"/>
                </a:cubicBezTo>
                <a:cubicBezTo>
                  <a:pt x="435" y="3"/>
                  <a:pt x="437" y="3"/>
                  <a:pt x="438" y="2"/>
                </a:cubicBezTo>
                <a:cubicBezTo>
                  <a:pt x="434" y="2"/>
                  <a:pt x="429" y="3"/>
                  <a:pt x="425" y="3"/>
                </a:cubicBezTo>
                <a:cubicBezTo>
                  <a:pt x="428" y="3"/>
                  <a:pt x="433" y="4"/>
                  <a:pt x="437" y="4"/>
                </a:cubicBezTo>
                <a:cubicBezTo>
                  <a:pt x="436" y="4"/>
                  <a:pt x="434" y="4"/>
                  <a:pt x="434" y="4"/>
                </a:cubicBezTo>
                <a:cubicBezTo>
                  <a:pt x="439" y="4"/>
                  <a:pt x="441" y="4"/>
                  <a:pt x="443" y="5"/>
                </a:cubicBezTo>
                <a:cubicBezTo>
                  <a:pt x="442" y="4"/>
                  <a:pt x="446" y="5"/>
                  <a:pt x="446" y="5"/>
                </a:cubicBezTo>
                <a:cubicBezTo>
                  <a:pt x="444" y="4"/>
                  <a:pt x="444" y="5"/>
                  <a:pt x="440" y="4"/>
                </a:cubicBezTo>
                <a:close/>
                <a:moveTo>
                  <a:pt x="399" y="5"/>
                </a:moveTo>
                <a:cubicBezTo>
                  <a:pt x="398" y="4"/>
                  <a:pt x="401" y="4"/>
                  <a:pt x="398" y="4"/>
                </a:cubicBezTo>
                <a:cubicBezTo>
                  <a:pt x="393" y="5"/>
                  <a:pt x="386" y="4"/>
                  <a:pt x="382" y="5"/>
                </a:cubicBezTo>
                <a:cubicBezTo>
                  <a:pt x="385" y="5"/>
                  <a:pt x="389" y="5"/>
                  <a:pt x="390" y="6"/>
                </a:cubicBezTo>
                <a:cubicBezTo>
                  <a:pt x="395" y="5"/>
                  <a:pt x="398" y="6"/>
                  <a:pt x="400" y="5"/>
                </a:cubicBezTo>
                <a:lnTo>
                  <a:pt x="399" y="5"/>
                </a:lnTo>
                <a:close/>
                <a:moveTo>
                  <a:pt x="142" y="101"/>
                </a:moveTo>
                <a:cubicBezTo>
                  <a:pt x="142" y="102"/>
                  <a:pt x="141" y="103"/>
                  <a:pt x="143" y="102"/>
                </a:cubicBezTo>
                <a:cubicBezTo>
                  <a:pt x="147" y="98"/>
                  <a:pt x="152" y="95"/>
                  <a:pt x="156" y="91"/>
                </a:cubicBezTo>
                <a:cubicBezTo>
                  <a:pt x="154" y="92"/>
                  <a:pt x="153" y="93"/>
                  <a:pt x="152" y="94"/>
                </a:cubicBezTo>
                <a:cubicBezTo>
                  <a:pt x="153" y="93"/>
                  <a:pt x="154" y="92"/>
                  <a:pt x="154" y="91"/>
                </a:cubicBezTo>
                <a:cubicBezTo>
                  <a:pt x="149" y="95"/>
                  <a:pt x="141" y="101"/>
                  <a:pt x="134" y="107"/>
                </a:cubicBezTo>
                <a:cubicBezTo>
                  <a:pt x="135" y="107"/>
                  <a:pt x="140" y="103"/>
                  <a:pt x="142" y="101"/>
                </a:cubicBezTo>
                <a:close/>
                <a:moveTo>
                  <a:pt x="84" y="158"/>
                </a:moveTo>
                <a:cubicBezTo>
                  <a:pt x="84" y="159"/>
                  <a:pt x="84" y="160"/>
                  <a:pt x="83" y="160"/>
                </a:cubicBezTo>
                <a:cubicBezTo>
                  <a:pt x="83" y="161"/>
                  <a:pt x="83" y="162"/>
                  <a:pt x="84" y="161"/>
                </a:cubicBezTo>
                <a:cubicBezTo>
                  <a:pt x="84" y="161"/>
                  <a:pt x="84" y="161"/>
                  <a:pt x="84" y="161"/>
                </a:cubicBezTo>
                <a:cubicBezTo>
                  <a:pt x="84" y="160"/>
                  <a:pt x="84" y="160"/>
                  <a:pt x="84" y="160"/>
                </a:cubicBezTo>
                <a:cubicBezTo>
                  <a:pt x="85" y="160"/>
                  <a:pt x="84" y="161"/>
                  <a:pt x="85" y="161"/>
                </a:cubicBezTo>
                <a:cubicBezTo>
                  <a:pt x="85" y="160"/>
                  <a:pt x="86" y="160"/>
                  <a:pt x="85" y="160"/>
                </a:cubicBezTo>
                <a:cubicBezTo>
                  <a:pt x="85" y="160"/>
                  <a:pt x="85" y="160"/>
                  <a:pt x="85" y="160"/>
                </a:cubicBezTo>
                <a:cubicBezTo>
                  <a:pt x="85" y="160"/>
                  <a:pt x="85" y="159"/>
                  <a:pt x="85" y="159"/>
                </a:cubicBezTo>
                <a:cubicBezTo>
                  <a:pt x="85" y="159"/>
                  <a:pt x="86" y="159"/>
                  <a:pt x="87" y="158"/>
                </a:cubicBezTo>
                <a:cubicBezTo>
                  <a:pt x="85" y="159"/>
                  <a:pt x="86" y="157"/>
                  <a:pt x="84" y="158"/>
                </a:cubicBezTo>
                <a:close/>
                <a:moveTo>
                  <a:pt x="103" y="180"/>
                </a:moveTo>
                <a:cubicBezTo>
                  <a:pt x="102" y="180"/>
                  <a:pt x="102" y="181"/>
                  <a:pt x="102" y="181"/>
                </a:cubicBezTo>
                <a:cubicBezTo>
                  <a:pt x="102" y="181"/>
                  <a:pt x="103" y="181"/>
                  <a:pt x="103" y="181"/>
                </a:cubicBezTo>
                <a:cubicBezTo>
                  <a:pt x="103" y="181"/>
                  <a:pt x="102" y="181"/>
                  <a:pt x="103" y="182"/>
                </a:cubicBezTo>
                <a:cubicBezTo>
                  <a:pt x="103" y="182"/>
                  <a:pt x="103" y="181"/>
                  <a:pt x="104" y="181"/>
                </a:cubicBezTo>
                <a:cubicBezTo>
                  <a:pt x="103" y="182"/>
                  <a:pt x="103" y="182"/>
                  <a:pt x="103" y="183"/>
                </a:cubicBezTo>
                <a:cubicBezTo>
                  <a:pt x="103" y="182"/>
                  <a:pt x="104" y="182"/>
                  <a:pt x="104" y="181"/>
                </a:cubicBezTo>
                <a:cubicBezTo>
                  <a:pt x="103" y="182"/>
                  <a:pt x="104" y="180"/>
                  <a:pt x="103" y="180"/>
                </a:cubicBezTo>
                <a:close/>
                <a:moveTo>
                  <a:pt x="77" y="160"/>
                </a:moveTo>
                <a:cubicBezTo>
                  <a:pt x="79" y="161"/>
                  <a:pt x="79" y="158"/>
                  <a:pt x="80" y="158"/>
                </a:cubicBezTo>
                <a:cubicBezTo>
                  <a:pt x="80" y="157"/>
                  <a:pt x="80" y="157"/>
                  <a:pt x="80" y="157"/>
                </a:cubicBezTo>
                <a:cubicBezTo>
                  <a:pt x="79" y="157"/>
                  <a:pt x="78" y="159"/>
                  <a:pt x="77" y="160"/>
                </a:cubicBezTo>
                <a:close/>
                <a:moveTo>
                  <a:pt x="81" y="163"/>
                </a:moveTo>
                <a:cubicBezTo>
                  <a:pt x="81" y="163"/>
                  <a:pt x="81" y="164"/>
                  <a:pt x="81" y="164"/>
                </a:cubicBezTo>
                <a:cubicBezTo>
                  <a:pt x="81" y="164"/>
                  <a:pt x="80" y="165"/>
                  <a:pt x="80" y="165"/>
                </a:cubicBezTo>
                <a:cubicBezTo>
                  <a:pt x="82" y="164"/>
                  <a:pt x="83" y="163"/>
                  <a:pt x="83" y="162"/>
                </a:cubicBezTo>
                <a:cubicBezTo>
                  <a:pt x="83" y="161"/>
                  <a:pt x="83" y="161"/>
                  <a:pt x="82" y="161"/>
                </a:cubicBezTo>
                <a:cubicBezTo>
                  <a:pt x="81" y="161"/>
                  <a:pt x="82" y="163"/>
                  <a:pt x="81" y="163"/>
                </a:cubicBezTo>
                <a:close/>
                <a:moveTo>
                  <a:pt x="95" y="192"/>
                </a:moveTo>
                <a:cubicBezTo>
                  <a:pt x="95" y="192"/>
                  <a:pt x="95" y="192"/>
                  <a:pt x="94" y="192"/>
                </a:cubicBezTo>
                <a:cubicBezTo>
                  <a:pt x="94" y="192"/>
                  <a:pt x="94" y="193"/>
                  <a:pt x="94" y="193"/>
                </a:cubicBezTo>
                <a:cubicBezTo>
                  <a:pt x="93" y="193"/>
                  <a:pt x="93" y="194"/>
                  <a:pt x="94" y="194"/>
                </a:cubicBezTo>
                <a:cubicBezTo>
                  <a:pt x="93" y="194"/>
                  <a:pt x="91" y="196"/>
                  <a:pt x="91" y="197"/>
                </a:cubicBezTo>
                <a:cubicBezTo>
                  <a:pt x="91" y="197"/>
                  <a:pt x="91" y="197"/>
                  <a:pt x="91" y="197"/>
                </a:cubicBezTo>
                <a:cubicBezTo>
                  <a:pt x="91" y="198"/>
                  <a:pt x="90" y="198"/>
                  <a:pt x="90" y="199"/>
                </a:cubicBezTo>
                <a:cubicBezTo>
                  <a:pt x="91" y="197"/>
                  <a:pt x="92" y="197"/>
                  <a:pt x="93" y="197"/>
                </a:cubicBezTo>
                <a:cubicBezTo>
                  <a:pt x="93" y="197"/>
                  <a:pt x="93" y="197"/>
                  <a:pt x="93" y="196"/>
                </a:cubicBezTo>
                <a:cubicBezTo>
                  <a:pt x="93" y="196"/>
                  <a:pt x="94" y="195"/>
                  <a:pt x="94" y="195"/>
                </a:cubicBezTo>
                <a:cubicBezTo>
                  <a:pt x="94" y="195"/>
                  <a:pt x="94" y="195"/>
                  <a:pt x="94" y="196"/>
                </a:cubicBezTo>
                <a:cubicBezTo>
                  <a:pt x="95" y="194"/>
                  <a:pt x="95" y="192"/>
                  <a:pt x="96" y="193"/>
                </a:cubicBezTo>
                <a:cubicBezTo>
                  <a:pt x="96" y="193"/>
                  <a:pt x="96" y="193"/>
                  <a:pt x="96" y="193"/>
                </a:cubicBezTo>
                <a:cubicBezTo>
                  <a:pt x="97" y="193"/>
                  <a:pt x="97" y="193"/>
                  <a:pt x="97" y="192"/>
                </a:cubicBezTo>
                <a:cubicBezTo>
                  <a:pt x="96" y="193"/>
                  <a:pt x="97" y="192"/>
                  <a:pt x="96" y="192"/>
                </a:cubicBezTo>
                <a:cubicBezTo>
                  <a:pt x="96" y="193"/>
                  <a:pt x="96" y="192"/>
                  <a:pt x="95" y="192"/>
                </a:cubicBezTo>
                <a:close/>
                <a:moveTo>
                  <a:pt x="65" y="175"/>
                </a:moveTo>
                <a:cubicBezTo>
                  <a:pt x="64" y="175"/>
                  <a:pt x="64" y="175"/>
                  <a:pt x="63" y="175"/>
                </a:cubicBezTo>
                <a:cubicBezTo>
                  <a:pt x="63" y="175"/>
                  <a:pt x="63" y="175"/>
                  <a:pt x="63" y="176"/>
                </a:cubicBezTo>
                <a:cubicBezTo>
                  <a:pt x="64" y="176"/>
                  <a:pt x="64" y="176"/>
                  <a:pt x="64" y="177"/>
                </a:cubicBezTo>
                <a:cubicBezTo>
                  <a:pt x="65" y="175"/>
                  <a:pt x="66" y="175"/>
                  <a:pt x="67" y="173"/>
                </a:cubicBezTo>
                <a:cubicBezTo>
                  <a:pt x="65" y="173"/>
                  <a:pt x="66" y="174"/>
                  <a:pt x="65" y="175"/>
                </a:cubicBezTo>
                <a:close/>
                <a:moveTo>
                  <a:pt x="45" y="240"/>
                </a:moveTo>
                <a:cubicBezTo>
                  <a:pt x="46" y="241"/>
                  <a:pt x="46" y="241"/>
                  <a:pt x="46" y="241"/>
                </a:cubicBezTo>
                <a:cubicBezTo>
                  <a:pt x="45" y="241"/>
                  <a:pt x="45" y="242"/>
                  <a:pt x="44" y="243"/>
                </a:cubicBezTo>
                <a:cubicBezTo>
                  <a:pt x="44" y="243"/>
                  <a:pt x="43" y="243"/>
                  <a:pt x="43" y="243"/>
                </a:cubicBezTo>
                <a:cubicBezTo>
                  <a:pt x="43" y="244"/>
                  <a:pt x="43" y="244"/>
                  <a:pt x="42" y="245"/>
                </a:cubicBezTo>
                <a:cubicBezTo>
                  <a:pt x="43" y="245"/>
                  <a:pt x="43" y="245"/>
                  <a:pt x="44" y="244"/>
                </a:cubicBezTo>
                <a:cubicBezTo>
                  <a:pt x="44" y="244"/>
                  <a:pt x="44" y="244"/>
                  <a:pt x="44" y="244"/>
                </a:cubicBezTo>
                <a:cubicBezTo>
                  <a:pt x="44" y="244"/>
                  <a:pt x="45" y="243"/>
                  <a:pt x="45" y="244"/>
                </a:cubicBezTo>
                <a:cubicBezTo>
                  <a:pt x="45" y="241"/>
                  <a:pt x="47" y="241"/>
                  <a:pt x="48" y="239"/>
                </a:cubicBezTo>
                <a:cubicBezTo>
                  <a:pt x="47" y="238"/>
                  <a:pt x="48" y="238"/>
                  <a:pt x="48" y="237"/>
                </a:cubicBezTo>
                <a:cubicBezTo>
                  <a:pt x="47" y="238"/>
                  <a:pt x="47" y="240"/>
                  <a:pt x="45" y="240"/>
                </a:cubicBezTo>
                <a:close/>
                <a:moveTo>
                  <a:pt x="820" y="180"/>
                </a:moveTo>
                <a:cubicBezTo>
                  <a:pt x="820" y="181"/>
                  <a:pt x="820" y="181"/>
                  <a:pt x="820" y="181"/>
                </a:cubicBezTo>
                <a:cubicBezTo>
                  <a:pt x="821" y="181"/>
                  <a:pt x="820" y="180"/>
                  <a:pt x="820" y="180"/>
                </a:cubicBezTo>
                <a:close/>
                <a:moveTo>
                  <a:pt x="866" y="171"/>
                </a:moveTo>
                <a:cubicBezTo>
                  <a:pt x="865" y="171"/>
                  <a:pt x="865" y="172"/>
                  <a:pt x="865" y="172"/>
                </a:cubicBezTo>
                <a:cubicBezTo>
                  <a:pt x="865" y="172"/>
                  <a:pt x="866" y="172"/>
                  <a:pt x="866" y="171"/>
                </a:cubicBezTo>
                <a:close/>
                <a:moveTo>
                  <a:pt x="867" y="170"/>
                </a:moveTo>
                <a:cubicBezTo>
                  <a:pt x="867" y="170"/>
                  <a:pt x="866" y="171"/>
                  <a:pt x="866" y="171"/>
                </a:cubicBezTo>
                <a:cubicBezTo>
                  <a:pt x="867" y="171"/>
                  <a:pt x="867" y="170"/>
                  <a:pt x="867" y="170"/>
                </a:cubicBezTo>
                <a:close/>
                <a:moveTo>
                  <a:pt x="861" y="164"/>
                </a:moveTo>
                <a:cubicBezTo>
                  <a:pt x="861" y="164"/>
                  <a:pt x="861" y="165"/>
                  <a:pt x="861" y="165"/>
                </a:cubicBezTo>
                <a:cubicBezTo>
                  <a:pt x="861" y="164"/>
                  <a:pt x="861" y="164"/>
                  <a:pt x="861" y="164"/>
                </a:cubicBezTo>
                <a:close/>
                <a:moveTo>
                  <a:pt x="868" y="162"/>
                </a:moveTo>
                <a:cubicBezTo>
                  <a:pt x="868" y="163"/>
                  <a:pt x="868" y="163"/>
                  <a:pt x="868" y="164"/>
                </a:cubicBezTo>
                <a:cubicBezTo>
                  <a:pt x="868" y="163"/>
                  <a:pt x="868" y="162"/>
                  <a:pt x="868" y="162"/>
                </a:cubicBezTo>
                <a:close/>
                <a:moveTo>
                  <a:pt x="837" y="147"/>
                </a:moveTo>
                <a:cubicBezTo>
                  <a:pt x="837" y="148"/>
                  <a:pt x="837" y="150"/>
                  <a:pt x="836" y="151"/>
                </a:cubicBezTo>
                <a:cubicBezTo>
                  <a:pt x="837" y="150"/>
                  <a:pt x="837" y="148"/>
                  <a:pt x="837" y="147"/>
                </a:cubicBezTo>
                <a:close/>
                <a:moveTo>
                  <a:pt x="852" y="150"/>
                </a:moveTo>
                <a:cubicBezTo>
                  <a:pt x="852" y="149"/>
                  <a:pt x="852" y="149"/>
                  <a:pt x="852" y="149"/>
                </a:cubicBezTo>
                <a:cubicBezTo>
                  <a:pt x="852" y="148"/>
                  <a:pt x="853" y="145"/>
                  <a:pt x="852" y="146"/>
                </a:cubicBezTo>
                <a:cubicBezTo>
                  <a:pt x="852" y="147"/>
                  <a:pt x="851" y="150"/>
                  <a:pt x="851" y="151"/>
                </a:cubicBezTo>
                <a:cubicBezTo>
                  <a:pt x="852" y="151"/>
                  <a:pt x="852" y="150"/>
                  <a:pt x="852" y="150"/>
                </a:cubicBezTo>
                <a:close/>
                <a:moveTo>
                  <a:pt x="857" y="134"/>
                </a:moveTo>
                <a:cubicBezTo>
                  <a:pt x="857" y="134"/>
                  <a:pt x="857" y="134"/>
                  <a:pt x="857" y="134"/>
                </a:cubicBezTo>
                <a:cubicBezTo>
                  <a:pt x="857" y="135"/>
                  <a:pt x="857" y="135"/>
                  <a:pt x="857" y="135"/>
                </a:cubicBezTo>
                <a:lnTo>
                  <a:pt x="857" y="134"/>
                </a:lnTo>
                <a:close/>
                <a:moveTo>
                  <a:pt x="855" y="121"/>
                </a:moveTo>
                <a:cubicBezTo>
                  <a:pt x="855" y="119"/>
                  <a:pt x="855" y="121"/>
                  <a:pt x="855" y="122"/>
                </a:cubicBezTo>
                <a:cubicBezTo>
                  <a:pt x="854" y="122"/>
                  <a:pt x="855" y="122"/>
                  <a:pt x="855" y="122"/>
                </a:cubicBezTo>
                <a:cubicBezTo>
                  <a:pt x="854" y="123"/>
                  <a:pt x="853" y="126"/>
                  <a:pt x="854" y="127"/>
                </a:cubicBezTo>
                <a:cubicBezTo>
                  <a:pt x="854" y="125"/>
                  <a:pt x="855" y="123"/>
                  <a:pt x="855" y="121"/>
                </a:cubicBezTo>
                <a:close/>
                <a:moveTo>
                  <a:pt x="861" y="127"/>
                </a:moveTo>
                <a:cubicBezTo>
                  <a:pt x="861" y="127"/>
                  <a:pt x="861" y="128"/>
                  <a:pt x="861" y="128"/>
                </a:cubicBezTo>
                <a:cubicBezTo>
                  <a:pt x="862" y="128"/>
                  <a:pt x="862" y="127"/>
                  <a:pt x="861" y="127"/>
                </a:cubicBezTo>
                <a:close/>
                <a:moveTo>
                  <a:pt x="843" y="120"/>
                </a:moveTo>
                <a:cubicBezTo>
                  <a:pt x="843" y="121"/>
                  <a:pt x="842" y="121"/>
                  <a:pt x="842" y="122"/>
                </a:cubicBezTo>
                <a:cubicBezTo>
                  <a:pt x="843" y="121"/>
                  <a:pt x="843" y="120"/>
                  <a:pt x="843" y="120"/>
                </a:cubicBezTo>
                <a:close/>
                <a:moveTo>
                  <a:pt x="859" y="124"/>
                </a:moveTo>
                <a:cubicBezTo>
                  <a:pt x="859" y="125"/>
                  <a:pt x="859" y="126"/>
                  <a:pt x="859" y="126"/>
                </a:cubicBezTo>
                <a:cubicBezTo>
                  <a:pt x="859" y="125"/>
                  <a:pt x="860" y="124"/>
                  <a:pt x="859" y="124"/>
                </a:cubicBezTo>
                <a:close/>
                <a:moveTo>
                  <a:pt x="862" y="124"/>
                </a:moveTo>
                <a:cubicBezTo>
                  <a:pt x="862" y="124"/>
                  <a:pt x="861" y="125"/>
                  <a:pt x="862" y="126"/>
                </a:cubicBezTo>
                <a:cubicBezTo>
                  <a:pt x="862" y="125"/>
                  <a:pt x="862" y="124"/>
                  <a:pt x="862" y="124"/>
                </a:cubicBezTo>
                <a:close/>
                <a:moveTo>
                  <a:pt x="839" y="118"/>
                </a:moveTo>
                <a:cubicBezTo>
                  <a:pt x="839" y="118"/>
                  <a:pt x="839" y="119"/>
                  <a:pt x="839" y="119"/>
                </a:cubicBezTo>
                <a:cubicBezTo>
                  <a:pt x="839" y="119"/>
                  <a:pt x="839" y="118"/>
                  <a:pt x="839" y="118"/>
                </a:cubicBezTo>
                <a:close/>
                <a:moveTo>
                  <a:pt x="844" y="116"/>
                </a:moveTo>
                <a:cubicBezTo>
                  <a:pt x="843" y="117"/>
                  <a:pt x="843" y="119"/>
                  <a:pt x="843" y="119"/>
                </a:cubicBezTo>
                <a:cubicBezTo>
                  <a:pt x="843" y="118"/>
                  <a:pt x="844" y="117"/>
                  <a:pt x="844" y="116"/>
                </a:cubicBezTo>
                <a:close/>
                <a:moveTo>
                  <a:pt x="862" y="120"/>
                </a:moveTo>
                <a:cubicBezTo>
                  <a:pt x="862" y="121"/>
                  <a:pt x="861" y="122"/>
                  <a:pt x="862" y="123"/>
                </a:cubicBezTo>
                <a:cubicBezTo>
                  <a:pt x="862" y="122"/>
                  <a:pt x="863" y="121"/>
                  <a:pt x="862" y="120"/>
                </a:cubicBezTo>
                <a:close/>
                <a:moveTo>
                  <a:pt x="855" y="118"/>
                </a:moveTo>
                <a:cubicBezTo>
                  <a:pt x="855" y="118"/>
                  <a:pt x="855" y="119"/>
                  <a:pt x="855" y="119"/>
                </a:cubicBezTo>
                <a:cubicBezTo>
                  <a:pt x="855" y="119"/>
                  <a:pt x="856" y="118"/>
                  <a:pt x="855" y="118"/>
                </a:cubicBezTo>
                <a:close/>
                <a:moveTo>
                  <a:pt x="858" y="117"/>
                </a:moveTo>
                <a:cubicBezTo>
                  <a:pt x="857" y="117"/>
                  <a:pt x="857" y="118"/>
                  <a:pt x="857" y="118"/>
                </a:cubicBezTo>
                <a:cubicBezTo>
                  <a:pt x="857" y="118"/>
                  <a:pt x="858" y="117"/>
                  <a:pt x="858" y="117"/>
                </a:cubicBezTo>
                <a:close/>
                <a:moveTo>
                  <a:pt x="860" y="116"/>
                </a:moveTo>
                <a:cubicBezTo>
                  <a:pt x="860" y="116"/>
                  <a:pt x="860" y="116"/>
                  <a:pt x="860" y="116"/>
                </a:cubicBezTo>
                <a:cubicBezTo>
                  <a:pt x="859" y="115"/>
                  <a:pt x="859" y="117"/>
                  <a:pt x="859" y="117"/>
                </a:cubicBezTo>
                <a:cubicBezTo>
                  <a:pt x="860" y="117"/>
                  <a:pt x="859" y="117"/>
                  <a:pt x="860" y="116"/>
                </a:cubicBezTo>
                <a:close/>
                <a:moveTo>
                  <a:pt x="849" y="110"/>
                </a:moveTo>
                <a:cubicBezTo>
                  <a:pt x="848" y="113"/>
                  <a:pt x="849" y="111"/>
                  <a:pt x="849" y="110"/>
                </a:cubicBezTo>
                <a:close/>
                <a:moveTo>
                  <a:pt x="845" y="105"/>
                </a:moveTo>
                <a:cubicBezTo>
                  <a:pt x="844" y="106"/>
                  <a:pt x="844" y="106"/>
                  <a:pt x="844" y="107"/>
                </a:cubicBezTo>
                <a:cubicBezTo>
                  <a:pt x="844" y="107"/>
                  <a:pt x="845" y="105"/>
                  <a:pt x="845" y="105"/>
                </a:cubicBezTo>
                <a:close/>
                <a:moveTo>
                  <a:pt x="844" y="105"/>
                </a:moveTo>
                <a:cubicBezTo>
                  <a:pt x="843" y="105"/>
                  <a:pt x="843" y="106"/>
                  <a:pt x="843" y="106"/>
                </a:cubicBezTo>
                <a:lnTo>
                  <a:pt x="844" y="105"/>
                </a:lnTo>
                <a:close/>
                <a:moveTo>
                  <a:pt x="836" y="101"/>
                </a:moveTo>
                <a:cubicBezTo>
                  <a:pt x="836" y="102"/>
                  <a:pt x="836" y="102"/>
                  <a:pt x="836" y="102"/>
                </a:cubicBezTo>
                <a:cubicBezTo>
                  <a:pt x="836" y="102"/>
                  <a:pt x="836" y="101"/>
                  <a:pt x="836" y="101"/>
                </a:cubicBezTo>
                <a:close/>
                <a:moveTo>
                  <a:pt x="838" y="98"/>
                </a:moveTo>
                <a:cubicBezTo>
                  <a:pt x="839" y="95"/>
                  <a:pt x="838" y="96"/>
                  <a:pt x="838" y="98"/>
                </a:cubicBezTo>
                <a:close/>
                <a:moveTo>
                  <a:pt x="828" y="135"/>
                </a:moveTo>
                <a:cubicBezTo>
                  <a:pt x="828" y="136"/>
                  <a:pt x="828" y="137"/>
                  <a:pt x="827" y="137"/>
                </a:cubicBezTo>
                <a:cubicBezTo>
                  <a:pt x="828" y="138"/>
                  <a:pt x="828" y="138"/>
                  <a:pt x="828" y="138"/>
                </a:cubicBezTo>
                <a:cubicBezTo>
                  <a:pt x="828" y="137"/>
                  <a:pt x="829" y="136"/>
                  <a:pt x="828" y="135"/>
                </a:cubicBezTo>
                <a:close/>
                <a:moveTo>
                  <a:pt x="846" y="121"/>
                </a:moveTo>
                <a:cubicBezTo>
                  <a:pt x="847" y="121"/>
                  <a:pt x="846" y="122"/>
                  <a:pt x="846" y="123"/>
                </a:cubicBezTo>
                <a:cubicBezTo>
                  <a:pt x="847" y="121"/>
                  <a:pt x="848" y="117"/>
                  <a:pt x="848" y="115"/>
                </a:cubicBezTo>
                <a:cubicBezTo>
                  <a:pt x="848" y="117"/>
                  <a:pt x="846" y="118"/>
                  <a:pt x="847" y="119"/>
                </a:cubicBezTo>
                <a:cubicBezTo>
                  <a:pt x="847" y="119"/>
                  <a:pt x="847" y="119"/>
                  <a:pt x="847" y="118"/>
                </a:cubicBezTo>
                <a:cubicBezTo>
                  <a:pt x="846" y="119"/>
                  <a:pt x="846" y="120"/>
                  <a:pt x="846" y="121"/>
                </a:cubicBezTo>
                <a:cubicBezTo>
                  <a:pt x="846" y="121"/>
                  <a:pt x="846" y="120"/>
                  <a:pt x="846" y="120"/>
                </a:cubicBezTo>
                <a:cubicBezTo>
                  <a:pt x="846" y="121"/>
                  <a:pt x="845" y="121"/>
                  <a:pt x="845" y="121"/>
                </a:cubicBezTo>
                <a:cubicBezTo>
                  <a:pt x="846" y="122"/>
                  <a:pt x="846" y="121"/>
                  <a:pt x="846" y="121"/>
                </a:cubicBezTo>
                <a:close/>
                <a:moveTo>
                  <a:pt x="860" y="122"/>
                </a:moveTo>
                <a:cubicBezTo>
                  <a:pt x="860" y="122"/>
                  <a:pt x="859" y="123"/>
                  <a:pt x="860" y="123"/>
                </a:cubicBezTo>
                <a:cubicBezTo>
                  <a:pt x="860" y="123"/>
                  <a:pt x="860" y="123"/>
                  <a:pt x="860" y="123"/>
                </a:cubicBezTo>
                <a:cubicBezTo>
                  <a:pt x="859" y="124"/>
                  <a:pt x="860" y="122"/>
                  <a:pt x="860" y="122"/>
                </a:cubicBezTo>
                <a:close/>
                <a:moveTo>
                  <a:pt x="861" y="115"/>
                </a:moveTo>
                <a:cubicBezTo>
                  <a:pt x="861" y="115"/>
                  <a:pt x="861" y="115"/>
                  <a:pt x="861" y="115"/>
                </a:cubicBezTo>
                <a:cubicBezTo>
                  <a:pt x="862" y="117"/>
                  <a:pt x="859" y="120"/>
                  <a:pt x="860" y="122"/>
                </a:cubicBezTo>
                <a:cubicBezTo>
                  <a:pt x="860" y="118"/>
                  <a:pt x="862" y="115"/>
                  <a:pt x="862" y="112"/>
                </a:cubicBezTo>
                <a:cubicBezTo>
                  <a:pt x="862" y="112"/>
                  <a:pt x="862" y="111"/>
                  <a:pt x="862" y="111"/>
                </a:cubicBezTo>
                <a:cubicBezTo>
                  <a:pt x="862" y="110"/>
                  <a:pt x="864" y="107"/>
                  <a:pt x="863" y="106"/>
                </a:cubicBezTo>
                <a:cubicBezTo>
                  <a:pt x="863" y="107"/>
                  <a:pt x="862" y="108"/>
                  <a:pt x="862" y="110"/>
                </a:cubicBezTo>
                <a:cubicBezTo>
                  <a:pt x="861" y="109"/>
                  <a:pt x="861" y="109"/>
                  <a:pt x="861" y="109"/>
                </a:cubicBezTo>
                <a:cubicBezTo>
                  <a:pt x="862" y="111"/>
                  <a:pt x="861" y="114"/>
                  <a:pt x="861" y="115"/>
                </a:cubicBezTo>
                <a:close/>
                <a:moveTo>
                  <a:pt x="842" y="104"/>
                </a:moveTo>
                <a:cubicBezTo>
                  <a:pt x="842" y="105"/>
                  <a:pt x="842" y="105"/>
                  <a:pt x="842" y="106"/>
                </a:cubicBezTo>
                <a:cubicBezTo>
                  <a:pt x="843" y="105"/>
                  <a:pt x="842" y="104"/>
                  <a:pt x="842" y="104"/>
                </a:cubicBezTo>
                <a:close/>
                <a:moveTo>
                  <a:pt x="707" y="252"/>
                </a:moveTo>
                <a:cubicBezTo>
                  <a:pt x="708" y="252"/>
                  <a:pt x="709" y="252"/>
                  <a:pt x="710" y="253"/>
                </a:cubicBezTo>
                <a:cubicBezTo>
                  <a:pt x="710" y="254"/>
                  <a:pt x="709" y="255"/>
                  <a:pt x="710" y="256"/>
                </a:cubicBezTo>
                <a:cubicBezTo>
                  <a:pt x="712" y="257"/>
                  <a:pt x="715" y="253"/>
                  <a:pt x="715" y="256"/>
                </a:cubicBezTo>
                <a:cubicBezTo>
                  <a:pt x="717" y="258"/>
                  <a:pt x="720" y="259"/>
                  <a:pt x="723" y="259"/>
                </a:cubicBezTo>
                <a:cubicBezTo>
                  <a:pt x="725" y="260"/>
                  <a:pt x="726" y="261"/>
                  <a:pt x="728" y="262"/>
                </a:cubicBezTo>
                <a:cubicBezTo>
                  <a:pt x="730" y="262"/>
                  <a:pt x="733" y="262"/>
                  <a:pt x="734" y="263"/>
                </a:cubicBezTo>
                <a:cubicBezTo>
                  <a:pt x="736" y="263"/>
                  <a:pt x="737" y="264"/>
                  <a:pt x="739" y="265"/>
                </a:cubicBezTo>
                <a:cubicBezTo>
                  <a:pt x="744" y="267"/>
                  <a:pt x="749" y="267"/>
                  <a:pt x="753" y="269"/>
                </a:cubicBezTo>
                <a:cubicBezTo>
                  <a:pt x="756" y="269"/>
                  <a:pt x="760" y="271"/>
                  <a:pt x="762" y="272"/>
                </a:cubicBezTo>
                <a:cubicBezTo>
                  <a:pt x="765" y="272"/>
                  <a:pt x="768" y="274"/>
                  <a:pt x="771" y="275"/>
                </a:cubicBezTo>
                <a:cubicBezTo>
                  <a:pt x="772" y="275"/>
                  <a:pt x="774" y="275"/>
                  <a:pt x="776" y="276"/>
                </a:cubicBezTo>
                <a:cubicBezTo>
                  <a:pt x="776" y="276"/>
                  <a:pt x="777" y="276"/>
                  <a:pt x="777" y="276"/>
                </a:cubicBezTo>
                <a:cubicBezTo>
                  <a:pt x="779" y="277"/>
                  <a:pt x="781" y="277"/>
                  <a:pt x="782" y="277"/>
                </a:cubicBezTo>
                <a:cubicBezTo>
                  <a:pt x="784" y="278"/>
                  <a:pt x="785" y="279"/>
                  <a:pt x="787" y="279"/>
                </a:cubicBezTo>
                <a:cubicBezTo>
                  <a:pt x="789" y="280"/>
                  <a:pt x="792" y="281"/>
                  <a:pt x="795" y="281"/>
                </a:cubicBezTo>
                <a:cubicBezTo>
                  <a:pt x="796" y="282"/>
                  <a:pt x="798" y="282"/>
                  <a:pt x="799" y="282"/>
                </a:cubicBezTo>
                <a:cubicBezTo>
                  <a:pt x="800" y="283"/>
                  <a:pt x="800" y="283"/>
                  <a:pt x="801" y="283"/>
                </a:cubicBezTo>
                <a:cubicBezTo>
                  <a:pt x="802" y="283"/>
                  <a:pt x="802" y="283"/>
                  <a:pt x="802" y="283"/>
                </a:cubicBezTo>
                <a:cubicBezTo>
                  <a:pt x="803" y="284"/>
                  <a:pt x="803" y="284"/>
                  <a:pt x="803" y="284"/>
                </a:cubicBezTo>
                <a:cubicBezTo>
                  <a:pt x="803" y="284"/>
                  <a:pt x="803" y="284"/>
                  <a:pt x="803" y="284"/>
                </a:cubicBezTo>
                <a:cubicBezTo>
                  <a:pt x="803" y="284"/>
                  <a:pt x="803" y="284"/>
                  <a:pt x="803" y="284"/>
                </a:cubicBezTo>
                <a:cubicBezTo>
                  <a:pt x="804" y="285"/>
                  <a:pt x="805" y="284"/>
                  <a:pt x="806" y="285"/>
                </a:cubicBezTo>
                <a:cubicBezTo>
                  <a:pt x="807" y="285"/>
                  <a:pt x="808" y="286"/>
                  <a:pt x="809" y="287"/>
                </a:cubicBezTo>
                <a:cubicBezTo>
                  <a:pt x="810" y="286"/>
                  <a:pt x="811" y="287"/>
                  <a:pt x="812" y="288"/>
                </a:cubicBezTo>
                <a:cubicBezTo>
                  <a:pt x="813" y="288"/>
                  <a:pt x="813" y="288"/>
                  <a:pt x="813" y="288"/>
                </a:cubicBezTo>
                <a:cubicBezTo>
                  <a:pt x="813" y="288"/>
                  <a:pt x="813" y="287"/>
                  <a:pt x="813" y="287"/>
                </a:cubicBezTo>
                <a:cubicBezTo>
                  <a:pt x="813" y="287"/>
                  <a:pt x="813" y="287"/>
                  <a:pt x="813" y="286"/>
                </a:cubicBezTo>
                <a:cubicBezTo>
                  <a:pt x="813" y="286"/>
                  <a:pt x="813" y="286"/>
                  <a:pt x="813" y="286"/>
                </a:cubicBezTo>
                <a:cubicBezTo>
                  <a:pt x="813" y="285"/>
                  <a:pt x="813" y="285"/>
                  <a:pt x="813" y="284"/>
                </a:cubicBezTo>
                <a:cubicBezTo>
                  <a:pt x="813" y="282"/>
                  <a:pt x="813" y="282"/>
                  <a:pt x="813" y="282"/>
                </a:cubicBezTo>
                <a:cubicBezTo>
                  <a:pt x="813" y="282"/>
                  <a:pt x="812" y="281"/>
                  <a:pt x="812" y="280"/>
                </a:cubicBezTo>
                <a:cubicBezTo>
                  <a:pt x="812" y="280"/>
                  <a:pt x="813" y="280"/>
                  <a:pt x="813" y="279"/>
                </a:cubicBezTo>
                <a:cubicBezTo>
                  <a:pt x="813" y="279"/>
                  <a:pt x="812" y="279"/>
                  <a:pt x="812" y="279"/>
                </a:cubicBezTo>
                <a:cubicBezTo>
                  <a:pt x="812" y="278"/>
                  <a:pt x="812" y="278"/>
                  <a:pt x="812" y="278"/>
                </a:cubicBezTo>
                <a:cubicBezTo>
                  <a:pt x="812" y="277"/>
                  <a:pt x="812" y="277"/>
                  <a:pt x="812" y="277"/>
                </a:cubicBezTo>
                <a:cubicBezTo>
                  <a:pt x="812" y="276"/>
                  <a:pt x="812" y="276"/>
                  <a:pt x="812" y="275"/>
                </a:cubicBezTo>
                <a:cubicBezTo>
                  <a:pt x="813" y="270"/>
                  <a:pt x="813" y="265"/>
                  <a:pt x="813" y="259"/>
                </a:cubicBezTo>
                <a:cubicBezTo>
                  <a:pt x="813" y="254"/>
                  <a:pt x="813" y="250"/>
                  <a:pt x="813" y="245"/>
                </a:cubicBezTo>
                <a:cubicBezTo>
                  <a:pt x="815" y="226"/>
                  <a:pt x="815" y="226"/>
                  <a:pt x="815" y="226"/>
                </a:cubicBezTo>
                <a:cubicBezTo>
                  <a:pt x="815" y="219"/>
                  <a:pt x="816" y="212"/>
                  <a:pt x="817" y="206"/>
                </a:cubicBezTo>
                <a:cubicBezTo>
                  <a:pt x="817" y="206"/>
                  <a:pt x="818" y="205"/>
                  <a:pt x="818" y="205"/>
                </a:cubicBezTo>
                <a:cubicBezTo>
                  <a:pt x="818" y="204"/>
                  <a:pt x="817" y="204"/>
                  <a:pt x="818" y="204"/>
                </a:cubicBezTo>
                <a:cubicBezTo>
                  <a:pt x="818" y="203"/>
                  <a:pt x="818" y="203"/>
                  <a:pt x="818" y="203"/>
                </a:cubicBezTo>
                <a:cubicBezTo>
                  <a:pt x="819" y="197"/>
                  <a:pt x="820" y="192"/>
                  <a:pt x="822" y="186"/>
                </a:cubicBezTo>
                <a:cubicBezTo>
                  <a:pt x="822" y="185"/>
                  <a:pt x="822" y="186"/>
                  <a:pt x="822" y="186"/>
                </a:cubicBezTo>
                <a:cubicBezTo>
                  <a:pt x="823" y="183"/>
                  <a:pt x="824" y="178"/>
                  <a:pt x="825" y="175"/>
                </a:cubicBezTo>
                <a:cubicBezTo>
                  <a:pt x="825" y="173"/>
                  <a:pt x="825" y="171"/>
                  <a:pt x="826" y="170"/>
                </a:cubicBezTo>
                <a:cubicBezTo>
                  <a:pt x="826" y="169"/>
                  <a:pt x="825" y="169"/>
                  <a:pt x="825" y="169"/>
                </a:cubicBezTo>
                <a:cubicBezTo>
                  <a:pt x="826" y="169"/>
                  <a:pt x="826" y="169"/>
                  <a:pt x="826" y="169"/>
                </a:cubicBezTo>
                <a:cubicBezTo>
                  <a:pt x="826" y="167"/>
                  <a:pt x="826" y="167"/>
                  <a:pt x="826" y="167"/>
                </a:cubicBezTo>
                <a:cubicBezTo>
                  <a:pt x="827" y="164"/>
                  <a:pt x="828" y="160"/>
                  <a:pt x="829" y="156"/>
                </a:cubicBezTo>
                <a:cubicBezTo>
                  <a:pt x="829" y="155"/>
                  <a:pt x="829" y="155"/>
                  <a:pt x="829" y="154"/>
                </a:cubicBezTo>
                <a:cubicBezTo>
                  <a:pt x="830" y="154"/>
                  <a:pt x="830" y="154"/>
                  <a:pt x="829" y="153"/>
                </a:cubicBezTo>
                <a:cubicBezTo>
                  <a:pt x="829" y="153"/>
                  <a:pt x="830" y="151"/>
                  <a:pt x="830" y="152"/>
                </a:cubicBezTo>
                <a:cubicBezTo>
                  <a:pt x="830" y="151"/>
                  <a:pt x="830" y="152"/>
                  <a:pt x="830" y="152"/>
                </a:cubicBezTo>
                <a:cubicBezTo>
                  <a:pt x="831" y="151"/>
                  <a:pt x="831" y="149"/>
                  <a:pt x="831" y="147"/>
                </a:cubicBezTo>
                <a:cubicBezTo>
                  <a:pt x="831" y="146"/>
                  <a:pt x="832" y="144"/>
                  <a:pt x="833" y="142"/>
                </a:cubicBezTo>
                <a:cubicBezTo>
                  <a:pt x="833" y="144"/>
                  <a:pt x="833" y="146"/>
                  <a:pt x="835" y="147"/>
                </a:cubicBezTo>
                <a:cubicBezTo>
                  <a:pt x="836" y="145"/>
                  <a:pt x="836" y="141"/>
                  <a:pt x="837" y="140"/>
                </a:cubicBezTo>
                <a:cubicBezTo>
                  <a:pt x="838" y="135"/>
                  <a:pt x="839" y="130"/>
                  <a:pt x="840" y="125"/>
                </a:cubicBezTo>
                <a:cubicBezTo>
                  <a:pt x="840" y="124"/>
                  <a:pt x="840" y="124"/>
                  <a:pt x="840" y="124"/>
                </a:cubicBezTo>
                <a:cubicBezTo>
                  <a:pt x="842" y="119"/>
                  <a:pt x="842" y="114"/>
                  <a:pt x="844" y="108"/>
                </a:cubicBezTo>
                <a:cubicBezTo>
                  <a:pt x="842" y="119"/>
                  <a:pt x="839" y="128"/>
                  <a:pt x="838" y="138"/>
                </a:cubicBezTo>
                <a:cubicBezTo>
                  <a:pt x="837" y="140"/>
                  <a:pt x="836" y="146"/>
                  <a:pt x="835" y="150"/>
                </a:cubicBezTo>
                <a:cubicBezTo>
                  <a:pt x="835" y="152"/>
                  <a:pt x="836" y="153"/>
                  <a:pt x="838" y="152"/>
                </a:cubicBezTo>
                <a:cubicBezTo>
                  <a:pt x="840" y="150"/>
                  <a:pt x="839" y="147"/>
                  <a:pt x="840" y="145"/>
                </a:cubicBezTo>
                <a:cubicBezTo>
                  <a:pt x="841" y="145"/>
                  <a:pt x="841" y="144"/>
                  <a:pt x="842" y="145"/>
                </a:cubicBezTo>
                <a:cubicBezTo>
                  <a:pt x="842" y="150"/>
                  <a:pt x="840" y="156"/>
                  <a:pt x="840" y="160"/>
                </a:cubicBezTo>
                <a:cubicBezTo>
                  <a:pt x="840" y="161"/>
                  <a:pt x="840" y="162"/>
                  <a:pt x="840" y="163"/>
                </a:cubicBezTo>
                <a:cubicBezTo>
                  <a:pt x="840" y="163"/>
                  <a:pt x="840" y="164"/>
                  <a:pt x="841" y="164"/>
                </a:cubicBezTo>
                <a:cubicBezTo>
                  <a:pt x="841" y="164"/>
                  <a:pt x="841" y="164"/>
                  <a:pt x="842" y="164"/>
                </a:cubicBezTo>
                <a:cubicBezTo>
                  <a:pt x="842" y="159"/>
                  <a:pt x="846" y="156"/>
                  <a:pt x="846" y="151"/>
                </a:cubicBezTo>
                <a:cubicBezTo>
                  <a:pt x="847" y="150"/>
                  <a:pt x="848" y="149"/>
                  <a:pt x="849" y="149"/>
                </a:cubicBezTo>
                <a:cubicBezTo>
                  <a:pt x="849" y="147"/>
                  <a:pt x="850" y="145"/>
                  <a:pt x="850" y="143"/>
                </a:cubicBezTo>
                <a:cubicBezTo>
                  <a:pt x="850" y="142"/>
                  <a:pt x="850" y="142"/>
                  <a:pt x="850" y="142"/>
                </a:cubicBezTo>
                <a:cubicBezTo>
                  <a:pt x="851" y="137"/>
                  <a:pt x="851" y="133"/>
                  <a:pt x="853" y="129"/>
                </a:cubicBezTo>
                <a:cubicBezTo>
                  <a:pt x="853" y="133"/>
                  <a:pt x="852" y="136"/>
                  <a:pt x="851" y="140"/>
                </a:cubicBezTo>
                <a:cubicBezTo>
                  <a:pt x="851" y="140"/>
                  <a:pt x="852" y="141"/>
                  <a:pt x="852" y="141"/>
                </a:cubicBezTo>
                <a:cubicBezTo>
                  <a:pt x="851" y="144"/>
                  <a:pt x="850" y="149"/>
                  <a:pt x="849" y="152"/>
                </a:cubicBezTo>
                <a:cubicBezTo>
                  <a:pt x="850" y="153"/>
                  <a:pt x="851" y="153"/>
                  <a:pt x="851" y="152"/>
                </a:cubicBezTo>
                <a:cubicBezTo>
                  <a:pt x="851" y="152"/>
                  <a:pt x="851" y="153"/>
                  <a:pt x="851" y="153"/>
                </a:cubicBezTo>
                <a:cubicBezTo>
                  <a:pt x="851" y="153"/>
                  <a:pt x="851" y="153"/>
                  <a:pt x="852" y="153"/>
                </a:cubicBezTo>
                <a:cubicBezTo>
                  <a:pt x="851" y="155"/>
                  <a:pt x="851" y="155"/>
                  <a:pt x="851" y="157"/>
                </a:cubicBezTo>
                <a:cubicBezTo>
                  <a:pt x="851" y="158"/>
                  <a:pt x="851" y="158"/>
                  <a:pt x="852" y="158"/>
                </a:cubicBezTo>
                <a:cubicBezTo>
                  <a:pt x="852" y="156"/>
                  <a:pt x="853" y="155"/>
                  <a:pt x="853" y="153"/>
                </a:cubicBezTo>
                <a:cubicBezTo>
                  <a:pt x="853" y="152"/>
                  <a:pt x="853" y="151"/>
                  <a:pt x="853" y="151"/>
                </a:cubicBezTo>
                <a:cubicBezTo>
                  <a:pt x="853" y="150"/>
                  <a:pt x="853" y="150"/>
                  <a:pt x="854" y="150"/>
                </a:cubicBezTo>
                <a:cubicBezTo>
                  <a:pt x="854" y="149"/>
                  <a:pt x="853" y="149"/>
                  <a:pt x="853" y="148"/>
                </a:cubicBezTo>
                <a:cubicBezTo>
                  <a:pt x="853" y="148"/>
                  <a:pt x="854" y="148"/>
                  <a:pt x="854" y="147"/>
                </a:cubicBezTo>
                <a:cubicBezTo>
                  <a:pt x="855" y="145"/>
                  <a:pt x="854" y="143"/>
                  <a:pt x="855" y="141"/>
                </a:cubicBezTo>
                <a:cubicBezTo>
                  <a:pt x="855" y="140"/>
                  <a:pt x="856" y="139"/>
                  <a:pt x="857" y="137"/>
                </a:cubicBezTo>
                <a:cubicBezTo>
                  <a:pt x="857" y="138"/>
                  <a:pt x="856" y="139"/>
                  <a:pt x="856" y="140"/>
                </a:cubicBezTo>
                <a:cubicBezTo>
                  <a:pt x="855" y="144"/>
                  <a:pt x="856" y="148"/>
                  <a:pt x="855" y="151"/>
                </a:cubicBezTo>
                <a:cubicBezTo>
                  <a:pt x="856" y="152"/>
                  <a:pt x="856" y="151"/>
                  <a:pt x="857" y="151"/>
                </a:cubicBezTo>
                <a:cubicBezTo>
                  <a:pt x="857" y="150"/>
                  <a:pt x="857" y="149"/>
                  <a:pt x="857" y="148"/>
                </a:cubicBezTo>
                <a:cubicBezTo>
                  <a:pt x="857" y="148"/>
                  <a:pt x="857" y="149"/>
                  <a:pt x="857" y="148"/>
                </a:cubicBezTo>
                <a:cubicBezTo>
                  <a:pt x="857" y="146"/>
                  <a:pt x="857" y="144"/>
                  <a:pt x="858" y="141"/>
                </a:cubicBezTo>
                <a:cubicBezTo>
                  <a:pt x="858" y="141"/>
                  <a:pt x="858" y="140"/>
                  <a:pt x="859" y="141"/>
                </a:cubicBezTo>
                <a:cubicBezTo>
                  <a:pt x="859" y="140"/>
                  <a:pt x="859" y="140"/>
                  <a:pt x="860" y="140"/>
                </a:cubicBezTo>
                <a:cubicBezTo>
                  <a:pt x="860" y="139"/>
                  <a:pt x="859" y="140"/>
                  <a:pt x="859" y="140"/>
                </a:cubicBezTo>
                <a:cubicBezTo>
                  <a:pt x="860" y="139"/>
                  <a:pt x="859" y="138"/>
                  <a:pt x="860" y="138"/>
                </a:cubicBezTo>
                <a:cubicBezTo>
                  <a:pt x="860" y="134"/>
                  <a:pt x="861" y="132"/>
                  <a:pt x="861" y="128"/>
                </a:cubicBezTo>
                <a:cubicBezTo>
                  <a:pt x="861" y="131"/>
                  <a:pt x="861" y="134"/>
                  <a:pt x="860" y="137"/>
                </a:cubicBezTo>
                <a:cubicBezTo>
                  <a:pt x="860" y="138"/>
                  <a:pt x="861" y="137"/>
                  <a:pt x="861" y="138"/>
                </a:cubicBezTo>
                <a:cubicBezTo>
                  <a:pt x="861" y="139"/>
                  <a:pt x="860" y="139"/>
                  <a:pt x="860" y="140"/>
                </a:cubicBezTo>
                <a:cubicBezTo>
                  <a:pt x="860" y="141"/>
                  <a:pt x="860" y="142"/>
                  <a:pt x="860" y="143"/>
                </a:cubicBezTo>
                <a:cubicBezTo>
                  <a:pt x="860" y="144"/>
                  <a:pt x="859" y="145"/>
                  <a:pt x="859" y="146"/>
                </a:cubicBezTo>
                <a:cubicBezTo>
                  <a:pt x="860" y="147"/>
                  <a:pt x="860" y="148"/>
                  <a:pt x="860" y="149"/>
                </a:cubicBezTo>
                <a:cubicBezTo>
                  <a:pt x="860" y="150"/>
                  <a:pt x="860" y="149"/>
                  <a:pt x="860" y="150"/>
                </a:cubicBezTo>
                <a:cubicBezTo>
                  <a:pt x="861" y="151"/>
                  <a:pt x="861" y="150"/>
                  <a:pt x="862" y="150"/>
                </a:cubicBezTo>
                <a:cubicBezTo>
                  <a:pt x="862" y="151"/>
                  <a:pt x="861" y="150"/>
                  <a:pt x="861" y="151"/>
                </a:cubicBezTo>
                <a:cubicBezTo>
                  <a:pt x="861" y="151"/>
                  <a:pt x="861" y="152"/>
                  <a:pt x="862" y="152"/>
                </a:cubicBezTo>
                <a:cubicBezTo>
                  <a:pt x="861" y="154"/>
                  <a:pt x="861" y="155"/>
                  <a:pt x="861" y="157"/>
                </a:cubicBezTo>
                <a:cubicBezTo>
                  <a:pt x="861" y="157"/>
                  <a:pt x="861" y="156"/>
                  <a:pt x="861" y="157"/>
                </a:cubicBezTo>
                <a:cubicBezTo>
                  <a:pt x="861" y="157"/>
                  <a:pt x="861" y="160"/>
                  <a:pt x="861" y="160"/>
                </a:cubicBezTo>
                <a:cubicBezTo>
                  <a:pt x="861" y="162"/>
                  <a:pt x="861" y="163"/>
                  <a:pt x="860" y="165"/>
                </a:cubicBezTo>
                <a:cubicBezTo>
                  <a:pt x="860" y="166"/>
                  <a:pt x="861" y="165"/>
                  <a:pt x="861" y="166"/>
                </a:cubicBezTo>
                <a:cubicBezTo>
                  <a:pt x="861" y="167"/>
                  <a:pt x="861" y="168"/>
                  <a:pt x="860" y="169"/>
                </a:cubicBezTo>
                <a:cubicBezTo>
                  <a:pt x="861" y="170"/>
                  <a:pt x="861" y="172"/>
                  <a:pt x="860" y="173"/>
                </a:cubicBezTo>
                <a:cubicBezTo>
                  <a:pt x="861" y="173"/>
                  <a:pt x="861" y="172"/>
                  <a:pt x="862" y="172"/>
                </a:cubicBezTo>
                <a:cubicBezTo>
                  <a:pt x="862" y="172"/>
                  <a:pt x="861" y="173"/>
                  <a:pt x="861" y="174"/>
                </a:cubicBezTo>
                <a:cubicBezTo>
                  <a:pt x="861" y="178"/>
                  <a:pt x="862" y="181"/>
                  <a:pt x="861" y="186"/>
                </a:cubicBezTo>
                <a:cubicBezTo>
                  <a:pt x="861" y="187"/>
                  <a:pt x="862" y="187"/>
                  <a:pt x="861" y="188"/>
                </a:cubicBezTo>
                <a:cubicBezTo>
                  <a:pt x="861" y="188"/>
                  <a:pt x="862" y="188"/>
                  <a:pt x="862" y="188"/>
                </a:cubicBezTo>
                <a:cubicBezTo>
                  <a:pt x="862" y="190"/>
                  <a:pt x="860" y="196"/>
                  <a:pt x="862" y="198"/>
                </a:cubicBezTo>
                <a:cubicBezTo>
                  <a:pt x="861" y="198"/>
                  <a:pt x="861" y="197"/>
                  <a:pt x="861" y="198"/>
                </a:cubicBezTo>
                <a:cubicBezTo>
                  <a:pt x="861" y="199"/>
                  <a:pt x="860" y="200"/>
                  <a:pt x="861" y="201"/>
                </a:cubicBezTo>
                <a:cubicBezTo>
                  <a:pt x="861" y="204"/>
                  <a:pt x="860" y="206"/>
                  <a:pt x="861" y="208"/>
                </a:cubicBezTo>
                <a:cubicBezTo>
                  <a:pt x="860" y="209"/>
                  <a:pt x="860" y="210"/>
                  <a:pt x="860" y="210"/>
                </a:cubicBezTo>
                <a:cubicBezTo>
                  <a:pt x="860" y="211"/>
                  <a:pt x="860" y="213"/>
                  <a:pt x="860" y="214"/>
                </a:cubicBezTo>
                <a:cubicBezTo>
                  <a:pt x="859" y="231"/>
                  <a:pt x="857" y="248"/>
                  <a:pt x="857" y="264"/>
                </a:cubicBezTo>
                <a:cubicBezTo>
                  <a:pt x="856" y="268"/>
                  <a:pt x="857" y="273"/>
                  <a:pt x="857" y="277"/>
                </a:cubicBezTo>
                <a:cubicBezTo>
                  <a:pt x="857" y="277"/>
                  <a:pt x="857" y="277"/>
                  <a:pt x="857" y="278"/>
                </a:cubicBezTo>
                <a:cubicBezTo>
                  <a:pt x="857" y="279"/>
                  <a:pt x="857" y="279"/>
                  <a:pt x="857" y="279"/>
                </a:cubicBezTo>
                <a:cubicBezTo>
                  <a:pt x="857" y="280"/>
                  <a:pt x="857" y="281"/>
                  <a:pt x="857" y="282"/>
                </a:cubicBezTo>
                <a:cubicBezTo>
                  <a:pt x="857" y="291"/>
                  <a:pt x="857" y="302"/>
                  <a:pt x="859" y="311"/>
                </a:cubicBezTo>
                <a:cubicBezTo>
                  <a:pt x="858" y="317"/>
                  <a:pt x="860" y="324"/>
                  <a:pt x="860" y="331"/>
                </a:cubicBezTo>
                <a:cubicBezTo>
                  <a:pt x="860" y="334"/>
                  <a:pt x="860" y="336"/>
                  <a:pt x="860" y="339"/>
                </a:cubicBezTo>
                <a:cubicBezTo>
                  <a:pt x="861" y="340"/>
                  <a:pt x="861" y="342"/>
                  <a:pt x="861" y="343"/>
                </a:cubicBezTo>
                <a:cubicBezTo>
                  <a:pt x="861" y="345"/>
                  <a:pt x="861" y="347"/>
                  <a:pt x="861" y="349"/>
                </a:cubicBezTo>
                <a:cubicBezTo>
                  <a:pt x="861" y="350"/>
                  <a:pt x="861" y="350"/>
                  <a:pt x="861" y="350"/>
                </a:cubicBezTo>
                <a:cubicBezTo>
                  <a:pt x="861" y="351"/>
                  <a:pt x="861" y="351"/>
                  <a:pt x="861" y="351"/>
                </a:cubicBezTo>
                <a:cubicBezTo>
                  <a:pt x="861" y="351"/>
                  <a:pt x="861" y="351"/>
                  <a:pt x="861" y="351"/>
                </a:cubicBezTo>
                <a:cubicBezTo>
                  <a:pt x="861" y="351"/>
                  <a:pt x="860" y="350"/>
                  <a:pt x="860" y="350"/>
                </a:cubicBezTo>
                <a:cubicBezTo>
                  <a:pt x="859" y="350"/>
                  <a:pt x="858" y="350"/>
                  <a:pt x="857" y="349"/>
                </a:cubicBezTo>
                <a:cubicBezTo>
                  <a:pt x="854" y="349"/>
                  <a:pt x="853" y="349"/>
                  <a:pt x="851" y="348"/>
                </a:cubicBezTo>
                <a:cubicBezTo>
                  <a:pt x="843" y="346"/>
                  <a:pt x="834" y="342"/>
                  <a:pt x="826" y="340"/>
                </a:cubicBezTo>
                <a:cubicBezTo>
                  <a:pt x="824" y="340"/>
                  <a:pt x="821" y="338"/>
                  <a:pt x="819" y="338"/>
                </a:cubicBezTo>
                <a:cubicBezTo>
                  <a:pt x="818" y="338"/>
                  <a:pt x="817" y="338"/>
                  <a:pt x="816" y="337"/>
                </a:cubicBezTo>
                <a:cubicBezTo>
                  <a:pt x="812" y="336"/>
                  <a:pt x="807" y="334"/>
                  <a:pt x="803" y="334"/>
                </a:cubicBezTo>
                <a:cubicBezTo>
                  <a:pt x="801" y="333"/>
                  <a:pt x="799" y="332"/>
                  <a:pt x="797" y="331"/>
                </a:cubicBezTo>
                <a:cubicBezTo>
                  <a:pt x="794" y="331"/>
                  <a:pt x="792" y="330"/>
                  <a:pt x="790" y="330"/>
                </a:cubicBezTo>
                <a:cubicBezTo>
                  <a:pt x="789" y="329"/>
                  <a:pt x="788" y="329"/>
                  <a:pt x="788" y="329"/>
                </a:cubicBezTo>
                <a:cubicBezTo>
                  <a:pt x="787" y="329"/>
                  <a:pt x="787" y="329"/>
                  <a:pt x="786" y="328"/>
                </a:cubicBezTo>
                <a:cubicBezTo>
                  <a:pt x="783" y="328"/>
                  <a:pt x="779" y="327"/>
                  <a:pt x="776" y="325"/>
                </a:cubicBezTo>
                <a:cubicBezTo>
                  <a:pt x="775" y="325"/>
                  <a:pt x="775" y="325"/>
                  <a:pt x="775" y="326"/>
                </a:cubicBezTo>
                <a:cubicBezTo>
                  <a:pt x="773" y="324"/>
                  <a:pt x="770" y="325"/>
                  <a:pt x="768" y="324"/>
                </a:cubicBezTo>
                <a:cubicBezTo>
                  <a:pt x="767" y="324"/>
                  <a:pt x="767" y="324"/>
                  <a:pt x="767" y="324"/>
                </a:cubicBezTo>
                <a:cubicBezTo>
                  <a:pt x="766" y="323"/>
                  <a:pt x="765" y="323"/>
                  <a:pt x="763" y="323"/>
                </a:cubicBezTo>
                <a:cubicBezTo>
                  <a:pt x="759" y="321"/>
                  <a:pt x="755" y="321"/>
                  <a:pt x="751" y="319"/>
                </a:cubicBezTo>
                <a:cubicBezTo>
                  <a:pt x="749" y="320"/>
                  <a:pt x="746" y="319"/>
                  <a:pt x="744" y="318"/>
                </a:cubicBezTo>
                <a:cubicBezTo>
                  <a:pt x="743" y="318"/>
                  <a:pt x="743" y="319"/>
                  <a:pt x="742" y="318"/>
                </a:cubicBezTo>
                <a:cubicBezTo>
                  <a:pt x="741" y="318"/>
                  <a:pt x="741" y="318"/>
                  <a:pt x="741" y="318"/>
                </a:cubicBezTo>
                <a:cubicBezTo>
                  <a:pt x="740" y="318"/>
                  <a:pt x="740" y="318"/>
                  <a:pt x="739" y="318"/>
                </a:cubicBezTo>
                <a:cubicBezTo>
                  <a:pt x="738" y="317"/>
                  <a:pt x="738" y="317"/>
                  <a:pt x="737" y="316"/>
                </a:cubicBezTo>
                <a:cubicBezTo>
                  <a:pt x="736" y="316"/>
                  <a:pt x="736" y="317"/>
                  <a:pt x="735" y="316"/>
                </a:cubicBezTo>
                <a:cubicBezTo>
                  <a:pt x="734" y="316"/>
                  <a:pt x="733" y="315"/>
                  <a:pt x="733" y="315"/>
                </a:cubicBezTo>
                <a:cubicBezTo>
                  <a:pt x="731" y="315"/>
                  <a:pt x="729" y="316"/>
                  <a:pt x="727" y="314"/>
                </a:cubicBezTo>
                <a:cubicBezTo>
                  <a:pt x="725" y="314"/>
                  <a:pt x="724" y="313"/>
                  <a:pt x="722" y="313"/>
                </a:cubicBezTo>
                <a:cubicBezTo>
                  <a:pt x="721" y="313"/>
                  <a:pt x="720" y="313"/>
                  <a:pt x="719" y="313"/>
                </a:cubicBezTo>
                <a:cubicBezTo>
                  <a:pt x="718" y="313"/>
                  <a:pt x="718" y="313"/>
                  <a:pt x="717" y="313"/>
                </a:cubicBezTo>
                <a:cubicBezTo>
                  <a:pt x="715" y="312"/>
                  <a:pt x="713" y="313"/>
                  <a:pt x="711" y="311"/>
                </a:cubicBezTo>
                <a:cubicBezTo>
                  <a:pt x="708" y="312"/>
                  <a:pt x="703" y="309"/>
                  <a:pt x="701" y="311"/>
                </a:cubicBezTo>
                <a:cubicBezTo>
                  <a:pt x="701" y="312"/>
                  <a:pt x="700" y="313"/>
                  <a:pt x="699" y="313"/>
                </a:cubicBezTo>
                <a:cubicBezTo>
                  <a:pt x="698" y="313"/>
                  <a:pt x="698" y="312"/>
                  <a:pt x="697" y="311"/>
                </a:cubicBezTo>
                <a:cubicBezTo>
                  <a:pt x="696" y="311"/>
                  <a:pt x="693" y="310"/>
                  <a:pt x="692" y="310"/>
                </a:cubicBezTo>
                <a:cubicBezTo>
                  <a:pt x="691" y="310"/>
                  <a:pt x="691" y="311"/>
                  <a:pt x="690" y="311"/>
                </a:cubicBezTo>
                <a:cubicBezTo>
                  <a:pt x="689" y="311"/>
                  <a:pt x="688" y="309"/>
                  <a:pt x="687" y="309"/>
                </a:cubicBezTo>
                <a:cubicBezTo>
                  <a:pt x="686" y="309"/>
                  <a:pt x="685" y="310"/>
                  <a:pt x="684" y="310"/>
                </a:cubicBezTo>
                <a:cubicBezTo>
                  <a:pt x="683" y="309"/>
                  <a:pt x="682" y="308"/>
                  <a:pt x="682" y="307"/>
                </a:cubicBezTo>
                <a:cubicBezTo>
                  <a:pt x="682" y="307"/>
                  <a:pt x="682" y="307"/>
                  <a:pt x="681" y="307"/>
                </a:cubicBezTo>
                <a:cubicBezTo>
                  <a:pt x="680" y="305"/>
                  <a:pt x="677" y="304"/>
                  <a:pt x="674" y="304"/>
                </a:cubicBezTo>
                <a:cubicBezTo>
                  <a:pt x="674" y="303"/>
                  <a:pt x="673" y="303"/>
                  <a:pt x="673" y="303"/>
                </a:cubicBezTo>
                <a:cubicBezTo>
                  <a:pt x="670" y="302"/>
                  <a:pt x="668" y="299"/>
                  <a:pt x="666" y="296"/>
                </a:cubicBezTo>
                <a:cubicBezTo>
                  <a:pt x="666" y="296"/>
                  <a:pt x="665" y="296"/>
                  <a:pt x="665" y="295"/>
                </a:cubicBezTo>
                <a:cubicBezTo>
                  <a:pt x="664" y="294"/>
                  <a:pt x="664" y="293"/>
                  <a:pt x="663" y="292"/>
                </a:cubicBezTo>
                <a:cubicBezTo>
                  <a:pt x="663" y="291"/>
                  <a:pt x="662" y="291"/>
                  <a:pt x="662" y="290"/>
                </a:cubicBezTo>
                <a:cubicBezTo>
                  <a:pt x="662" y="288"/>
                  <a:pt x="661" y="287"/>
                  <a:pt x="660" y="286"/>
                </a:cubicBezTo>
                <a:cubicBezTo>
                  <a:pt x="660" y="285"/>
                  <a:pt x="659" y="284"/>
                  <a:pt x="659" y="283"/>
                </a:cubicBezTo>
                <a:cubicBezTo>
                  <a:pt x="658" y="281"/>
                  <a:pt x="659" y="279"/>
                  <a:pt x="658" y="277"/>
                </a:cubicBezTo>
                <a:cubicBezTo>
                  <a:pt x="659" y="274"/>
                  <a:pt x="659" y="271"/>
                  <a:pt x="660" y="267"/>
                </a:cubicBezTo>
                <a:cubicBezTo>
                  <a:pt x="660" y="267"/>
                  <a:pt x="659" y="267"/>
                  <a:pt x="660" y="266"/>
                </a:cubicBezTo>
                <a:cubicBezTo>
                  <a:pt x="661" y="265"/>
                  <a:pt x="661" y="263"/>
                  <a:pt x="662" y="261"/>
                </a:cubicBezTo>
                <a:cubicBezTo>
                  <a:pt x="663" y="261"/>
                  <a:pt x="663" y="260"/>
                  <a:pt x="664" y="260"/>
                </a:cubicBezTo>
                <a:cubicBezTo>
                  <a:pt x="665" y="259"/>
                  <a:pt x="665" y="258"/>
                  <a:pt x="666" y="257"/>
                </a:cubicBezTo>
                <a:cubicBezTo>
                  <a:pt x="670" y="256"/>
                  <a:pt x="673" y="253"/>
                  <a:pt x="677" y="251"/>
                </a:cubicBezTo>
                <a:cubicBezTo>
                  <a:pt x="677" y="251"/>
                  <a:pt x="678" y="251"/>
                  <a:pt x="678" y="251"/>
                </a:cubicBezTo>
                <a:cubicBezTo>
                  <a:pt x="680" y="250"/>
                  <a:pt x="682" y="250"/>
                  <a:pt x="684" y="249"/>
                </a:cubicBezTo>
                <a:cubicBezTo>
                  <a:pt x="685" y="248"/>
                  <a:pt x="687" y="249"/>
                  <a:pt x="689" y="249"/>
                </a:cubicBezTo>
                <a:cubicBezTo>
                  <a:pt x="690" y="249"/>
                  <a:pt x="690" y="248"/>
                  <a:pt x="692" y="249"/>
                </a:cubicBezTo>
                <a:cubicBezTo>
                  <a:pt x="693" y="249"/>
                  <a:pt x="695" y="248"/>
                  <a:pt x="696" y="248"/>
                </a:cubicBezTo>
                <a:cubicBezTo>
                  <a:pt x="698" y="248"/>
                  <a:pt x="700" y="249"/>
                  <a:pt x="701" y="250"/>
                </a:cubicBezTo>
                <a:cubicBezTo>
                  <a:pt x="702" y="250"/>
                  <a:pt x="703" y="249"/>
                  <a:pt x="704" y="250"/>
                </a:cubicBezTo>
                <a:cubicBezTo>
                  <a:pt x="705" y="250"/>
                  <a:pt x="706" y="252"/>
                  <a:pt x="707" y="252"/>
                </a:cubicBezTo>
                <a:close/>
                <a:moveTo>
                  <a:pt x="858" y="156"/>
                </a:moveTo>
                <a:cubicBezTo>
                  <a:pt x="858" y="156"/>
                  <a:pt x="858" y="156"/>
                  <a:pt x="858" y="156"/>
                </a:cubicBezTo>
                <a:cubicBezTo>
                  <a:pt x="858" y="157"/>
                  <a:pt x="859" y="156"/>
                  <a:pt x="858" y="156"/>
                </a:cubicBezTo>
                <a:close/>
                <a:moveTo>
                  <a:pt x="859" y="156"/>
                </a:moveTo>
                <a:cubicBezTo>
                  <a:pt x="860" y="155"/>
                  <a:pt x="859" y="154"/>
                  <a:pt x="860" y="152"/>
                </a:cubicBezTo>
                <a:cubicBezTo>
                  <a:pt x="859" y="152"/>
                  <a:pt x="859" y="152"/>
                  <a:pt x="860" y="151"/>
                </a:cubicBezTo>
                <a:cubicBezTo>
                  <a:pt x="859" y="150"/>
                  <a:pt x="860" y="148"/>
                  <a:pt x="858" y="148"/>
                </a:cubicBezTo>
                <a:cubicBezTo>
                  <a:pt x="858" y="149"/>
                  <a:pt x="858" y="150"/>
                  <a:pt x="857" y="151"/>
                </a:cubicBezTo>
                <a:cubicBezTo>
                  <a:pt x="857" y="151"/>
                  <a:pt x="858" y="151"/>
                  <a:pt x="858" y="151"/>
                </a:cubicBezTo>
                <a:cubicBezTo>
                  <a:pt x="858" y="152"/>
                  <a:pt x="858" y="154"/>
                  <a:pt x="858" y="156"/>
                </a:cubicBezTo>
                <a:cubicBezTo>
                  <a:pt x="858" y="156"/>
                  <a:pt x="858" y="155"/>
                  <a:pt x="859" y="156"/>
                </a:cubicBezTo>
                <a:close/>
              </a:path>
            </a:pathLst>
          </a:custGeom>
          <a:solidFill>
            <a:schemeClr val="bg1"/>
          </a:solidFill>
          <a:ln>
            <a:noFill/>
          </a:ln>
        </p:spPr>
        <p:txBody>
          <a:bodyPr vert="horz" wrap="square" lIns="91344" tIns="45672" rIns="91344" bIns="45672" numCol="1" anchor="t" anchorCtr="0" compatLnSpc="1">
            <a:prstTxWarp prst="textNoShape">
              <a:avLst/>
            </a:prstTxWarp>
          </a:bodyPr>
          <a:lstStyle/>
          <a:p>
            <a:pPr defTabSz="913852">
              <a:defRPr/>
            </a:pPr>
            <a:endParaRPr lang="en-US" sz="2396">
              <a:solidFill>
                <a:prstClr val="black"/>
              </a:solidFill>
            </a:endParaRPr>
          </a:p>
        </p:txBody>
      </p:sp>
      <p:sp>
        <p:nvSpPr>
          <p:cNvPr id="21" name="TextBox 20"/>
          <p:cNvSpPr txBox="1"/>
          <p:nvPr/>
        </p:nvSpPr>
        <p:spPr>
          <a:xfrm>
            <a:off x="6806999" y="4145906"/>
            <a:ext cx="4152036" cy="338202"/>
          </a:xfrm>
          <a:prstGeom prst="rect">
            <a:avLst/>
          </a:prstGeom>
        </p:spPr>
        <p:txBody>
          <a:bodyPr wrap="square">
            <a:spAutoFit/>
          </a:bodyPr>
          <a:lstStyle>
            <a:defPPr>
              <a:defRPr lang="en-US"/>
            </a:defPPr>
            <a:lvl1pPr algn="ctr">
              <a:defRPr sz="2000">
                <a:latin typeface="Segoe UI" panose="020B0502040204020203" pitchFamily="34" charset="0"/>
                <a:ea typeface="Segoe UI" panose="020B0502040204020203" pitchFamily="34" charset="0"/>
                <a:cs typeface="Segoe UI" panose="020B0502040204020203" pitchFamily="34" charset="0"/>
              </a:defRPr>
            </a:lvl1pPr>
          </a:lstStyle>
          <a:p>
            <a:pPr defTabSz="913852">
              <a:defRPr/>
            </a:pPr>
            <a:r>
              <a:rPr lang="en-US" sz="1600" dirty="0">
                <a:solidFill>
                  <a:prstClr val="white"/>
                </a:solidFill>
              </a:rPr>
              <a:t>gpconsulting.pro@gmail.com</a:t>
            </a:r>
            <a:endParaRPr lang="es-UY" sz="1600" dirty="0">
              <a:solidFill>
                <a:prstClr val="white"/>
              </a:solidFill>
            </a:endParaRPr>
          </a:p>
        </p:txBody>
      </p:sp>
      <p:grpSp>
        <p:nvGrpSpPr>
          <p:cNvPr id="22" name="Group 21"/>
          <p:cNvGrpSpPr>
            <a:grpSpLocks noChangeAspect="1"/>
          </p:cNvGrpSpPr>
          <p:nvPr/>
        </p:nvGrpSpPr>
        <p:grpSpPr bwMode="auto">
          <a:xfrm>
            <a:off x="833146" y="711200"/>
            <a:ext cx="4320043" cy="3575110"/>
            <a:chOff x="507" y="1182"/>
            <a:chExt cx="3091" cy="2558"/>
          </a:xfrm>
        </p:grpSpPr>
        <p:sp>
          <p:nvSpPr>
            <p:cNvPr id="23" name="AutoShape 3"/>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44" tIns="45672" rIns="91344" bIns="45672" numCol="1" anchor="t" anchorCtr="0" compatLnSpc="1">
              <a:prstTxWarp prst="textNoShape">
                <a:avLst/>
              </a:prstTxWarp>
            </a:bodyPr>
            <a:lstStyle/>
            <a:p>
              <a:pPr algn="ctr" defTabSz="913852">
                <a:defRPr/>
              </a:pPr>
              <a:endParaRPr lang="en-US" sz="1200">
                <a:solidFill>
                  <a:prstClr val="black"/>
                </a:solidFill>
                <a:latin typeface="Arial" panose="020B0604020202020204" pitchFamily="34" charset="0"/>
                <a:cs typeface="Arial" panose="020B0604020202020204" pitchFamily="34" charset="0"/>
              </a:endParaRPr>
            </a:p>
          </p:txBody>
        </p:sp>
        <p:sp>
          <p:nvSpPr>
            <p:cNvPr id="24" name="Freeform 5"/>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4" tIns="45672" rIns="91344" bIns="45672" numCol="1" anchor="t" anchorCtr="0" compatLnSpc="1">
              <a:prstTxWarp prst="textNoShape">
                <a:avLst/>
              </a:prstTxWarp>
            </a:bodyPr>
            <a:lstStyle/>
            <a:p>
              <a:pPr algn="ctr" defTabSz="913852">
                <a:defRPr/>
              </a:pPr>
              <a:endParaRPr lang="en-US" sz="1200">
                <a:solidFill>
                  <a:prstClr val="black"/>
                </a:solidFill>
                <a:latin typeface="Arial" panose="020B0604020202020204" pitchFamily="34" charset="0"/>
                <a:cs typeface="Arial" panose="020B0604020202020204" pitchFamily="34" charset="0"/>
              </a:endParaRPr>
            </a:p>
          </p:txBody>
        </p:sp>
        <p:sp>
          <p:nvSpPr>
            <p:cNvPr id="25" name="Freeform 6"/>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4" tIns="45672" rIns="91344" bIns="45672" numCol="1" anchor="t" anchorCtr="0" compatLnSpc="1">
              <a:prstTxWarp prst="textNoShape">
                <a:avLst/>
              </a:prstTxWarp>
            </a:bodyPr>
            <a:lstStyle/>
            <a:p>
              <a:pPr algn="ctr" defTabSz="913852">
                <a:defRPr/>
              </a:pPr>
              <a:endParaRPr lang="en-US" sz="1200">
                <a:solidFill>
                  <a:prstClr val="black"/>
                </a:solidFill>
                <a:latin typeface="Arial" panose="020B0604020202020204" pitchFamily="34" charset="0"/>
                <a:cs typeface="Arial" panose="020B0604020202020204" pitchFamily="34" charset="0"/>
              </a:endParaRPr>
            </a:p>
          </p:txBody>
        </p:sp>
        <p:sp>
          <p:nvSpPr>
            <p:cNvPr id="26" name="Freeform 7"/>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4" tIns="45672" rIns="91344" bIns="45672" numCol="1" anchor="t" anchorCtr="0" compatLnSpc="1">
              <a:prstTxWarp prst="textNoShape">
                <a:avLst/>
              </a:prstTxWarp>
            </a:bodyPr>
            <a:lstStyle/>
            <a:p>
              <a:pPr algn="ctr" defTabSz="913852">
                <a:defRPr/>
              </a:pPr>
              <a:endParaRPr lang="en-US" sz="1200">
                <a:solidFill>
                  <a:prstClr val="black"/>
                </a:solidFill>
                <a:latin typeface="Arial" panose="020B0604020202020204" pitchFamily="34" charset="0"/>
                <a:cs typeface="Arial" panose="020B0604020202020204" pitchFamily="34" charset="0"/>
              </a:endParaRPr>
            </a:p>
          </p:txBody>
        </p:sp>
        <p:sp>
          <p:nvSpPr>
            <p:cNvPr id="28" name="Freeform 9"/>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4" tIns="45672" rIns="91344" bIns="45672" numCol="1" anchor="t" anchorCtr="0" compatLnSpc="1">
              <a:prstTxWarp prst="textNoShape">
                <a:avLst/>
              </a:prstTxWarp>
            </a:bodyPr>
            <a:lstStyle/>
            <a:p>
              <a:pPr algn="ctr" defTabSz="913852">
                <a:defRPr/>
              </a:pPr>
              <a:endParaRPr lang="en-US" sz="1200">
                <a:solidFill>
                  <a:prstClr val="black"/>
                </a:solidFill>
                <a:latin typeface="Arial" panose="020B0604020202020204" pitchFamily="34" charset="0"/>
                <a:cs typeface="Arial" panose="020B0604020202020204" pitchFamily="34" charset="0"/>
              </a:endParaRPr>
            </a:p>
          </p:txBody>
        </p:sp>
        <p:sp>
          <p:nvSpPr>
            <p:cNvPr id="29" name="Oval 10"/>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4" tIns="45672" rIns="91344" bIns="45672" numCol="1" anchor="t" anchorCtr="0" compatLnSpc="1">
              <a:prstTxWarp prst="textNoShape">
                <a:avLst/>
              </a:prstTxWarp>
            </a:bodyPr>
            <a:lstStyle/>
            <a:p>
              <a:pPr algn="ctr" defTabSz="913852">
                <a:defRPr/>
              </a:pPr>
              <a:endParaRPr lang="en-US" sz="1200">
                <a:solidFill>
                  <a:prstClr val="black"/>
                </a:solidFill>
                <a:latin typeface="Arial" panose="020B0604020202020204" pitchFamily="34" charset="0"/>
                <a:cs typeface="Arial" panose="020B0604020202020204" pitchFamily="34" charset="0"/>
              </a:endParaRPr>
            </a:p>
          </p:txBody>
        </p:sp>
        <p:sp>
          <p:nvSpPr>
            <p:cNvPr id="30" name="Oval 11"/>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4" tIns="45672" rIns="91344" bIns="45672" numCol="1" anchor="t" anchorCtr="0" compatLnSpc="1">
              <a:prstTxWarp prst="textNoShape">
                <a:avLst/>
              </a:prstTxWarp>
            </a:bodyPr>
            <a:lstStyle/>
            <a:p>
              <a:pPr algn="ctr" defTabSz="913852">
                <a:defRPr/>
              </a:pPr>
              <a:endParaRPr lang="en-US" sz="1200">
                <a:solidFill>
                  <a:prstClr val="black"/>
                </a:solidFill>
                <a:latin typeface="Arial" panose="020B0604020202020204" pitchFamily="34" charset="0"/>
                <a:cs typeface="Arial" panose="020B0604020202020204" pitchFamily="34" charset="0"/>
              </a:endParaRPr>
            </a:p>
          </p:txBody>
        </p:sp>
      </p:grpSp>
      <p:sp>
        <p:nvSpPr>
          <p:cNvPr id="31" name="Rectangle 30"/>
          <p:cNvSpPr/>
          <p:nvPr/>
        </p:nvSpPr>
        <p:spPr>
          <a:xfrm>
            <a:off x="7318548" y="5341921"/>
            <a:ext cx="2982902" cy="415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2">
              <a:defRPr/>
            </a:pPr>
            <a:r>
              <a:rPr lang="en-US" sz="1600" dirty="0">
                <a:solidFill>
                  <a:prstClr val="white"/>
                </a:solidFill>
                <a:latin typeface="Arial" panose="020B0604020202020204" pitchFamily="34" charset="0"/>
                <a:cs typeface="Arial" panose="020B0604020202020204" pitchFamily="34" charset="0"/>
              </a:rPr>
              <a:t>+50946229080</a:t>
            </a:r>
          </a:p>
        </p:txBody>
      </p:sp>
      <p:sp>
        <p:nvSpPr>
          <p:cNvPr id="35" name="Rectangle 34"/>
          <p:cNvSpPr/>
          <p:nvPr/>
        </p:nvSpPr>
        <p:spPr>
          <a:xfrm>
            <a:off x="540001" y="4850171"/>
            <a:ext cx="4716867" cy="907233"/>
          </a:xfrm>
          <a:prstGeom prst="rect">
            <a:avLst/>
          </a:prstGeom>
        </p:spPr>
        <p:txBody>
          <a:bodyPr wrap="square">
            <a:spAutoFit/>
          </a:bodyPr>
          <a:lstStyle/>
          <a:p>
            <a:pPr marL="169710" indent="-169710" defTabSz="913852">
              <a:spcAft>
                <a:spcPts val="300"/>
              </a:spcAft>
              <a:buFont typeface="Arial" panose="020B0604020202020204" pitchFamily="34" charset="0"/>
              <a:buChar char="•"/>
              <a:defRPr/>
            </a:pPr>
            <a:r>
              <a:rPr lang="en-US" sz="1600" dirty="0" err="1">
                <a:solidFill>
                  <a:prstClr val="white"/>
                </a:solidFill>
              </a:rPr>
              <a:t>Hosval</a:t>
            </a:r>
            <a:r>
              <a:rPr lang="en-US" sz="1600" dirty="0">
                <a:solidFill>
                  <a:prstClr val="white"/>
                </a:solidFill>
              </a:rPr>
              <a:t> TRISTANT, MSc (</a:t>
            </a:r>
            <a:r>
              <a:rPr lang="en-US" sz="1600" dirty="0" err="1">
                <a:solidFill>
                  <a:prstClr val="white"/>
                </a:solidFill>
              </a:rPr>
              <a:t>Président</a:t>
            </a:r>
            <a:r>
              <a:rPr lang="en-US" sz="1600" dirty="0">
                <a:solidFill>
                  <a:prstClr val="white"/>
                </a:solidFill>
              </a:rPr>
              <a:t> du jury)</a:t>
            </a:r>
          </a:p>
          <a:p>
            <a:pPr marL="169710" indent="-169710" defTabSz="913852">
              <a:spcAft>
                <a:spcPts val="300"/>
              </a:spcAft>
              <a:buFont typeface="Arial" panose="020B0604020202020204" pitchFamily="34" charset="0"/>
              <a:buChar char="•"/>
              <a:defRPr/>
            </a:pPr>
            <a:r>
              <a:rPr lang="en-US" sz="1600" dirty="0">
                <a:solidFill>
                  <a:prstClr val="white"/>
                </a:solidFill>
              </a:rPr>
              <a:t>Roseman ASPILAIRE, PhD (Directeur de recherche)</a:t>
            </a:r>
          </a:p>
          <a:p>
            <a:pPr marL="169710" indent="-169710" defTabSz="913852">
              <a:spcAft>
                <a:spcPts val="300"/>
              </a:spcAft>
              <a:buFont typeface="Arial" panose="020B0604020202020204" pitchFamily="34" charset="0"/>
              <a:buChar char="•"/>
              <a:defRPr/>
            </a:pPr>
            <a:r>
              <a:rPr lang="en-US" sz="1600" dirty="0">
                <a:solidFill>
                  <a:prstClr val="white"/>
                </a:solidFill>
              </a:rPr>
              <a:t>Septimus Wilner PIERRE, MSc (</a:t>
            </a:r>
            <a:r>
              <a:rPr lang="en-US" sz="1600" dirty="0" err="1">
                <a:solidFill>
                  <a:prstClr val="white"/>
                </a:solidFill>
              </a:rPr>
              <a:t>Lecteur</a:t>
            </a:r>
            <a:r>
              <a:rPr lang="en-US" sz="1600" dirty="0">
                <a:solidFill>
                  <a:prstClr val="white"/>
                </a:solidFill>
              </a:rPr>
              <a:t> critique)</a:t>
            </a:r>
          </a:p>
        </p:txBody>
      </p:sp>
      <p:sp>
        <p:nvSpPr>
          <p:cNvPr id="36" name="Rectangle 35"/>
          <p:cNvSpPr/>
          <p:nvPr/>
        </p:nvSpPr>
        <p:spPr>
          <a:xfrm>
            <a:off x="540005" y="4468203"/>
            <a:ext cx="5910649" cy="369044"/>
          </a:xfrm>
          <a:prstGeom prst="rect">
            <a:avLst/>
          </a:prstGeom>
        </p:spPr>
        <p:txBody>
          <a:bodyPr wrap="square">
            <a:spAutoFit/>
          </a:bodyPr>
          <a:lstStyle/>
          <a:p>
            <a:pPr defTabSz="913852">
              <a:defRPr/>
            </a:pPr>
            <a:r>
              <a:rPr lang="en-US" sz="1797" dirty="0" err="1">
                <a:solidFill>
                  <a:prstClr val="white"/>
                </a:solidFill>
                <a:latin typeface="Segoe UI" panose="020B0502040204020203" pitchFamily="34" charset="0"/>
                <a:ea typeface="Segoe UI" panose="020B0502040204020203" pitchFamily="34" charset="0"/>
                <a:cs typeface="Segoe UI" panose="020B0502040204020203" pitchFamily="34" charset="0"/>
              </a:rPr>
              <a:t>Présenté</a:t>
            </a:r>
            <a:r>
              <a:rPr lang="en-US" sz="1797" dirty="0">
                <a:solidFill>
                  <a:prstClr val="white"/>
                </a:solidFill>
                <a:latin typeface="Segoe UI" panose="020B0502040204020203" pitchFamily="34" charset="0"/>
                <a:ea typeface="Segoe UI" panose="020B0502040204020203" pitchFamily="34" charset="0"/>
                <a:cs typeface="Segoe UI" panose="020B0502040204020203" pitchFamily="34" charset="0"/>
              </a:rPr>
              <a:t> par: </a:t>
            </a:r>
            <a:r>
              <a:rPr lang="en-US" sz="1797" b="1" dirty="0">
                <a:solidFill>
                  <a:prstClr val="white"/>
                </a:solidFill>
                <a:latin typeface="Segoe UI" panose="020B0502040204020203" pitchFamily="34" charset="0"/>
                <a:ea typeface="Segoe UI" panose="020B0502040204020203" pitchFamily="34" charset="0"/>
                <a:cs typeface="Segoe UI" panose="020B0502040204020203" pitchFamily="34" charset="0"/>
              </a:rPr>
              <a:t>Grégory PINCHINAT</a:t>
            </a:r>
            <a:r>
              <a:rPr lang="en-US" sz="1797" dirty="0">
                <a:solidFill>
                  <a:prstClr val="white"/>
                </a:solidFill>
                <a:latin typeface="Segoe UI" panose="020B0502040204020203" pitchFamily="34" charset="0"/>
                <a:ea typeface="Segoe UI" panose="020B0502040204020203" pitchFamily="34" charset="0"/>
                <a:cs typeface="Segoe UI" panose="020B0502040204020203" pitchFamily="34" charset="0"/>
              </a:rPr>
              <a:t>, avec:</a:t>
            </a:r>
          </a:p>
        </p:txBody>
      </p: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1" y="6121199"/>
            <a:ext cx="12179305" cy="675221"/>
          </a:xfrm>
          <a:prstGeom prst="rect">
            <a:avLst/>
          </a:prstGeom>
        </p:spPr>
      </p:pic>
      <p:sp>
        <p:nvSpPr>
          <p:cNvPr id="39" name="Up Ribbon 38"/>
          <p:cNvSpPr/>
          <p:nvPr/>
        </p:nvSpPr>
        <p:spPr>
          <a:xfrm>
            <a:off x="5950396" y="1609070"/>
            <a:ext cx="5585326" cy="1367511"/>
          </a:xfrm>
          <a:prstGeom prst="ribbon2">
            <a:avLst>
              <a:gd name="adj1" fmla="val 16667"/>
              <a:gd name="adj2" fmla="val 75000"/>
            </a:avLst>
          </a:prstGeom>
          <a:solidFill>
            <a:srgbClr val="6BC2ED">
              <a:lumMod val="75000"/>
            </a:srgbClr>
          </a:solidFill>
          <a:ln w="25400" cap="flat" cmpd="sng" algn="ctr">
            <a:noFill/>
            <a:prstDash val="solid"/>
          </a:ln>
          <a:effectLst/>
        </p:spPr>
        <p:txBody>
          <a:bodyPr rtlCol="0" anchor="ctr"/>
          <a:lstStyle/>
          <a:p>
            <a:pPr algn="ctr" defTabSz="913578">
              <a:defRPr/>
            </a:pPr>
            <a:endParaRPr lang="es-UY" sz="2396" kern="0">
              <a:solidFill>
                <a:prstClr val="white"/>
              </a:solidFill>
            </a:endParaRPr>
          </a:p>
        </p:txBody>
      </p:sp>
      <p:sp>
        <p:nvSpPr>
          <p:cNvPr id="41" name="TextBox 40"/>
          <p:cNvSpPr txBox="1"/>
          <p:nvPr/>
        </p:nvSpPr>
        <p:spPr>
          <a:xfrm>
            <a:off x="6932379" y="1889815"/>
            <a:ext cx="3621360" cy="584134"/>
          </a:xfrm>
          <a:prstGeom prst="rect">
            <a:avLst/>
          </a:prstGeom>
        </p:spPr>
        <p:txBody>
          <a:bodyPr wrap="square">
            <a:spAutoFit/>
          </a:bodyPr>
          <a:lstStyle>
            <a:defPPr>
              <a:defRPr lang="en-US"/>
            </a:defPPr>
            <a:lvl1pPr algn="ctr">
              <a:defRPr sz="2000">
                <a:latin typeface="Segoe UI" panose="020B0502040204020203" pitchFamily="34" charset="0"/>
                <a:ea typeface="Segoe UI" panose="020B0502040204020203" pitchFamily="34" charset="0"/>
                <a:cs typeface="Segoe UI" panose="020B0502040204020203" pitchFamily="34" charset="0"/>
              </a:defRPr>
            </a:lvl1pPr>
          </a:lstStyle>
          <a:p>
            <a:pPr defTabSz="913578">
              <a:defRPr/>
            </a:pPr>
            <a:r>
              <a:rPr lang="en-US" sz="3196" b="1" kern="0" dirty="0">
                <a:solidFill>
                  <a:prstClr val="white"/>
                </a:solidFill>
              </a:rPr>
              <a:t>DES QUESTIONS ?</a:t>
            </a:r>
            <a:endParaRPr lang="es-UY" sz="2396" b="1" kern="0" dirty="0">
              <a:solidFill>
                <a:prstClr val="white"/>
              </a:solidFill>
            </a:endParaRPr>
          </a:p>
        </p:txBody>
      </p:sp>
      <p:sp>
        <p:nvSpPr>
          <p:cNvPr id="158" name="Freeform 7"/>
          <p:cNvSpPr>
            <a:spLocks/>
          </p:cNvSpPr>
          <p:nvPr/>
        </p:nvSpPr>
        <p:spPr bwMode="auto">
          <a:xfrm>
            <a:off x="1027123" y="876805"/>
            <a:ext cx="3942396" cy="2311169"/>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bg1"/>
          </a:solidFill>
          <a:ln w="0">
            <a:noFill/>
            <a:prstDash val="solid"/>
            <a:round/>
            <a:headEnd/>
            <a:tailEnd/>
          </a:ln>
        </p:spPr>
        <p:txBody>
          <a:bodyPr vert="horz" wrap="square" lIns="91368" tIns="45684" rIns="91368" bIns="45684" numCol="1" anchor="t" anchorCtr="0" compatLnSpc="1">
            <a:prstTxWarp prst="textNoShape">
              <a:avLst/>
            </a:prstTxWarp>
          </a:bodyPr>
          <a:lstStyle/>
          <a:p>
            <a:pPr defTabSz="913852">
              <a:defRPr/>
            </a:pPr>
            <a:endParaRPr lang="en-US" sz="1100">
              <a:solidFill>
                <a:prstClr val="black"/>
              </a:solidFill>
            </a:endParaRPr>
          </a:p>
        </p:txBody>
      </p:sp>
      <p:sp>
        <p:nvSpPr>
          <p:cNvPr id="52" name="Rectangle 51">
            <a:extLst>
              <a:ext uri="{FF2B5EF4-FFF2-40B4-BE49-F238E27FC236}">
                <a16:creationId xmlns:a16="http://schemas.microsoft.com/office/drawing/2014/main" id="{4BC40016-3D54-46EE-B7F4-7A3055E60F17}"/>
              </a:ext>
            </a:extLst>
          </p:cNvPr>
          <p:cNvSpPr/>
          <p:nvPr/>
        </p:nvSpPr>
        <p:spPr>
          <a:xfrm>
            <a:off x="1964851" y="1151981"/>
            <a:ext cx="2125116" cy="1800200"/>
          </a:xfrm>
          <a:prstGeom prst="rect">
            <a:avLst/>
          </a:prstGeom>
          <a:solidFill>
            <a:srgbClr val="F4AB1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a:ea typeface="+mn-ea"/>
              <a:cs typeface="+mn-cs"/>
            </a:endParaRPr>
          </a:p>
        </p:txBody>
      </p:sp>
      <p:grpSp>
        <p:nvGrpSpPr>
          <p:cNvPr id="53" name="Group 52">
            <a:extLst>
              <a:ext uri="{FF2B5EF4-FFF2-40B4-BE49-F238E27FC236}">
                <a16:creationId xmlns:a16="http://schemas.microsoft.com/office/drawing/2014/main" id="{A527ECBF-F076-4694-B91F-8EAFF87A06E3}"/>
              </a:ext>
            </a:extLst>
          </p:cNvPr>
          <p:cNvGrpSpPr/>
          <p:nvPr/>
        </p:nvGrpSpPr>
        <p:grpSpPr>
          <a:xfrm>
            <a:off x="2433061" y="1479504"/>
            <a:ext cx="1188696" cy="1188696"/>
            <a:chOff x="-3989388" y="1193800"/>
            <a:chExt cx="4470401" cy="4470400"/>
          </a:xfrm>
          <a:solidFill>
            <a:sysClr val="window" lastClr="FFFFFF"/>
          </a:solidFill>
        </p:grpSpPr>
        <p:sp>
          <p:nvSpPr>
            <p:cNvPr id="54" name="Freeform 5">
              <a:extLst>
                <a:ext uri="{FF2B5EF4-FFF2-40B4-BE49-F238E27FC236}">
                  <a16:creationId xmlns:a16="http://schemas.microsoft.com/office/drawing/2014/main" id="{DAD737A6-1FDF-4E00-97AE-0DF3B576AE09}"/>
                </a:ext>
              </a:extLst>
            </p:cNvPr>
            <p:cNvSpPr>
              <a:spLocks noEditPoints="1"/>
            </p:cNvSpPr>
            <p:nvPr/>
          </p:nvSpPr>
          <p:spPr bwMode="auto">
            <a:xfrm>
              <a:off x="-3989388" y="1193800"/>
              <a:ext cx="4470401" cy="4470400"/>
            </a:xfrm>
            <a:custGeom>
              <a:avLst/>
              <a:gdLst>
                <a:gd name="T0" fmla="*/ 1472 w 1472"/>
                <a:gd name="T1" fmla="*/ 197 h 1472"/>
                <a:gd name="T2" fmla="*/ 1472 w 1472"/>
                <a:gd name="T3" fmla="*/ 0 h 1472"/>
                <a:gd name="T4" fmla="*/ 0 w 1472"/>
                <a:gd name="T5" fmla="*/ 0 h 1472"/>
                <a:gd name="T6" fmla="*/ 0 w 1472"/>
                <a:gd name="T7" fmla="*/ 197 h 1472"/>
                <a:gd name="T8" fmla="*/ 50 w 1472"/>
                <a:gd name="T9" fmla="*/ 197 h 1472"/>
                <a:gd name="T10" fmla="*/ 50 w 1472"/>
                <a:gd name="T11" fmla="*/ 1177 h 1472"/>
                <a:gd name="T12" fmla="*/ 25 w 1472"/>
                <a:gd name="T13" fmla="*/ 1177 h 1472"/>
                <a:gd name="T14" fmla="*/ 0 w 1472"/>
                <a:gd name="T15" fmla="*/ 1202 h 1472"/>
                <a:gd name="T16" fmla="*/ 25 w 1472"/>
                <a:gd name="T17" fmla="*/ 1226 h 1472"/>
                <a:gd name="T18" fmla="*/ 711 w 1472"/>
                <a:gd name="T19" fmla="*/ 1226 h 1472"/>
                <a:gd name="T20" fmla="*/ 711 w 1472"/>
                <a:gd name="T21" fmla="*/ 1276 h 1472"/>
                <a:gd name="T22" fmla="*/ 712 w 1472"/>
                <a:gd name="T23" fmla="*/ 1279 h 1472"/>
                <a:gd name="T24" fmla="*/ 638 w 1472"/>
                <a:gd name="T25" fmla="*/ 1374 h 1472"/>
                <a:gd name="T26" fmla="*/ 736 w 1472"/>
                <a:gd name="T27" fmla="*/ 1472 h 1472"/>
                <a:gd name="T28" fmla="*/ 834 w 1472"/>
                <a:gd name="T29" fmla="*/ 1374 h 1472"/>
                <a:gd name="T30" fmla="*/ 760 w 1472"/>
                <a:gd name="T31" fmla="*/ 1279 h 1472"/>
                <a:gd name="T32" fmla="*/ 761 w 1472"/>
                <a:gd name="T33" fmla="*/ 1276 h 1472"/>
                <a:gd name="T34" fmla="*/ 761 w 1472"/>
                <a:gd name="T35" fmla="*/ 1226 h 1472"/>
                <a:gd name="T36" fmla="*/ 1447 w 1472"/>
                <a:gd name="T37" fmla="*/ 1226 h 1472"/>
                <a:gd name="T38" fmla="*/ 1472 w 1472"/>
                <a:gd name="T39" fmla="*/ 1202 h 1472"/>
                <a:gd name="T40" fmla="*/ 1447 w 1472"/>
                <a:gd name="T41" fmla="*/ 1177 h 1472"/>
                <a:gd name="T42" fmla="*/ 1423 w 1472"/>
                <a:gd name="T43" fmla="*/ 1177 h 1472"/>
                <a:gd name="T44" fmla="*/ 1423 w 1472"/>
                <a:gd name="T45" fmla="*/ 197 h 1472"/>
                <a:gd name="T46" fmla="*/ 1472 w 1472"/>
                <a:gd name="T47" fmla="*/ 197 h 1472"/>
                <a:gd name="T48" fmla="*/ 785 w 1472"/>
                <a:gd name="T49" fmla="*/ 1374 h 1472"/>
                <a:gd name="T50" fmla="*/ 736 w 1472"/>
                <a:gd name="T51" fmla="*/ 1423 h 1472"/>
                <a:gd name="T52" fmla="*/ 687 w 1472"/>
                <a:gd name="T53" fmla="*/ 1374 h 1472"/>
                <a:gd name="T54" fmla="*/ 736 w 1472"/>
                <a:gd name="T55" fmla="*/ 1325 h 1472"/>
                <a:gd name="T56" fmla="*/ 785 w 1472"/>
                <a:gd name="T57" fmla="*/ 1374 h 1472"/>
                <a:gd name="T58" fmla="*/ 50 w 1472"/>
                <a:gd name="T59" fmla="*/ 50 h 1472"/>
                <a:gd name="T60" fmla="*/ 1423 w 1472"/>
                <a:gd name="T61" fmla="*/ 50 h 1472"/>
                <a:gd name="T62" fmla="*/ 1423 w 1472"/>
                <a:gd name="T63" fmla="*/ 148 h 1472"/>
                <a:gd name="T64" fmla="*/ 50 w 1472"/>
                <a:gd name="T65" fmla="*/ 148 h 1472"/>
                <a:gd name="T66" fmla="*/ 50 w 1472"/>
                <a:gd name="T67" fmla="*/ 50 h 1472"/>
                <a:gd name="T68" fmla="*/ 1374 w 1472"/>
                <a:gd name="T69" fmla="*/ 1177 h 1472"/>
                <a:gd name="T70" fmla="*/ 98 w 1472"/>
                <a:gd name="T71" fmla="*/ 1177 h 1472"/>
                <a:gd name="T72" fmla="*/ 98 w 1472"/>
                <a:gd name="T73" fmla="*/ 197 h 1472"/>
                <a:gd name="T74" fmla="*/ 1374 w 1472"/>
                <a:gd name="T75" fmla="*/ 197 h 1472"/>
                <a:gd name="T76" fmla="*/ 1374 w 1472"/>
                <a:gd name="T77" fmla="*/ 1177 h 1472"/>
                <a:gd name="T78" fmla="*/ 1374 w 1472"/>
                <a:gd name="T79" fmla="*/ 1177 h 1472"/>
                <a:gd name="T80" fmla="*/ 1374 w 1472"/>
                <a:gd name="T81" fmla="*/ 1177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72" h="1472">
                  <a:moveTo>
                    <a:pt x="1472" y="197"/>
                  </a:moveTo>
                  <a:cubicBezTo>
                    <a:pt x="1472" y="0"/>
                    <a:pt x="1472" y="0"/>
                    <a:pt x="1472" y="0"/>
                  </a:cubicBezTo>
                  <a:cubicBezTo>
                    <a:pt x="0" y="0"/>
                    <a:pt x="0" y="0"/>
                    <a:pt x="0" y="0"/>
                  </a:cubicBezTo>
                  <a:cubicBezTo>
                    <a:pt x="0" y="197"/>
                    <a:pt x="0" y="197"/>
                    <a:pt x="0" y="197"/>
                  </a:cubicBezTo>
                  <a:cubicBezTo>
                    <a:pt x="50" y="197"/>
                    <a:pt x="50" y="197"/>
                    <a:pt x="50" y="197"/>
                  </a:cubicBezTo>
                  <a:cubicBezTo>
                    <a:pt x="50" y="1177"/>
                    <a:pt x="50" y="1177"/>
                    <a:pt x="50" y="1177"/>
                  </a:cubicBezTo>
                  <a:cubicBezTo>
                    <a:pt x="25" y="1177"/>
                    <a:pt x="25" y="1177"/>
                    <a:pt x="25" y="1177"/>
                  </a:cubicBezTo>
                  <a:cubicBezTo>
                    <a:pt x="11" y="1177"/>
                    <a:pt x="0" y="1188"/>
                    <a:pt x="0" y="1202"/>
                  </a:cubicBezTo>
                  <a:cubicBezTo>
                    <a:pt x="0" y="1215"/>
                    <a:pt x="11" y="1226"/>
                    <a:pt x="25" y="1226"/>
                  </a:cubicBezTo>
                  <a:cubicBezTo>
                    <a:pt x="711" y="1226"/>
                    <a:pt x="711" y="1226"/>
                    <a:pt x="711" y="1226"/>
                  </a:cubicBezTo>
                  <a:cubicBezTo>
                    <a:pt x="711" y="1276"/>
                    <a:pt x="711" y="1276"/>
                    <a:pt x="711" y="1276"/>
                  </a:cubicBezTo>
                  <a:cubicBezTo>
                    <a:pt x="711" y="1277"/>
                    <a:pt x="712" y="1278"/>
                    <a:pt x="712" y="1279"/>
                  </a:cubicBezTo>
                  <a:cubicBezTo>
                    <a:pt x="670" y="1290"/>
                    <a:pt x="638" y="1328"/>
                    <a:pt x="638" y="1374"/>
                  </a:cubicBezTo>
                  <a:cubicBezTo>
                    <a:pt x="638" y="1428"/>
                    <a:pt x="682" y="1472"/>
                    <a:pt x="736" y="1472"/>
                  </a:cubicBezTo>
                  <a:cubicBezTo>
                    <a:pt x="790" y="1472"/>
                    <a:pt x="834" y="1428"/>
                    <a:pt x="834" y="1374"/>
                  </a:cubicBezTo>
                  <a:cubicBezTo>
                    <a:pt x="834" y="1328"/>
                    <a:pt x="802" y="1290"/>
                    <a:pt x="760" y="1279"/>
                  </a:cubicBezTo>
                  <a:cubicBezTo>
                    <a:pt x="760" y="1278"/>
                    <a:pt x="761" y="1277"/>
                    <a:pt x="761" y="1276"/>
                  </a:cubicBezTo>
                  <a:cubicBezTo>
                    <a:pt x="761" y="1226"/>
                    <a:pt x="761" y="1226"/>
                    <a:pt x="761" y="1226"/>
                  </a:cubicBezTo>
                  <a:cubicBezTo>
                    <a:pt x="1447" y="1226"/>
                    <a:pt x="1447" y="1226"/>
                    <a:pt x="1447" y="1226"/>
                  </a:cubicBezTo>
                  <a:cubicBezTo>
                    <a:pt x="1461" y="1226"/>
                    <a:pt x="1472" y="1215"/>
                    <a:pt x="1472" y="1202"/>
                  </a:cubicBezTo>
                  <a:cubicBezTo>
                    <a:pt x="1472" y="1188"/>
                    <a:pt x="1461" y="1177"/>
                    <a:pt x="1447" y="1177"/>
                  </a:cubicBezTo>
                  <a:cubicBezTo>
                    <a:pt x="1423" y="1177"/>
                    <a:pt x="1423" y="1177"/>
                    <a:pt x="1423" y="1177"/>
                  </a:cubicBezTo>
                  <a:cubicBezTo>
                    <a:pt x="1423" y="197"/>
                    <a:pt x="1423" y="197"/>
                    <a:pt x="1423" y="197"/>
                  </a:cubicBezTo>
                  <a:lnTo>
                    <a:pt x="1472" y="197"/>
                  </a:lnTo>
                  <a:close/>
                  <a:moveTo>
                    <a:pt x="785" y="1374"/>
                  </a:moveTo>
                  <a:cubicBezTo>
                    <a:pt x="785" y="1401"/>
                    <a:pt x="763" y="1423"/>
                    <a:pt x="736" y="1423"/>
                  </a:cubicBezTo>
                  <a:cubicBezTo>
                    <a:pt x="709" y="1423"/>
                    <a:pt x="687" y="1401"/>
                    <a:pt x="687" y="1374"/>
                  </a:cubicBezTo>
                  <a:cubicBezTo>
                    <a:pt x="687" y="1347"/>
                    <a:pt x="709" y="1325"/>
                    <a:pt x="736" y="1325"/>
                  </a:cubicBezTo>
                  <a:cubicBezTo>
                    <a:pt x="763" y="1325"/>
                    <a:pt x="785" y="1347"/>
                    <a:pt x="785" y="1374"/>
                  </a:cubicBezTo>
                  <a:close/>
                  <a:moveTo>
                    <a:pt x="50" y="50"/>
                  </a:moveTo>
                  <a:cubicBezTo>
                    <a:pt x="1423" y="50"/>
                    <a:pt x="1423" y="50"/>
                    <a:pt x="1423" y="50"/>
                  </a:cubicBezTo>
                  <a:cubicBezTo>
                    <a:pt x="1423" y="148"/>
                    <a:pt x="1423" y="148"/>
                    <a:pt x="1423" y="148"/>
                  </a:cubicBezTo>
                  <a:cubicBezTo>
                    <a:pt x="50" y="148"/>
                    <a:pt x="50" y="148"/>
                    <a:pt x="50" y="148"/>
                  </a:cubicBezTo>
                  <a:lnTo>
                    <a:pt x="50" y="50"/>
                  </a:lnTo>
                  <a:close/>
                  <a:moveTo>
                    <a:pt x="1374" y="1177"/>
                  </a:moveTo>
                  <a:cubicBezTo>
                    <a:pt x="98" y="1177"/>
                    <a:pt x="98" y="1177"/>
                    <a:pt x="98" y="1177"/>
                  </a:cubicBezTo>
                  <a:cubicBezTo>
                    <a:pt x="98" y="197"/>
                    <a:pt x="98" y="197"/>
                    <a:pt x="98" y="197"/>
                  </a:cubicBezTo>
                  <a:cubicBezTo>
                    <a:pt x="1374" y="197"/>
                    <a:pt x="1374" y="197"/>
                    <a:pt x="1374" y="197"/>
                  </a:cubicBezTo>
                  <a:lnTo>
                    <a:pt x="1374" y="1177"/>
                  </a:lnTo>
                  <a:close/>
                  <a:moveTo>
                    <a:pt x="1374" y="1177"/>
                  </a:moveTo>
                  <a:cubicBezTo>
                    <a:pt x="1374" y="1177"/>
                    <a:pt x="1374" y="1177"/>
                    <a:pt x="1374" y="117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55" name="Freeform 6">
              <a:extLst>
                <a:ext uri="{FF2B5EF4-FFF2-40B4-BE49-F238E27FC236}">
                  <a16:creationId xmlns:a16="http://schemas.microsoft.com/office/drawing/2014/main" id="{DC5C6061-2CD2-4DBC-BE03-EF9183082E00}"/>
                </a:ext>
              </a:extLst>
            </p:cNvPr>
            <p:cNvSpPr>
              <a:spLocks noEditPoints="1"/>
            </p:cNvSpPr>
            <p:nvPr/>
          </p:nvSpPr>
          <p:spPr bwMode="auto">
            <a:xfrm>
              <a:off x="-3317875" y="2536825"/>
              <a:ext cx="819150" cy="147638"/>
            </a:xfrm>
            <a:custGeom>
              <a:avLst/>
              <a:gdLst>
                <a:gd name="T0" fmla="*/ 25 w 270"/>
                <a:gd name="T1" fmla="*/ 49 h 49"/>
                <a:gd name="T2" fmla="*/ 245 w 270"/>
                <a:gd name="T3" fmla="*/ 49 h 49"/>
                <a:gd name="T4" fmla="*/ 270 w 270"/>
                <a:gd name="T5" fmla="*/ 24 h 49"/>
                <a:gd name="T6" fmla="*/ 245 w 270"/>
                <a:gd name="T7" fmla="*/ 0 h 49"/>
                <a:gd name="T8" fmla="*/ 25 w 270"/>
                <a:gd name="T9" fmla="*/ 0 h 49"/>
                <a:gd name="T10" fmla="*/ 0 w 270"/>
                <a:gd name="T11" fmla="*/ 24 h 49"/>
                <a:gd name="T12" fmla="*/ 25 w 270"/>
                <a:gd name="T13" fmla="*/ 49 h 49"/>
                <a:gd name="T14" fmla="*/ 25 w 270"/>
                <a:gd name="T15" fmla="*/ 49 h 49"/>
                <a:gd name="T16" fmla="*/ 25 w 270"/>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49">
                  <a:moveTo>
                    <a:pt x="25" y="49"/>
                  </a:moveTo>
                  <a:cubicBezTo>
                    <a:pt x="245" y="49"/>
                    <a:pt x="245" y="49"/>
                    <a:pt x="245" y="49"/>
                  </a:cubicBezTo>
                  <a:cubicBezTo>
                    <a:pt x="259" y="49"/>
                    <a:pt x="270" y="38"/>
                    <a:pt x="270" y="24"/>
                  </a:cubicBezTo>
                  <a:cubicBezTo>
                    <a:pt x="270" y="11"/>
                    <a:pt x="259" y="0"/>
                    <a:pt x="245" y="0"/>
                  </a:cubicBezTo>
                  <a:cubicBezTo>
                    <a:pt x="25" y="0"/>
                    <a:pt x="25" y="0"/>
                    <a:pt x="25" y="0"/>
                  </a:cubicBezTo>
                  <a:cubicBezTo>
                    <a:pt x="11" y="0"/>
                    <a:pt x="0" y="11"/>
                    <a:pt x="0" y="24"/>
                  </a:cubicBezTo>
                  <a:cubicBezTo>
                    <a:pt x="0" y="38"/>
                    <a:pt x="11" y="49"/>
                    <a:pt x="25" y="49"/>
                  </a:cubicBezTo>
                  <a:close/>
                  <a:moveTo>
                    <a:pt x="25" y="49"/>
                  </a:moveTo>
                  <a:cubicBezTo>
                    <a:pt x="25" y="49"/>
                    <a:pt x="25" y="49"/>
                    <a:pt x="25" y="4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56" name="Freeform 7">
              <a:extLst>
                <a:ext uri="{FF2B5EF4-FFF2-40B4-BE49-F238E27FC236}">
                  <a16:creationId xmlns:a16="http://schemas.microsoft.com/office/drawing/2014/main" id="{1A2C93A8-F05E-4B83-ABB2-C5EE60C3FE5E}"/>
                </a:ext>
              </a:extLst>
            </p:cNvPr>
            <p:cNvSpPr>
              <a:spLocks noEditPoints="1"/>
            </p:cNvSpPr>
            <p:nvPr/>
          </p:nvSpPr>
          <p:spPr bwMode="auto">
            <a:xfrm>
              <a:off x="-3317875" y="2311400"/>
              <a:ext cx="522288" cy="149225"/>
            </a:xfrm>
            <a:custGeom>
              <a:avLst/>
              <a:gdLst>
                <a:gd name="T0" fmla="*/ 25 w 172"/>
                <a:gd name="T1" fmla="*/ 49 h 49"/>
                <a:gd name="T2" fmla="*/ 147 w 172"/>
                <a:gd name="T3" fmla="*/ 49 h 49"/>
                <a:gd name="T4" fmla="*/ 172 w 172"/>
                <a:gd name="T5" fmla="*/ 25 h 49"/>
                <a:gd name="T6" fmla="*/ 147 w 172"/>
                <a:gd name="T7" fmla="*/ 0 h 49"/>
                <a:gd name="T8" fmla="*/ 25 w 172"/>
                <a:gd name="T9" fmla="*/ 0 h 49"/>
                <a:gd name="T10" fmla="*/ 0 w 172"/>
                <a:gd name="T11" fmla="*/ 25 h 49"/>
                <a:gd name="T12" fmla="*/ 25 w 172"/>
                <a:gd name="T13" fmla="*/ 49 h 49"/>
                <a:gd name="T14" fmla="*/ 25 w 172"/>
                <a:gd name="T15" fmla="*/ 49 h 49"/>
                <a:gd name="T16" fmla="*/ 25 w 172"/>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49">
                  <a:moveTo>
                    <a:pt x="25" y="49"/>
                  </a:moveTo>
                  <a:cubicBezTo>
                    <a:pt x="147" y="49"/>
                    <a:pt x="147" y="49"/>
                    <a:pt x="147" y="49"/>
                  </a:cubicBezTo>
                  <a:cubicBezTo>
                    <a:pt x="161" y="49"/>
                    <a:pt x="172" y="38"/>
                    <a:pt x="172" y="25"/>
                  </a:cubicBezTo>
                  <a:cubicBezTo>
                    <a:pt x="172" y="11"/>
                    <a:pt x="161" y="0"/>
                    <a:pt x="147" y="0"/>
                  </a:cubicBezTo>
                  <a:cubicBezTo>
                    <a:pt x="25" y="0"/>
                    <a:pt x="25" y="0"/>
                    <a:pt x="25" y="0"/>
                  </a:cubicBezTo>
                  <a:cubicBezTo>
                    <a:pt x="11" y="0"/>
                    <a:pt x="0" y="11"/>
                    <a:pt x="0" y="25"/>
                  </a:cubicBezTo>
                  <a:cubicBezTo>
                    <a:pt x="0" y="38"/>
                    <a:pt x="11" y="49"/>
                    <a:pt x="25" y="49"/>
                  </a:cubicBezTo>
                  <a:close/>
                  <a:moveTo>
                    <a:pt x="25" y="49"/>
                  </a:moveTo>
                  <a:cubicBezTo>
                    <a:pt x="25" y="49"/>
                    <a:pt x="25" y="49"/>
                    <a:pt x="25" y="4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57" name="Freeform 8">
              <a:extLst>
                <a:ext uri="{FF2B5EF4-FFF2-40B4-BE49-F238E27FC236}">
                  <a16:creationId xmlns:a16="http://schemas.microsoft.com/office/drawing/2014/main" id="{31FB0E8B-7DBF-43B9-AA69-9F592FEB0DFA}"/>
                </a:ext>
              </a:extLst>
            </p:cNvPr>
            <p:cNvSpPr>
              <a:spLocks noEditPoints="1"/>
            </p:cNvSpPr>
            <p:nvPr/>
          </p:nvSpPr>
          <p:spPr bwMode="auto">
            <a:xfrm>
              <a:off x="-3317875" y="2757488"/>
              <a:ext cx="819150" cy="149225"/>
            </a:xfrm>
            <a:custGeom>
              <a:avLst/>
              <a:gdLst>
                <a:gd name="T0" fmla="*/ 25 w 270"/>
                <a:gd name="T1" fmla="*/ 49 h 49"/>
                <a:gd name="T2" fmla="*/ 245 w 270"/>
                <a:gd name="T3" fmla="*/ 49 h 49"/>
                <a:gd name="T4" fmla="*/ 270 w 270"/>
                <a:gd name="T5" fmla="*/ 25 h 49"/>
                <a:gd name="T6" fmla="*/ 245 w 270"/>
                <a:gd name="T7" fmla="*/ 0 h 49"/>
                <a:gd name="T8" fmla="*/ 25 w 270"/>
                <a:gd name="T9" fmla="*/ 0 h 49"/>
                <a:gd name="T10" fmla="*/ 0 w 270"/>
                <a:gd name="T11" fmla="*/ 25 h 49"/>
                <a:gd name="T12" fmla="*/ 25 w 270"/>
                <a:gd name="T13" fmla="*/ 49 h 49"/>
                <a:gd name="T14" fmla="*/ 25 w 270"/>
                <a:gd name="T15" fmla="*/ 49 h 49"/>
                <a:gd name="T16" fmla="*/ 25 w 270"/>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49">
                  <a:moveTo>
                    <a:pt x="25" y="49"/>
                  </a:moveTo>
                  <a:cubicBezTo>
                    <a:pt x="245" y="49"/>
                    <a:pt x="245" y="49"/>
                    <a:pt x="245" y="49"/>
                  </a:cubicBezTo>
                  <a:cubicBezTo>
                    <a:pt x="259" y="49"/>
                    <a:pt x="270" y="38"/>
                    <a:pt x="270" y="25"/>
                  </a:cubicBezTo>
                  <a:cubicBezTo>
                    <a:pt x="270" y="11"/>
                    <a:pt x="259" y="0"/>
                    <a:pt x="245" y="0"/>
                  </a:cubicBezTo>
                  <a:cubicBezTo>
                    <a:pt x="25" y="0"/>
                    <a:pt x="25" y="0"/>
                    <a:pt x="25" y="0"/>
                  </a:cubicBezTo>
                  <a:cubicBezTo>
                    <a:pt x="11" y="0"/>
                    <a:pt x="0" y="11"/>
                    <a:pt x="0" y="25"/>
                  </a:cubicBezTo>
                  <a:cubicBezTo>
                    <a:pt x="0" y="38"/>
                    <a:pt x="11" y="49"/>
                    <a:pt x="25" y="49"/>
                  </a:cubicBezTo>
                  <a:close/>
                  <a:moveTo>
                    <a:pt x="25" y="49"/>
                  </a:moveTo>
                  <a:cubicBezTo>
                    <a:pt x="25" y="49"/>
                    <a:pt x="25" y="49"/>
                    <a:pt x="25" y="4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58" name="Freeform 9">
              <a:extLst>
                <a:ext uri="{FF2B5EF4-FFF2-40B4-BE49-F238E27FC236}">
                  <a16:creationId xmlns:a16="http://schemas.microsoft.com/office/drawing/2014/main" id="{75561420-0239-49B6-9DC9-46472C20B8C5}"/>
                </a:ext>
              </a:extLst>
            </p:cNvPr>
            <p:cNvSpPr>
              <a:spLocks noEditPoints="1"/>
            </p:cNvSpPr>
            <p:nvPr/>
          </p:nvSpPr>
          <p:spPr bwMode="auto">
            <a:xfrm>
              <a:off x="-3175000" y="2833688"/>
              <a:ext cx="2835276" cy="1487488"/>
            </a:xfrm>
            <a:custGeom>
              <a:avLst/>
              <a:gdLst>
                <a:gd name="T0" fmla="*/ 9 w 934"/>
                <a:gd name="T1" fmla="*/ 483 h 490"/>
                <a:gd name="T2" fmla="*/ 27 w 934"/>
                <a:gd name="T3" fmla="*/ 490 h 490"/>
                <a:gd name="T4" fmla="*/ 44 w 934"/>
                <a:gd name="T5" fmla="*/ 483 h 490"/>
                <a:gd name="T6" fmla="*/ 336 w 934"/>
                <a:gd name="T7" fmla="*/ 192 h 490"/>
                <a:gd name="T8" fmla="*/ 539 w 934"/>
                <a:gd name="T9" fmla="*/ 395 h 490"/>
                <a:gd name="T10" fmla="*/ 556 w 934"/>
                <a:gd name="T11" fmla="*/ 402 h 490"/>
                <a:gd name="T12" fmla="*/ 574 w 934"/>
                <a:gd name="T13" fmla="*/ 395 h 490"/>
                <a:gd name="T14" fmla="*/ 885 w 934"/>
                <a:gd name="T15" fmla="*/ 84 h 490"/>
                <a:gd name="T16" fmla="*/ 885 w 934"/>
                <a:gd name="T17" fmla="*/ 196 h 490"/>
                <a:gd name="T18" fmla="*/ 909 w 934"/>
                <a:gd name="T19" fmla="*/ 221 h 490"/>
                <a:gd name="T20" fmla="*/ 934 w 934"/>
                <a:gd name="T21" fmla="*/ 196 h 490"/>
                <a:gd name="T22" fmla="*/ 934 w 934"/>
                <a:gd name="T23" fmla="*/ 24 h 490"/>
                <a:gd name="T24" fmla="*/ 932 w 934"/>
                <a:gd name="T25" fmla="*/ 15 h 490"/>
                <a:gd name="T26" fmla="*/ 919 w 934"/>
                <a:gd name="T27" fmla="*/ 2 h 490"/>
                <a:gd name="T28" fmla="*/ 909 w 934"/>
                <a:gd name="T29" fmla="*/ 0 h 490"/>
                <a:gd name="T30" fmla="*/ 738 w 934"/>
                <a:gd name="T31" fmla="*/ 0 h 490"/>
                <a:gd name="T32" fmla="*/ 713 w 934"/>
                <a:gd name="T33" fmla="*/ 24 h 490"/>
                <a:gd name="T34" fmla="*/ 738 w 934"/>
                <a:gd name="T35" fmla="*/ 49 h 490"/>
                <a:gd name="T36" fmla="*/ 850 w 934"/>
                <a:gd name="T37" fmla="*/ 49 h 490"/>
                <a:gd name="T38" fmla="*/ 556 w 934"/>
                <a:gd name="T39" fmla="*/ 343 h 490"/>
                <a:gd name="T40" fmla="*/ 353 w 934"/>
                <a:gd name="T41" fmla="*/ 140 h 490"/>
                <a:gd name="T42" fmla="*/ 318 w 934"/>
                <a:gd name="T43" fmla="*/ 140 h 490"/>
                <a:gd name="T44" fmla="*/ 9 w 934"/>
                <a:gd name="T45" fmla="*/ 448 h 490"/>
                <a:gd name="T46" fmla="*/ 9 w 934"/>
                <a:gd name="T47" fmla="*/ 483 h 490"/>
                <a:gd name="T48" fmla="*/ 9 w 934"/>
                <a:gd name="T49" fmla="*/ 483 h 490"/>
                <a:gd name="T50" fmla="*/ 9 w 934"/>
                <a:gd name="T51" fmla="*/ 483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4" h="490">
                  <a:moveTo>
                    <a:pt x="9" y="483"/>
                  </a:moveTo>
                  <a:cubicBezTo>
                    <a:pt x="14" y="488"/>
                    <a:pt x="20" y="490"/>
                    <a:pt x="27" y="490"/>
                  </a:cubicBezTo>
                  <a:cubicBezTo>
                    <a:pt x="33" y="490"/>
                    <a:pt x="39" y="488"/>
                    <a:pt x="44" y="483"/>
                  </a:cubicBezTo>
                  <a:cubicBezTo>
                    <a:pt x="336" y="192"/>
                    <a:pt x="336" y="192"/>
                    <a:pt x="336" y="192"/>
                  </a:cubicBezTo>
                  <a:cubicBezTo>
                    <a:pt x="539" y="395"/>
                    <a:pt x="539" y="395"/>
                    <a:pt x="539" y="395"/>
                  </a:cubicBezTo>
                  <a:cubicBezTo>
                    <a:pt x="544" y="400"/>
                    <a:pt x="550" y="402"/>
                    <a:pt x="556" y="402"/>
                  </a:cubicBezTo>
                  <a:cubicBezTo>
                    <a:pt x="563" y="402"/>
                    <a:pt x="569" y="400"/>
                    <a:pt x="574" y="395"/>
                  </a:cubicBezTo>
                  <a:cubicBezTo>
                    <a:pt x="885" y="84"/>
                    <a:pt x="885" y="84"/>
                    <a:pt x="885" y="84"/>
                  </a:cubicBezTo>
                  <a:cubicBezTo>
                    <a:pt x="885" y="196"/>
                    <a:pt x="885" y="196"/>
                    <a:pt x="885" y="196"/>
                  </a:cubicBezTo>
                  <a:cubicBezTo>
                    <a:pt x="885" y="210"/>
                    <a:pt x="896" y="221"/>
                    <a:pt x="909" y="221"/>
                  </a:cubicBezTo>
                  <a:cubicBezTo>
                    <a:pt x="923" y="221"/>
                    <a:pt x="934" y="210"/>
                    <a:pt x="934" y="196"/>
                  </a:cubicBezTo>
                  <a:cubicBezTo>
                    <a:pt x="934" y="24"/>
                    <a:pt x="934" y="24"/>
                    <a:pt x="934" y="24"/>
                  </a:cubicBezTo>
                  <a:cubicBezTo>
                    <a:pt x="934" y="21"/>
                    <a:pt x="933" y="18"/>
                    <a:pt x="932" y="15"/>
                  </a:cubicBezTo>
                  <a:cubicBezTo>
                    <a:pt x="930" y="9"/>
                    <a:pt x="925" y="4"/>
                    <a:pt x="919" y="2"/>
                  </a:cubicBezTo>
                  <a:cubicBezTo>
                    <a:pt x="916" y="1"/>
                    <a:pt x="913" y="0"/>
                    <a:pt x="909" y="0"/>
                  </a:cubicBezTo>
                  <a:cubicBezTo>
                    <a:pt x="738" y="0"/>
                    <a:pt x="738" y="0"/>
                    <a:pt x="738" y="0"/>
                  </a:cubicBezTo>
                  <a:cubicBezTo>
                    <a:pt x="724" y="0"/>
                    <a:pt x="713" y="11"/>
                    <a:pt x="713" y="24"/>
                  </a:cubicBezTo>
                  <a:cubicBezTo>
                    <a:pt x="713" y="38"/>
                    <a:pt x="724" y="49"/>
                    <a:pt x="738" y="49"/>
                  </a:cubicBezTo>
                  <a:cubicBezTo>
                    <a:pt x="850" y="49"/>
                    <a:pt x="850" y="49"/>
                    <a:pt x="850" y="49"/>
                  </a:cubicBezTo>
                  <a:cubicBezTo>
                    <a:pt x="556" y="343"/>
                    <a:pt x="556" y="343"/>
                    <a:pt x="556" y="343"/>
                  </a:cubicBezTo>
                  <a:cubicBezTo>
                    <a:pt x="353" y="140"/>
                    <a:pt x="353" y="140"/>
                    <a:pt x="353" y="140"/>
                  </a:cubicBezTo>
                  <a:cubicBezTo>
                    <a:pt x="343" y="130"/>
                    <a:pt x="328" y="130"/>
                    <a:pt x="318" y="140"/>
                  </a:cubicBezTo>
                  <a:cubicBezTo>
                    <a:pt x="9" y="448"/>
                    <a:pt x="9" y="448"/>
                    <a:pt x="9" y="448"/>
                  </a:cubicBezTo>
                  <a:cubicBezTo>
                    <a:pt x="0" y="458"/>
                    <a:pt x="0" y="474"/>
                    <a:pt x="9" y="483"/>
                  </a:cubicBezTo>
                  <a:close/>
                  <a:moveTo>
                    <a:pt x="9" y="483"/>
                  </a:moveTo>
                  <a:cubicBezTo>
                    <a:pt x="9" y="483"/>
                    <a:pt x="9" y="483"/>
                    <a:pt x="9" y="48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1518360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609441" y="274639"/>
            <a:ext cx="10969943" cy="711081"/>
          </a:xfrm>
        </p:spPr>
        <p:txBody>
          <a:bodyPr/>
          <a:lstStyle/>
          <a:p>
            <a:pPr algn="ct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INTRODUCTION</a:t>
            </a:r>
            <a:r>
              <a:rPr lang="en-IN" b="1" dirty="0">
                <a:latin typeface="Open Sans" panose="020B0606030504020204" pitchFamily="34" charset="0"/>
                <a:ea typeface="Open Sans" panose="020B0606030504020204" pitchFamily="34" charset="0"/>
                <a:cs typeface="Open Sans" panose="020B0606030504020204" pitchFamily="34" charset="0"/>
              </a:rPr>
              <a:t> </a:t>
            </a:r>
            <a:r>
              <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GENERALE </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smtClean="0"/>
              <a:pPr/>
              <a:t>9</a:t>
            </a:fld>
            <a:endParaRPr lang="en-US" dirty="0"/>
          </a:p>
        </p:txBody>
      </p:sp>
      <p:cxnSp>
        <p:nvCxnSpPr>
          <p:cNvPr id="4" name="Straight Connector 3">
            <a:extLst>
              <a:ext uri="{FF2B5EF4-FFF2-40B4-BE49-F238E27FC236}">
                <a16:creationId xmlns:a16="http://schemas.microsoft.com/office/drawing/2014/main" id="{BA2EDE0A-36B6-4E33-BA8D-E397FDD05AAD}"/>
              </a:ext>
            </a:extLst>
          </p:cNvPr>
          <p:cNvCxnSpPr/>
          <p:nvPr/>
        </p:nvCxnSpPr>
        <p:spPr>
          <a:xfrm>
            <a:off x="6094412" y="2060848"/>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9A36003D-F632-4F33-8040-DDECA7AEB334}"/>
              </a:ext>
            </a:extLst>
          </p:cNvPr>
          <p:cNvSpPr/>
          <p:nvPr/>
        </p:nvSpPr>
        <p:spPr>
          <a:xfrm>
            <a:off x="1623020" y="1385456"/>
            <a:ext cx="3456384" cy="48490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latin typeface="Open Sans" panose="020B0606030504020204" pitchFamily="34" charset="0"/>
                <a:ea typeface="Open Sans" panose="020B0606030504020204" pitchFamily="34" charset="0"/>
                <a:cs typeface="Open Sans" panose="020B0606030504020204" pitchFamily="34" charset="0"/>
              </a:rPr>
              <a:t>Hypothèses</a:t>
            </a: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Rectangle: Rounded Corners 36">
            <a:extLst>
              <a:ext uri="{FF2B5EF4-FFF2-40B4-BE49-F238E27FC236}">
                <a16:creationId xmlns:a16="http://schemas.microsoft.com/office/drawing/2014/main" id="{1B0E0F80-62FE-4451-BAA5-EBC545793DE1}"/>
              </a:ext>
            </a:extLst>
          </p:cNvPr>
          <p:cNvSpPr/>
          <p:nvPr/>
        </p:nvSpPr>
        <p:spPr>
          <a:xfrm>
            <a:off x="7113899" y="1385456"/>
            <a:ext cx="3456384" cy="48490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err="1">
                <a:latin typeface="Open Sans" panose="020B0606030504020204" pitchFamily="34" charset="0"/>
                <a:ea typeface="Open Sans" panose="020B0606030504020204" pitchFamily="34" charset="0"/>
                <a:cs typeface="Open Sans" panose="020B0606030504020204" pitchFamily="34" charset="0"/>
              </a:rPr>
              <a:t>Objectifs</a:t>
            </a: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Rectangle 37">
            <a:extLst>
              <a:ext uri="{FF2B5EF4-FFF2-40B4-BE49-F238E27FC236}">
                <a16:creationId xmlns:a16="http://schemas.microsoft.com/office/drawing/2014/main" id="{BD5859B0-5D96-491A-A05B-64F69D41E118}"/>
              </a:ext>
            </a:extLst>
          </p:cNvPr>
          <p:cNvSpPr/>
          <p:nvPr/>
        </p:nvSpPr>
        <p:spPr>
          <a:xfrm>
            <a:off x="6598465" y="2593575"/>
            <a:ext cx="4980909" cy="1323439"/>
          </a:xfrm>
          <a:prstGeom prst="rect">
            <a:avLst/>
          </a:prstGeom>
        </p:spPr>
        <p:txBody>
          <a:bodyPr wrap="square">
            <a:spAutoFit/>
          </a:bodyPr>
          <a:lstStyle/>
          <a:p>
            <a:pPr algn="ctr" fontAlgn="base"/>
            <a:r>
              <a:rPr lang="fr-FR" sz="1600" dirty="0"/>
              <a:t>(O1): </a:t>
            </a:r>
            <a:r>
              <a:rPr lang="fr-FR" sz="1600" i="1" dirty="0">
                <a:solidFill>
                  <a:schemeClr val="tx1">
                    <a:lumMod val="65000"/>
                    <a:lumOff val="35000"/>
                  </a:schemeClr>
                </a:solidFill>
              </a:rPr>
              <a:t>Établir les liens de causalité statistique impliquant les mouvements de capitaux (plus précisément les transferts reçus de l’étranger), les mouvements de personnes, et de biens et services, entre l’économie haïtienne et le reste du monde.</a:t>
            </a:r>
            <a:endParaRPr lang="en-IN" sz="20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776D3851-4666-47C9-8270-BDAC72696115}"/>
              </a:ext>
            </a:extLst>
          </p:cNvPr>
          <p:cNvSpPr/>
          <p:nvPr/>
        </p:nvSpPr>
        <p:spPr>
          <a:xfrm>
            <a:off x="6598467" y="4041068"/>
            <a:ext cx="4980903" cy="830997"/>
          </a:xfrm>
          <a:prstGeom prst="rect">
            <a:avLst/>
          </a:prstGeom>
        </p:spPr>
        <p:txBody>
          <a:bodyPr wrap="square">
            <a:spAutoFit/>
          </a:bodyPr>
          <a:lstStyle/>
          <a:p>
            <a:pPr algn="ctr" fontAlgn="base"/>
            <a:r>
              <a:rPr lang="fr-FR" sz="1600" dirty="0"/>
              <a:t>(O2): </a:t>
            </a:r>
            <a:r>
              <a:rPr lang="fr-FR" sz="1600" i="1" dirty="0">
                <a:solidFill>
                  <a:schemeClr val="tx1">
                    <a:lumMod val="65000"/>
                    <a:lumOff val="35000"/>
                  </a:schemeClr>
                </a:solidFill>
              </a:rPr>
              <a:t>Déterminer quel sous-groupe de variables du groupe (transferts, migration, imports, exports) en a causé un autre sur la période allant de janvier 2014 à mai 2019.</a:t>
            </a:r>
            <a:endParaRPr lang="en-IN" sz="20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DB1D250B-800E-4EB8-9B13-0E2C3356B8BF}"/>
              </a:ext>
            </a:extLst>
          </p:cNvPr>
          <p:cNvSpPr/>
          <p:nvPr/>
        </p:nvSpPr>
        <p:spPr>
          <a:xfrm>
            <a:off x="6598465" y="5110088"/>
            <a:ext cx="4980909" cy="1077218"/>
          </a:xfrm>
          <a:prstGeom prst="rect">
            <a:avLst/>
          </a:prstGeom>
        </p:spPr>
        <p:txBody>
          <a:bodyPr wrap="square">
            <a:spAutoFit/>
          </a:bodyPr>
          <a:lstStyle/>
          <a:p>
            <a:pPr algn="ctr" fontAlgn="base"/>
            <a:r>
              <a:rPr lang="fr-FR" sz="1600" dirty="0"/>
              <a:t>(O3): </a:t>
            </a:r>
            <a:r>
              <a:rPr lang="fr-FR" sz="1600" i="1" dirty="0">
                <a:solidFill>
                  <a:schemeClr val="tx1">
                    <a:lumMod val="65000"/>
                    <a:lumOff val="35000"/>
                  </a:schemeClr>
                </a:solidFill>
              </a:rPr>
              <a:t>Dégager le rapport entre le phénomène sous étude (les transferts reçus) et le comportement de certains agrégats économiques connexes tels que le revenu, le taux de change, l’inflation.</a:t>
            </a:r>
            <a:endParaRPr lang="en-IN" sz="20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AA112C82-B23E-4E94-A837-C15DB47AD746}"/>
              </a:ext>
            </a:extLst>
          </p:cNvPr>
          <p:cNvSpPr/>
          <p:nvPr/>
        </p:nvSpPr>
        <p:spPr>
          <a:xfrm>
            <a:off x="844858" y="2680464"/>
            <a:ext cx="4889514" cy="892552"/>
          </a:xfrm>
          <a:prstGeom prst="rect">
            <a:avLst/>
          </a:prstGeom>
        </p:spPr>
        <p:txBody>
          <a:bodyPr wrap="square">
            <a:spAutoFit/>
          </a:bodyPr>
          <a:lstStyle/>
          <a:p>
            <a:pPr algn="ctr" fontAlgn="base"/>
            <a:r>
              <a:rPr lang="fr-FR" sz="1600" dirty="0"/>
              <a:t>(H1):</a:t>
            </a:r>
            <a:r>
              <a:rPr lang="fr-FR" sz="2000" dirty="0"/>
              <a:t> </a:t>
            </a:r>
            <a:r>
              <a:rPr lang="fr-FR" sz="1600" i="1" dirty="0">
                <a:solidFill>
                  <a:schemeClr val="tx1">
                    <a:lumMod val="65000"/>
                    <a:lumOff val="35000"/>
                  </a:schemeClr>
                </a:solidFill>
              </a:rPr>
              <a:t>Il existe des liens de causalité entre les transferts reçus de l’étranger et les mouvements de personnes qui ont lieu mensuellement entre Haïti et le reste du monde.</a:t>
            </a:r>
            <a:endParaRPr lang="en-IN" sz="28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6C0F3434-06E3-AB4F-BD5C-11DC17DBB563}"/>
              </a:ext>
            </a:extLst>
          </p:cNvPr>
          <p:cNvSpPr/>
          <p:nvPr/>
        </p:nvSpPr>
        <p:spPr>
          <a:xfrm>
            <a:off x="844858" y="3736938"/>
            <a:ext cx="4817506" cy="1077218"/>
          </a:xfrm>
          <a:prstGeom prst="rect">
            <a:avLst/>
          </a:prstGeom>
        </p:spPr>
        <p:txBody>
          <a:bodyPr wrap="square">
            <a:spAutoFit/>
          </a:bodyPr>
          <a:lstStyle/>
          <a:p>
            <a:pPr algn="ctr" fontAlgn="base"/>
            <a:r>
              <a:rPr lang="fr-FR" sz="1600" dirty="0"/>
              <a:t>(H2): </a:t>
            </a:r>
            <a:r>
              <a:rPr lang="fr-FR" sz="1600" i="1" dirty="0">
                <a:solidFill>
                  <a:schemeClr val="tx1">
                    <a:lumMod val="65000"/>
                    <a:lumOff val="35000"/>
                  </a:schemeClr>
                </a:solidFill>
              </a:rPr>
              <a:t>Il existe des liens de causalité entre les transferts reçus de l’étranger et les mouvements de biens et services qui ont lieu mensuellement entre Haïti et le reste du monde.</a:t>
            </a:r>
            <a:endParaRPr lang="en-IN" sz="16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6B794FD9-A5D3-24E7-1E5E-EE44CBB25A14}"/>
              </a:ext>
            </a:extLst>
          </p:cNvPr>
          <p:cNvSpPr/>
          <p:nvPr/>
        </p:nvSpPr>
        <p:spPr>
          <a:xfrm>
            <a:off x="844858" y="2059759"/>
            <a:ext cx="4889514" cy="584775"/>
          </a:xfrm>
          <a:prstGeom prst="rect">
            <a:avLst/>
          </a:prstGeom>
        </p:spPr>
        <p:txBody>
          <a:bodyPr wrap="square">
            <a:spAutoFit/>
          </a:bodyPr>
          <a:lstStyle/>
          <a:p>
            <a:pPr algn="ctr" fontAlgn="base"/>
            <a:r>
              <a:rPr lang="fr-FR" sz="1600" b="1" dirty="0"/>
              <a:t>Une hypothèse fondamentale (H1) et deux hypothèses secondaires (H2) et (H3)</a:t>
            </a:r>
            <a:endParaRPr lang="en-IN" sz="28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15D0183-B498-FAE5-A8E9-F53730F575F9}"/>
              </a:ext>
            </a:extLst>
          </p:cNvPr>
          <p:cNvSpPr/>
          <p:nvPr/>
        </p:nvSpPr>
        <p:spPr>
          <a:xfrm>
            <a:off x="844858" y="5113126"/>
            <a:ext cx="4817506" cy="1323439"/>
          </a:xfrm>
          <a:prstGeom prst="rect">
            <a:avLst/>
          </a:prstGeom>
        </p:spPr>
        <p:txBody>
          <a:bodyPr wrap="square">
            <a:spAutoFit/>
          </a:bodyPr>
          <a:lstStyle/>
          <a:p>
            <a:pPr algn="ctr" fontAlgn="base"/>
            <a:r>
              <a:rPr lang="fr-FR" sz="1600" dirty="0">
                <a:solidFill>
                  <a:schemeClr val="tx1">
                    <a:lumMod val="65000"/>
                    <a:lumOff val="35000"/>
                  </a:schemeClr>
                </a:solidFill>
              </a:rPr>
              <a:t>(H3): </a:t>
            </a:r>
            <a:r>
              <a:rPr lang="fr-CA" sz="1600" i="1" dirty="0">
                <a:solidFill>
                  <a:schemeClr val="tx1">
                    <a:lumMod val="65000"/>
                    <a:lumOff val="35000"/>
                  </a:schemeClr>
                </a:solidFill>
              </a:rPr>
              <a:t>Il existe une corrélation positive entre le niveau de revenu en Haïti et d’autres agrégats économiques tels que le taux de change et l’inflation</a:t>
            </a:r>
            <a:r>
              <a:rPr lang="fr-CA" sz="1600" dirty="0">
                <a:solidFill>
                  <a:schemeClr val="tx1">
                    <a:lumMod val="65000"/>
                    <a:lumOff val="35000"/>
                  </a:schemeClr>
                </a:solidFill>
              </a:rPr>
              <a:t> (cas d’inflation importée).</a:t>
            </a:r>
            <a:endParaRPr lang="fr-FR" sz="1600" dirty="0">
              <a:solidFill>
                <a:schemeClr val="tx1">
                  <a:lumMod val="65000"/>
                  <a:lumOff val="35000"/>
                </a:schemeClr>
              </a:solidFill>
            </a:endParaRPr>
          </a:p>
          <a:p>
            <a:pPr algn="ctr" fontAlgn="base"/>
            <a:endParaRPr lang="en-IN"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B6C4A05-B45B-FD10-9076-083F5006FDC5}"/>
              </a:ext>
            </a:extLst>
          </p:cNvPr>
          <p:cNvSpPr/>
          <p:nvPr/>
        </p:nvSpPr>
        <p:spPr>
          <a:xfrm>
            <a:off x="6526461" y="2059758"/>
            <a:ext cx="4889514" cy="584775"/>
          </a:xfrm>
          <a:prstGeom prst="rect">
            <a:avLst/>
          </a:prstGeom>
        </p:spPr>
        <p:txBody>
          <a:bodyPr wrap="square">
            <a:spAutoFit/>
          </a:bodyPr>
          <a:lstStyle/>
          <a:p>
            <a:pPr algn="ctr" fontAlgn="base"/>
            <a:r>
              <a:rPr lang="fr-FR" sz="1600" b="1" dirty="0"/>
              <a:t>Un objectif principal (O1) et deux objectifs secondaires (O2) et (O3)</a:t>
            </a:r>
            <a:endParaRPr lang="en-IN" sz="28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55CEB26-786E-0BFC-270A-215C09A1002D}"/>
              </a:ext>
            </a:extLst>
          </p:cNvPr>
          <p:cNvSpPr txBox="1"/>
          <p:nvPr/>
        </p:nvSpPr>
        <p:spPr>
          <a:xfrm>
            <a:off x="10126860" y="6205732"/>
            <a:ext cx="6092890" cy="369332"/>
          </a:xfrm>
          <a:prstGeom prst="rect">
            <a:avLst/>
          </a:prstGeom>
          <a:noFill/>
        </p:spPr>
        <p:txBody>
          <a:bodyPr wrap="square">
            <a:spAutoFit/>
          </a:bodyPr>
          <a:lstStyle/>
          <a:p>
            <a:r>
              <a:rPr lang="en-IN" sz="1800" b="1" dirty="0">
                <a:latin typeface="Open Sans" panose="020B0606030504020204" pitchFamily="34" charset="0"/>
                <a:ea typeface="Open Sans" panose="020B0606030504020204" pitchFamily="34" charset="0"/>
                <a:cs typeface="Open Sans" panose="020B0606030504020204" pitchFamily="34" charset="0"/>
                <a:hlinkClick r:id="rId3" action="ppaction://hlinksldjump"/>
              </a:rPr>
              <a:t>Corrélation</a:t>
            </a:r>
            <a:endParaRPr lang="fr-FR" sz="1800" b="1" dirty="0"/>
          </a:p>
        </p:txBody>
      </p:sp>
      <p:sp>
        <p:nvSpPr>
          <p:cNvPr id="12" name="TextBox 11">
            <a:extLst>
              <a:ext uri="{FF2B5EF4-FFF2-40B4-BE49-F238E27FC236}">
                <a16:creationId xmlns:a16="http://schemas.microsoft.com/office/drawing/2014/main" id="{CE1CEA80-098C-A8CE-CBE5-C9E0D5BAAA6A}"/>
              </a:ext>
            </a:extLst>
          </p:cNvPr>
          <p:cNvSpPr txBox="1"/>
          <p:nvPr/>
        </p:nvSpPr>
        <p:spPr>
          <a:xfrm>
            <a:off x="253549" y="6205732"/>
            <a:ext cx="6092890" cy="369332"/>
          </a:xfrm>
          <a:prstGeom prst="rect">
            <a:avLst/>
          </a:prstGeom>
          <a:noFill/>
        </p:spPr>
        <p:txBody>
          <a:bodyPr wrap="square">
            <a:spAutoFit/>
          </a:bodyPr>
          <a:lstStyle/>
          <a:p>
            <a:r>
              <a:rPr lang="en-IN" sz="1800" b="1" dirty="0">
                <a:latin typeface="Open Sans" panose="020B0606030504020204" pitchFamily="34" charset="0"/>
                <a:ea typeface="Open Sans" panose="020B0606030504020204" pitchFamily="34" charset="0"/>
                <a:cs typeface="Open Sans" panose="020B0606030504020204" pitchFamily="34" charset="0"/>
                <a:hlinkClick r:id="rId4" action="ppaction://hlinksldjump"/>
              </a:rPr>
              <a:t>Chapitre VI</a:t>
            </a:r>
            <a:endParaRPr lang="fr-FR" sz="1800" b="1" dirty="0"/>
          </a:p>
        </p:txBody>
      </p:sp>
    </p:spTree>
    <p:extLst>
      <p:ext uri="{BB962C8B-B14F-4D97-AF65-F5344CB8AC3E}">
        <p14:creationId xmlns:p14="http://schemas.microsoft.com/office/powerpoint/2010/main" val="1932064016"/>
      </p:ext>
    </p:extLst>
  </p:cSld>
  <p:clrMapOvr>
    <a:masterClrMapping/>
  </p:clrMapOvr>
</p:sld>
</file>

<file path=ppt/theme/theme1.xml><?xml version="1.0" encoding="utf-8"?>
<a:theme xmlns:a="http://schemas.openxmlformats.org/drawingml/2006/main" name="Office Theme">
  <a:themeElements>
    <a:clrScheme name="Custom 13">
      <a:dk1>
        <a:sysClr val="windowText" lastClr="000000"/>
      </a:dk1>
      <a:lt1>
        <a:sysClr val="window" lastClr="FFFFFF"/>
      </a:lt1>
      <a:dk2>
        <a:srgbClr val="1F497D"/>
      </a:dk2>
      <a:lt2>
        <a:srgbClr val="EEECE1"/>
      </a:lt2>
      <a:accent1>
        <a:srgbClr val="0187C0"/>
      </a:accent1>
      <a:accent2>
        <a:srgbClr val="57687B"/>
      </a:accent2>
      <a:accent3>
        <a:srgbClr val="359CDB"/>
      </a:accent3>
      <a:accent4>
        <a:srgbClr val="F4AB17"/>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25999</TotalTime>
  <Words>7283</Words>
  <Application>Microsoft Office PowerPoint</Application>
  <PresentationFormat>Custom</PresentationFormat>
  <Paragraphs>640</Paragraphs>
  <Slides>86</Slides>
  <Notes>38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86</vt:i4>
      </vt:variant>
    </vt:vector>
  </HeadingPairs>
  <TitlesOfParts>
    <vt:vector size="98" baseType="lpstr">
      <vt:lpstr>Aptos</vt:lpstr>
      <vt:lpstr>Arial</vt:lpstr>
      <vt:lpstr>Calibri</vt:lpstr>
      <vt:lpstr>Calibri Light</vt:lpstr>
      <vt:lpstr>Cambria Math</vt:lpstr>
      <vt:lpstr>Courier New</vt:lpstr>
      <vt:lpstr>Open Sans</vt:lpstr>
      <vt:lpstr>Segoe UI</vt:lpstr>
      <vt:lpstr>Times New Roman</vt:lpstr>
      <vt:lpstr>Wingdings</vt:lpstr>
      <vt:lpstr>Office Theme</vt:lpstr>
      <vt:lpstr>1_Office Theme</vt:lpstr>
      <vt:lpstr>Centre de Techniques de Planification et d’Economie Appliquée</vt:lpstr>
      <vt:lpstr>PowerPoint Presentation</vt:lpstr>
      <vt:lpstr>Dédicaces</vt:lpstr>
      <vt:lpstr>PowerPoint Presentation</vt:lpstr>
      <vt:lpstr>Remerciements</vt:lpstr>
      <vt:lpstr>PowerPoint Presentation</vt:lpstr>
      <vt:lpstr>INTRODUCTION</vt:lpstr>
      <vt:lpstr>INTRODUCTION GENERALE (1)</vt:lpstr>
      <vt:lpstr>INTRODUCTION GENERALE (2)</vt:lpstr>
      <vt:lpstr>PARTIE THEORIQUE</vt:lpstr>
      <vt:lpstr>PowerPoint Presentation</vt:lpstr>
      <vt:lpstr>Cadre Conceptuel</vt:lpstr>
      <vt:lpstr>MIGRATION</vt:lpstr>
      <vt:lpstr>TRANSFERTS DE FONDS DES MIGRANTS</vt:lpstr>
      <vt:lpstr>Balance commerciale</vt:lpstr>
      <vt:lpstr>CADRE THÉORIQUE</vt:lpstr>
      <vt:lpstr>De la Migration</vt:lpstr>
      <vt:lpstr>Typologie et déterminants de la migration</vt:lpstr>
      <vt:lpstr>Principales conséquences de la migration</vt:lpstr>
      <vt:lpstr>Typologie des transferts de fonds</vt:lpstr>
      <vt:lpstr>Effets des transferts de fonds</vt:lpstr>
      <vt:lpstr>PowerPoint Presentation</vt:lpstr>
      <vt:lpstr>Revue des motifs des transferts de fonds</vt:lpstr>
      <vt:lpstr>Cadre analytique</vt:lpstr>
      <vt:lpstr>Contexte sociopolitique (janvier 2014 – mai 2019)</vt:lpstr>
      <vt:lpstr>PowerPoint Presentation</vt:lpstr>
      <vt:lpstr>Contexte macro-économique (janvier 2014 – mai 2019)</vt:lpstr>
      <vt:lpstr>PowerPoint Presentation</vt:lpstr>
      <vt:lpstr>PowerPoint Presentation</vt:lpstr>
      <vt:lpstr>PowerPoint Presentation</vt:lpstr>
      <vt:lpstr>PowerPoint Presentation</vt:lpstr>
      <vt:lpstr>De la modélisation VAR</vt:lpstr>
      <vt:lpstr>Typologie ou formes des modèles VAR</vt:lpstr>
      <vt:lpstr>Estimation du VECM(p)</vt:lpstr>
      <vt:lpstr>Estimation du VAR(p)</vt:lpstr>
      <vt:lpstr>Estimation du SVAR</vt:lpstr>
      <vt:lpstr>Stratégie séquentielle des tests de racine unitaire</vt:lpstr>
      <vt:lpstr>Spécification initiale du VAR en vue des tests</vt:lpstr>
      <vt:lpstr>Spécification des tests ADF et PP</vt:lpstr>
      <vt:lpstr>PARTIE EMPIRIQUE</vt:lpstr>
      <vt:lpstr>PowerPoint Presentation</vt:lpstr>
      <vt:lpstr>DONNÉES &amp; CHOIX DES VARIABLES</vt:lpstr>
      <vt:lpstr>ANALYSE DESCRIPTIVE DES SERIES (1)</vt:lpstr>
      <vt:lpstr>PowerPoint Presentation</vt:lpstr>
      <vt:lpstr>PowerPoint Presentation</vt:lpstr>
      <vt:lpstr>ANALYSE DESCRIPTIVE DES SERIES (2)</vt:lpstr>
      <vt:lpstr>PowerPoint Presentation</vt:lpstr>
      <vt:lpstr>PowerPoint Presentation</vt:lpstr>
      <vt:lpstr>TESTS DE RACINE UNITAIRE (3)</vt:lpstr>
      <vt:lpstr>TYPE DE MODELE A ESTIMER : VAR(p)</vt:lpstr>
      <vt:lpstr>PowerPoint Presentation</vt:lpstr>
      <vt:lpstr>Analyse prédictive</vt:lpstr>
      <vt:lpstr>LES ETAPES DE L’ESTIMATION EN PRATIQUE (1)</vt:lpstr>
      <vt:lpstr>PowerPoint Presentation</vt:lpstr>
      <vt:lpstr>La procédure du test de Wald</vt:lpstr>
      <vt:lpstr>PowerPoint Presentation</vt:lpstr>
      <vt:lpstr>LES ETAPES DE L’ESTIMATION EN PRATIQUE (2)</vt:lpstr>
      <vt:lpstr>PowerPoint Presentation</vt:lpstr>
      <vt:lpstr>Constats sur le modèle estimé</vt:lpstr>
      <vt:lpstr>VALIDATION DU MODELE (1) – Test de stationnarité</vt:lpstr>
      <vt:lpstr>PowerPoint Presentation</vt:lpstr>
      <vt:lpstr>VALIDATION DU MODELE (2) – Test Portemanteau</vt:lpstr>
      <vt:lpstr>VALIDATION DU MODELE (3) – Test de Béra-Jarque</vt:lpstr>
      <vt:lpstr>VALIDATION DU MODELE (4) – Bilan des tests</vt:lpstr>
      <vt:lpstr>Analyse prescriptive</vt:lpstr>
      <vt:lpstr>VALIDATION DES HYPOTHESES &amp; OBJECTIFS</vt:lpstr>
      <vt:lpstr>CAUSALITÉ (1) : Définition</vt:lpstr>
      <vt:lpstr>CAUSALITÉ (2): Tests d’hypothèses </vt:lpstr>
      <vt:lpstr>CAUSALITÉ (3) : Bilan des tests</vt:lpstr>
      <vt:lpstr>CORRELATION ≠ CAUSALITÉ</vt:lpstr>
      <vt:lpstr>Matrice des corrélations suggérant l’inflation importée</vt:lpstr>
      <vt:lpstr>DÉCOMPOSITION DE VARIANCE (1)</vt:lpstr>
      <vt:lpstr>DÉCOMPOSITION DE VARIANCE (2) – Ordre ou normalisation</vt:lpstr>
      <vt:lpstr>ANALYSE DE L’ORDRE DES VARIABLES DANS LA DECOMPOSITION (1)</vt:lpstr>
      <vt:lpstr>ANALYSE DE L’ORDRE DES VARIABLES DANS LA DECOMPOSITION (2)</vt:lpstr>
      <vt:lpstr>PowerPoint Presentation</vt:lpstr>
      <vt:lpstr>REPONSES AUX CHOCS</vt:lpstr>
      <vt:lpstr>ANALYSE DES RÉPONSES AUX CHOCS</vt:lpstr>
      <vt:lpstr>PowerPoint Presentation</vt:lpstr>
      <vt:lpstr>PowerPoint Presentation</vt:lpstr>
      <vt:lpstr>APPLICATION (1): Le diagramme des causalités</vt:lpstr>
      <vt:lpstr>APPLICATION (2): Etapes de représentation d’un circuit infernal</vt:lpstr>
      <vt:lpstr>APPLICATION (3):  Analyse des circuits infernaux de notre modèle</vt:lpstr>
      <vt:lpstr>CONCLUSION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Gregory Pinchinat</cp:lastModifiedBy>
  <cp:revision>177</cp:revision>
  <dcterms:created xsi:type="dcterms:W3CDTF">2013-09-12T13:05:01Z</dcterms:created>
  <dcterms:modified xsi:type="dcterms:W3CDTF">2025-11-23T11:50:39Z</dcterms:modified>
</cp:coreProperties>
</file>